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Lst>
  <p:notesMasterIdLst>
    <p:notesMasterId r:id="rId74"/>
  </p:notesMasterIdLst>
  <p:sldIdLst>
    <p:sldId id="509" r:id="rId3"/>
    <p:sldId id="258" r:id="rId4"/>
    <p:sldId id="629" r:id="rId5"/>
    <p:sldId id="631" r:id="rId6"/>
    <p:sldId id="634" r:id="rId7"/>
    <p:sldId id="423" r:id="rId8"/>
    <p:sldId id="424" r:id="rId9"/>
    <p:sldId id="635" r:id="rId10"/>
    <p:sldId id="432" r:id="rId11"/>
    <p:sldId id="637" r:id="rId12"/>
    <p:sldId id="452" r:id="rId13"/>
    <p:sldId id="639" r:id="rId14"/>
    <p:sldId id="464" r:id="rId15"/>
    <p:sldId id="642" r:id="rId16"/>
    <p:sldId id="467" r:id="rId17"/>
    <p:sldId id="643" r:id="rId18"/>
    <p:sldId id="292" r:id="rId19"/>
    <p:sldId id="630" r:id="rId20"/>
    <p:sldId id="429" r:id="rId21"/>
    <p:sldId id="628" r:id="rId22"/>
    <p:sldId id="475" r:id="rId23"/>
    <p:sldId id="625" r:id="rId24"/>
    <p:sldId id="533" r:id="rId25"/>
    <p:sldId id="584" r:id="rId26"/>
    <p:sldId id="328" r:id="rId27"/>
    <p:sldId id="538" r:id="rId28"/>
    <p:sldId id="276" r:id="rId29"/>
    <p:sldId id="626" r:id="rId30"/>
    <p:sldId id="322" r:id="rId31"/>
    <p:sldId id="293" r:id="rId32"/>
    <p:sldId id="323" r:id="rId33"/>
    <p:sldId id="324" r:id="rId34"/>
    <p:sldId id="554" r:id="rId35"/>
    <p:sldId id="476" r:id="rId36"/>
    <p:sldId id="373" r:id="rId37"/>
    <p:sldId id="390" r:id="rId38"/>
    <p:sldId id="388" r:id="rId39"/>
    <p:sldId id="394" r:id="rId40"/>
    <p:sldId id="396" r:id="rId41"/>
    <p:sldId id="448" r:id="rId42"/>
    <p:sldId id="450" r:id="rId43"/>
    <p:sldId id="451" r:id="rId44"/>
    <p:sldId id="403" r:id="rId45"/>
    <p:sldId id="378" r:id="rId46"/>
    <p:sldId id="416" r:id="rId47"/>
    <p:sldId id="453" r:id="rId48"/>
    <p:sldId id="454" r:id="rId49"/>
    <p:sldId id="409" r:id="rId50"/>
    <p:sldId id="457" r:id="rId51"/>
    <p:sldId id="465" r:id="rId52"/>
    <p:sldId id="466" r:id="rId53"/>
    <p:sldId id="471" r:id="rId54"/>
    <p:sldId id="417" r:id="rId55"/>
    <p:sldId id="420" r:id="rId56"/>
    <p:sldId id="425" r:id="rId57"/>
    <p:sldId id="612" r:id="rId58"/>
    <p:sldId id="272" r:id="rId59"/>
    <p:sldId id="611" r:id="rId60"/>
    <p:sldId id="619" r:id="rId61"/>
    <p:sldId id="623" r:id="rId62"/>
    <p:sldId id="615" r:id="rId63"/>
    <p:sldId id="622" r:id="rId64"/>
    <p:sldId id="624" r:id="rId65"/>
    <p:sldId id="616" r:id="rId66"/>
    <p:sldId id="257" r:id="rId67"/>
    <p:sldId id="627" r:id="rId68"/>
    <p:sldId id="273" r:id="rId69"/>
    <p:sldId id="298" r:id="rId70"/>
    <p:sldId id="299" r:id="rId71"/>
    <p:sldId id="294" r:id="rId72"/>
    <p:sldId id="477" r:id="rId7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4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75029" autoAdjust="0"/>
  </p:normalViewPr>
  <p:slideViewPr>
    <p:cSldViewPr snapToGrid="0">
      <p:cViewPr varScale="1">
        <p:scale>
          <a:sx n="85" d="100"/>
          <a:sy n="85" d="100"/>
        </p:scale>
        <p:origin x="-2508"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4" Type="http://schemas.openxmlformats.org/officeDocument/2006/relationships/image" Target="../media/image14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5" Type="http://schemas.openxmlformats.org/officeDocument/2006/relationships/image" Target="../media/image168.wmf"/><Relationship Id="rId4" Type="http://schemas.openxmlformats.org/officeDocument/2006/relationships/image" Target="../media/image16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5" Type="http://schemas.openxmlformats.org/officeDocument/2006/relationships/image" Target="../media/image181.wmf"/><Relationship Id="rId4" Type="http://schemas.openxmlformats.org/officeDocument/2006/relationships/image" Target="../media/image18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 Id="rId4" Type="http://schemas.openxmlformats.org/officeDocument/2006/relationships/image" Target="../media/image2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556E3F-FE42-402F-86FA-E8214E354700}" type="datetimeFigureOut">
              <a:rPr lang="zh-CN" altLang="en-US" smtClean="0"/>
              <a:t>2018/11/2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A792C-9C1F-433F-8BF3-5AE52EEC9779}" type="slidenum">
              <a:rPr lang="zh-CN" altLang="en-US" smtClean="0"/>
              <a:t>‹#›</a:t>
            </a:fld>
            <a:endParaRPr lang="zh-CN" altLang="en-US"/>
          </a:p>
        </p:txBody>
      </p:sp>
    </p:spTree>
    <p:extLst>
      <p:ext uri="{BB962C8B-B14F-4D97-AF65-F5344CB8AC3E}">
        <p14:creationId xmlns:p14="http://schemas.microsoft.com/office/powerpoint/2010/main" val="3235413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BD37C0-1FA4-4E3A-B706-EECD35371867}"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lt"/>
                <a:ea typeface="+mn-ea"/>
              </a:rPr>
              <a:t>输入 </a:t>
            </a:r>
            <a:r>
              <a:rPr lang="en-US" altLang="zh-CN" sz="1200" dirty="0"/>
              <a:t>RGBD vides </a:t>
            </a:r>
            <a:r>
              <a:rPr lang="zh-CN" altLang="en-US" sz="1200" dirty="0"/>
              <a:t>（</a:t>
            </a:r>
            <a:r>
              <a:rPr lang="en-US" altLang="zh-CN" sz="1200" dirty="0"/>
              <a:t>a sequence of frames</a:t>
            </a:r>
            <a:r>
              <a:rPr lang="zh-CN" altLang="en-US" sz="1200" dirty="0"/>
              <a:t>）</a:t>
            </a:r>
            <a:endParaRPr lang="en-US" altLang="zh-CN" sz="1200" dirty="0"/>
          </a:p>
          <a:p>
            <a:r>
              <a:rPr lang="zh-CN" altLang="en-US" sz="1200" dirty="0"/>
              <a:t>输出 </a:t>
            </a:r>
            <a:r>
              <a:rPr lang="en-US" altLang="zh-CN" sz="1200" dirty="0"/>
              <a:t>affordance</a:t>
            </a:r>
            <a:r>
              <a:rPr lang="zh-CN" altLang="en-US" sz="1200" dirty="0"/>
              <a:t>的相关标签</a:t>
            </a:r>
            <a:endParaRPr lang="en-US" altLang="zh-CN" sz="1200" dirty="0"/>
          </a:p>
          <a:p>
            <a:r>
              <a:rPr lang="zh-CN" altLang="en-US" dirty="0" smtClean="0"/>
              <a:t>数据集：</a:t>
            </a:r>
            <a:r>
              <a:rPr lang="en-US" altLang="zh-CN" dirty="0" smtClean="0"/>
              <a:t>Cornell Activity Dataset</a:t>
            </a:r>
          </a:p>
          <a:p>
            <a:endParaRPr lang="en-US" altLang="zh-CN" dirty="0" smtClean="0"/>
          </a:p>
          <a:p>
            <a:r>
              <a:rPr lang="zh-CN" altLang="en-US" dirty="0" smtClean="0"/>
              <a:t>喝水意图</a:t>
            </a:r>
            <a:r>
              <a:rPr lang="en-US" altLang="zh-CN" dirty="0" smtClean="0"/>
              <a:t>=</a:t>
            </a:r>
            <a:r>
              <a:rPr lang="zh-CN" altLang="en-US" dirty="0" smtClean="0"/>
              <a:t>倒水行为</a:t>
            </a:r>
            <a:r>
              <a:rPr lang="en-US" altLang="zh-CN" dirty="0" smtClean="0"/>
              <a:t>+</a:t>
            </a:r>
            <a:r>
              <a:rPr lang="zh-CN" altLang="en-US" dirty="0" smtClean="0"/>
              <a:t>喝水行为</a:t>
            </a:r>
            <a:endParaRPr lang="en-US" altLang="zh-CN" dirty="0" smtClean="0"/>
          </a:p>
          <a:p>
            <a:r>
              <a:rPr lang="zh-CN" altLang="en-US" dirty="0" smtClean="0"/>
              <a:t>输入在环境</a:t>
            </a:r>
            <a:r>
              <a:rPr lang="en-US" altLang="zh-CN" dirty="0" smtClean="0"/>
              <a:t>E</a:t>
            </a:r>
            <a:r>
              <a:rPr lang="zh-CN" altLang="en-US" dirty="0" smtClean="0"/>
              <a:t>中的人</a:t>
            </a:r>
            <a:r>
              <a:rPr lang="en-US" altLang="zh-CN" dirty="0" smtClean="0"/>
              <a:t>H</a:t>
            </a:r>
            <a:r>
              <a:rPr lang="zh-CN" altLang="en-US" dirty="0" smtClean="0"/>
              <a:t>的意图</a:t>
            </a:r>
            <a:r>
              <a:rPr lang="en-US" altLang="zh-CN" dirty="0" smtClean="0"/>
              <a:t>I</a:t>
            </a:r>
            <a:r>
              <a:rPr lang="zh-CN" altLang="en-US" dirty="0" smtClean="0"/>
              <a:t>，输出与场景中物体对应的物理化可供性序列</a:t>
            </a:r>
            <a:r>
              <a:rPr lang="el-GR" altLang="zh-CN" sz="1200" b="0" i="0" kern="1200" dirty="0" smtClean="0">
                <a:solidFill>
                  <a:schemeClr val="tx1"/>
                </a:solidFill>
                <a:effectLst/>
                <a:latin typeface="+mn-lt"/>
                <a:ea typeface="+mn-ea"/>
                <a:cs typeface="+mn-cs"/>
              </a:rPr>
              <a:t>ξ</a:t>
            </a:r>
            <a:r>
              <a:rPr lang="en-US" altLang="zh-CN" sz="1200" b="0" i="0" kern="1200" dirty="0" smtClean="0">
                <a:solidFill>
                  <a:schemeClr val="tx1"/>
                </a:solidFill>
                <a:effectLst/>
                <a:latin typeface="+mn-lt"/>
                <a:ea typeface="+mn-ea"/>
                <a:cs typeface="+mn-cs"/>
              </a:rPr>
              <a:t>k</a:t>
            </a:r>
          </a:p>
          <a:p>
            <a:r>
              <a:rPr lang="zh-CN" altLang="en-US" sz="1200" b="0" i="0" kern="1200" dirty="0" smtClean="0">
                <a:solidFill>
                  <a:schemeClr val="tx1"/>
                </a:solidFill>
                <a:effectLst/>
                <a:latin typeface="+mn-lt"/>
                <a:ea typeface="+mn-ea"/>
                <a:cs typeface="+mn-cs"/>
              </a:rPr>
              <a:t>以喝水意图为例</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标准化后的可供性包含语义可供性</a:t>
            </a:r>
            <a:r>
              <a:rPr lang="en-US" altLang="zh-CN" sz="1200" b="0" i="0" kern="1200" dirty="0" err="1" smtClean="0">
                <a:solidFill>
                  <a:schemeClr val="tx1"/>
                </a:solidFill>
                <a:effectLst/>
                <a:latin typeface="+mn-lt"/>
                <a:ea typeface="+mn-ea"/>
                <a:cs typeface="+mn-cs"/>
              </a:rPr>
              <a:t>Lk</a:t>
            </a:r>
            <a:r>
              <a:rPr lang="zh-CN" altLang="en-US" sz="1200" b="0" i="0" kern="1200" dirty="0" smtClean="0">
                <a:solidFill>
                  <a:schemeClr val="tx1"/>
                </a:solidFill>
                <a:effectLst/>
                <a:latin typeface="+mn-lt"/>
                <a:ea typeface="+mn-ea"/>
                <a:cs typeface="+mn-cs"/>
              </a:rPr>
              <a:t>，三维空间可供性</a:t>
            </a:r>
            <a:r>
              <a:rPr lang="en-US" altLang="zh-CN" sz="1200" b="0" i="0" kern="1200" dirty="0" err="1" smtClean="0">
                <a:solidFill>
                  <a:schemeClr val="tx1"/>
                </a:solidFill>
                <a:effectLst/>
                <a:latin typeface="+mn-lt"/>
                <a:ea typeface="+mn-ea"/>
                <a:cs typeface="+mn-cs"/>
              </a:rPr>
              <a:t>Sk</a:t>
            </a:r>
            <a:r>
              <a:rPr lang="zh-CN" altLang="en-US" sz="1200" b="0" i="0" kern="1200" dirty="0" smtClean="0">
                <a:solidFill>
                  <a:schemeClr val="tx1"/>
                </a:solidFill>
                <a:effectLst/>
                <a:latin typeface="+mn-lt"/>
                <a:ea typeface="+mn-ea"/>
                <a:cs typeface="+mn-cs"/>
              </a:rPr>
              <a:t>和三维时间轨迹</a:t>
            </a:r>
            <a:r>
              <a:rPr lang="el-GR" altLang="zh-CN" sz="1200" b="0" i="0" kern="1200" dirty="0" smtClean="0">
                <a:solidFill>
                  <a:schemeClr val="tx1"/>
                </a:solidFill>
                <a:effectLst/>
                <a:latin typeface="+mn-lt"/>
                <a:ea typeface="+mn-ea"/>
                <a:cs typeface="+mn-cs"/>
              </a:rPr>
              <a:t>Γ</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由于人行为的噪声和不确定性，很多标准化都是合理的，因此我们用热度图表示空间和时间的可供性。</a:t>
            </a:r>
            <a:endParaRPr lang="en-US" altLang="zh-CN" sz="1200" b="0" i="0" kern="1200" dirty="0" smtClean="0">
              <a:solidFill>
                <a:schemeClr val="tx1"/>
              </a:solidFill>
              <a:effectLst/>
              <a:latin typeface="+mn-lt"/>
              <a:ea typeface="+mn-ea"/>
              <a:cs typeface="+mn-cs"/>
            </a:endParaRPr>
          </a:p>
          <a:p>
            <a:r>
              <a:rPr lang="el-GR" altLang="zh-CN" sz="1200" b="0" i="0" kern="1200" dirty="0" smtClean="0">
                <a:solidFill>
                  <a:schemeClr val="tx1"/>
                </a:solidFill>
                <a:effectLst/>
                <a:latin typeface="+mn-lt"/>
                <a:ea typeface="+mn-ea"/>
                <a:cs typeface="+mn-cs"/>
              </a:rPr>
              <a:t>ξ</a:t>
            </a:r>
            <a:r>
              <a:rPr lang="zh-CN" altLang="en-US" sz="1200" b="0" i="0" kern="1200" dirty="0" smtClean="0">
                <a:solidFill>
                  <a:schemeClr val="tx1"/>
                </a:solidFill>
                <a:effectLst/>
                <a:latin typeface="+mn-lt"/>
                <a:ea typeface="+mn-ea"/>
                <a:cs typeface="+mn-cs"/>
              </a:rPr>
              <a:t>音标</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ksi</a:t>
            </a:r>
            <a:r>
              <a:rPr lang="en-US" altLang="zh-CN" sz="1200" b="0" i="0" kern="1200" dirty="0" smtClean="0">
                <a:solidFill>
                  <a:schemeClr val="tx1"/>
                </a:solidFill>
                <a:effectLst/>
                <a:latin typeface="+mn-lt"/>
                <a:ea typeface="+mn-ea"/>
                <a:cs typeface="+mn-cs"/>
              </a:rPr>
              <a:t>/</a:t>
            </a:r>
          </a:p>
          <a:p>
            <a:r>
              <a:rPr lang="el-GR" altLang="zh-CN" sz="1200" b="0" i="0" kern="1200" dirty="0" smtClean="0">
                <a:solidFill>
                  <a:schemeClr val="tx1"/>
                </a:solidFill>
                <a:effectLst/>
                <a:latin typeface="+mn-lt"/>
                <a:ea typeface="+mn-ea"/>
                <a:cs typeface="+mn-cs"/>
              </a:rPr>
              <a:t>Γ γ</a:t>
            </a:r>
            <a:r>
              <a:rPr lang="zh-CN" altLang="el-GR"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伽玛 </a:t>
            </a:r>
            <a:r>
              <a:rPr lang="en-US" altLang="zh-CN" sz="1200" b="0" i="0" kern="1200" dirty="0" smtClean="0">
                <a:solidFill>
                  <a:schemeClr val="tx1"/>
                </a:solidFill>
                <a:effectLst/>
                <a:latin typeface="+mn-lt"/>
                <a:ea typeface="+mn-ea"/>
                <a:cs typeface="+mn-cs"/>
              </a:rPr>
              <a:t>Gamma</a:t>
            </a:r>
            <a:endParaRPr lang="zh-CN" altLang="en-US" dirty="0"/>
          </a:p>
        </p:txBody>
      </p:sp>
      <p:sp>
        <p:nvSpPr>
          <p:cNvPr id="4" name="灯片编号占位符 3"/>
          <p:cNvSpPr>
            <a:spLocks noGrp="1"/>
          </p:cNvSpPr>
          <p:nvPr>
            <p:ph type="sldNum" sz="quarter" idx="5"/>
          </p:nvPr>
        </p:nvSpPr>
        <p:spPr/>
        <p:txBody>
          <a:bodyPr/>
          <a:lstStyle/>
          <a:p>
            <a:fld id="{BCCA792C-9C1F-433F-8BF3-5AE52EEC9779}" type="slidenum">
              <a:rPr lang="zh-CN" altLang="en-US" smtClean="0"/>
              <a:t>12</a:t>
            </a:fld>
            <a:endParaRPr lang="zh-CN" altLang="en-US"/>
          </a:p>
        </p:txBody>
      </p:sp>
    </p:spTree>
    <p:extLst>
      <p:ext uri="{BB962C8B-B14F-4D97-AF65-F5344CB8AC3E}">
        <p14:creationId xmlns:p14="http://schemas.microsoft.com/office/powerpoint/2010/main" val="3696051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当不考虑物理化可供性时，喝的可供性就缺失了，导致了错误的标注。</a:t>
            </a:r>
            <a:endParaRPr lang="en-US" altLang="zh-CN" dirty="0" smtClean="0"/>
          </a:p>
          <a:p>
            <a:r>
              <a:rPr lang="zh-CN" altLang="en-US" dirty="0" smtClean="0"/>
              <a:t>使用</a:t>
            </a:r>
            <a:r>
              <a:rPr lang="zh-CN" altLang="en-US" smtClean="0"/>
              <a:t>文中提及的喝水可供性空间</a:t>
            </a:r>
            <a:r>
              <a:rPr lang="zh-CN" altLang="en-US" dirty="0" smtClean="0"/>
              <a:t>和</a:t>
            </a:r>
            <a:r>
              <a:rPr lang="zh-CN" altLang="en-US" smtClean="0"/>
              <a:t>时间标准化方式能够形成正确的标注。</a:t>
            </a:r>
            <a:endParaRPr lang="zh-CN" altLang="en-US" dirty="0"/>
          </a:p>
        </p:txBody>
      </p:sp>
      <p:sp>
        <p:nvSpPr>
          <p:cNvPr id="4" name="灯片编号占位符 3"/>
          <p:cNvSpPr>
            <a:spLocks noGrp="1"/>
          </p:cNvSpPr>
          <p:nvPr>
            <p:ph type="sldNum" sz="quarter" idx="10"/>
          </p:nvPr>
        </p:nvSpPr>
        <p:spPr/>
        <p:txBody>
          <a:bodyPr/>
          <a:lstStyle/>
          <a:p>
            <a:fld id="{BCCA792C-9C1F-433F-8BF3-5AE52EEC9779}" type="slidenum">
              <a:rPr lang="zh-CN" altLang="en-US" smtClean="0"/>
              <a:t>13</a:t>
            </a:fld>
            <a:endParaRPr lang="zh-CN" altLang="en-US"/>
          </a:p>
        </p:txBody>
      </p:sp>
    </p:spTree>
    <p:extLst>
      <p:ext uri="{BB962C8B-B14F-4D97-AF65-F5344CB8AC3E}">
        <p14:creationId xmlns:p14="http://schemas.microsoft.com/office/powerpoint/2010/main" val="2221836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 </a:t>
            </a:r>
            <a:r>
              <a:rPr lang="en-US" altLang="zh-CN" dirty="0"/>
              <a:t>human activity videos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Learning Social Affordance for Human-Robot Interaction</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CCA792C-9C1F-433F-8BF3-5AE52EEC9779}" type="slidenum">
              <a:rPr lang="zh-CN" altLang="en-US" smtClean="0"/>
              <a:t>14</a:t>
            </a:fld>
            <a:endParaRPr lang="zh-CN" altLang="en-US"/>
          </a:p>
        </p:txBody>
      </p:sp>
    </p:spTree>
    <p:extLst>
      <p:ext uri="{BB962C8B-B14F-4D97-AF65-F5344CB8AC3E}">
        <p14:creationId xmlns:p14="http://schemas.microsoft.com/office/powerpoint/2010/main" val="2209171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Transferring Human Interactions to Human-Robot Interactions</a:t>
            </a:r>
          </a:p>
          <a:p>
            <a:endParaRPr lang="en-US" altLang="zh-CN" dirty="0"/>
          </a:p>
          <a:p>
            <a:r>
              <a:rPr lang="zh-CN" altLang="en-US" dirty="0"/>
              <a:t>输入 </a:t>
            </a:r>
            <a:r>
              <a:rPr lang="en-US" altLang="zh-CN" dirty="0"/>
              <a:t>human activity videos.</a:t>
            </a:r>
          </a:p>
          <a:p>
            <a:endParaRPr lang="zh-CN" altLang="en-US" dirty="0"/>
          </a:p>
        </p:txBody>
      </p:sp>
      <p:sp>
        <p:nvSpPr>
          <p:cNvPr id="4" name="灯片编号占位符 3"/>
          <p:cNvSpPr>
            <a:spLocks noGrp="1"/>
          </p:cNvSpPr>
          <p:nvPr>
            <p:ph type="sldNum" sz="quarter" idx="5"/>
          </p:nvPr>
        </p:nvSpPr>
        <p:spPr/>
        <p:txBody>
          <a:bodyPr/>
          <a:lstStyle/>
          <a:p>
            <a:fld id="{BCCA792C-9C1F-433F-8BF3-5AE52EEC9779}" type="slidenum">
              <a:rPr lang="zh-CN" altLang="en-US" smtClean="0"/>
              <a:t>15</a:t>
            </a:fld>
            <a:endParaRPr lang="zh-CN" altLang="en-US"/>
          </a:p>
        </p:txBody>
      </p:sp>
    </p:spTree>
    <p:extLst>
      <p:ext uri="{BB962C8B-B14F-4D97-AF65-F5344CB8AC3E}">
        <p14:creationId xmlns:p14="http://schemas.microsoft.com/office/powerpoint/2010/main" val="3258918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0">
            <a:extLst>
              <a:ext uri="{FF2B5EF4-FFF2-40B4-BE49-F238E27FC236}">
                <a16:creationId xmlns:a16="http://schemas.microsoft.com/office/drawing/2014/main" xmlns="" id="{5255900F-C8F6-4307-BD7E-19417BF7BD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fld id="{42732ED3-D4B6-401F-84BC-EED113FF65B1}"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t>16</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243" name="Rectangle 1">
            <a:extLst>
              <a:ext uri="{FF2B5EF4-FFF2-40B4-BE49-F238E27FC236}">
                <a16:creationId xmlns:a16="http://schemas.microsoft.com/office/drawing/2014/main" xmlns="" id="{DE8FC9A0-C8E3-4C89-8505-C1B137AC04F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3">
            <a:extLst>
              <a:ext uri="{FF2B5EF4-FFF2-40B4-BE49-F238E27FC236}">
                <a16:creationId xmlns:a16="http://schemas.microsoft.com/office/drawing/2014/main" xmlns="" id="{F812B6A3-AF07-418C-B673-564F64F8D94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275849C2-2F30-4B54-8458-3431886DDE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5" name="备注占位符 1">
            <a:extLst>
              <a:ext uri="{FF2B5EF4-FFF2-40B4-BE49-F238E27FC236}">
                <a16:creationId xmlns:a16="http://schemas.microsoft.com/office/drawing/2014/main" xmlns="" id="{AB3A4FC4-0E83-4875-A014-702E9D2AB858}"/>
              </a:ext>
            </a:extLst>
          </p:cNvPr>
          <p:cNvSpPr>
            <a:spLocks noGrp="1" noChangeArrowheads="1"/>
          </p:cNvSpPr>
          <p:nvPr>
            <p:ph type="body" idx="1"/>
          </p:nvPr>
        </p:nvSpPr>
        <p:spPr>
          <a:xfrm>
            <a:off x="1082675" y="4427538"/>
            <a:ext cx="5480050" cy="4108450"/>
          </a:xfrm>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zh-CN" altLang="en-US" dirty="0"/>
              <a:t>再考虑，人抓取杯子时，人虽然看不见杯子朝后的一面，但人可以通过触觉和先验判断自己是否触摸到了杯子后面，但对没有触觉的机器人来说，如果是从图像上分析，计算二维接触点，那面临一个问题是，杯子朝后的一面的接触点如何计算得到，可能的一个方法是机器人扫描一遍杯子的全貌，另一个方法是考虑将这个交互场景建模出来，直接估计三维接触点。</a:t>
            </a:r>
          </a:p>
        </p:txBody>
      </p:sp>
    </p:spTree>
    <p:extLst>
      <p:ext uri="{BB962C8B-B14F-4D97-AF65-F5344CB8AC3E}">
        <p14:creationId xmlns:p14="http://schemas.microsoft.com/office/powerpoint/2010/main" val="173042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输入 输出含义</a:t>
            </a:r>
            <a:endParaRPr lang="en-US" altLang="zh-CN" dirty="0"/>
          </a:p>
          <a:p>
            <a:r>
              <a:rPr lang="zh-CN" altLang="en-US" dirty="0"/>
              <a:t>文章来源</a:t>
            </a:r>
            <a:endParaRPr lang="en-US" altLang="zh-CN" dirty="0"/>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0">
            <a:extLst>
              <a:ext uri="{FF2B5EF4-FFF2-40B4-BE49-F238E27FC236}">
                <a16:creationId xmlns:a16="http://schemas.microsoft.com/office/drawing/2014/main" xmlns="" id="{5255900F-C8F6-4307-BD7E-19417BF7BD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fld id="{42732ED3-D4B6-401F-84BC-EED113FF65B1}"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t>18</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243" name="Rectangle 1">
            <a:extLst>
              <a:ext uri="{FF2B5EF4-FFF2-40B4-BE49-F238E27FC236}">
                <a16:creationId xmlns:a16="http://schemas.microsoft.com/office/drawing/2014/main" xmlns="" id="{DE8FC9A0-C8E3-4C89-8505-C1B137AC04F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3">
            <a:extLst>
              <a:ext uri="{FF2B5EF4-FFF2-40B4-BE49-F238E27FC236}">
                <a16:creationId xmlns:a16="http://schemas.microsoft.com/office/drawing/2014/main" xmlns="" id="{F812B6A3-AF07-418C-B673-564F64F8D94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275849C2-2F30-4B54-8458-3431886DDE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5" name="备注占位符 1">
            <a:extLst>
              <a:ext uri="{FF2B5EF4-FFF2-40B4-BE49-F238E27FC236}">
                <a16:creationId xmlns:a16="http://schemas.microsoft.com/office/drawing/2014/main" xmlns="" id="{AB3A4FC4-0E83-4875-A014-702E9D2AB858}"/>
              </a:ext>
            </a:extLst>
          </p:cNvPr>
          <p:cNvSpPr>
            <a:spLocks noGrp="1" noChangeArrowheads="1"/>
          </p:cNvSpPr>
          <p:nvPr>
            <p:ph type="body" idx="1"/>
          </p:nvPr>
        </p:nvSpPr>
        <p:spPr>
          <a:xfrm>
            <a:off x="1082675" y="4427538"/>
            <a:ext cx="5480050" cy="4108450"/>
          </a:xfrm>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zh-CN" altLang="en-US" dirty="0"/>
              <a:t>但由于这种思路需要大量的三维交互场景，并不容易获得，因此，考虑利用网络上的丰富的图片资源，实现从</a:t>
            </a:r>
            <a:r>
              <a:rPr lang="en-US" altLang="zh-CN" dirty="0"/>
              <a:t>image</a:t>
            </a:r>
            <a:r>
              <a:rPr lang="zh-CN" altLang="en-US" dirty="0"/>
              <a:t>到</a:t>
            </a:r>
            <a:r>
              <a:rPr lang="en-US" altLang="zh-CN" dirty="0"/>
              <a:t>3D affordance</a:t>
            </a:r>
            <a:r>
              <a:rPr lang="zh-CN" altLang="en-US" dirty="0"/>
              <a:t>的分析，那么我们思路是先对单幅图进行建模，再对三维交互模型进行</a:t>
            </a:r>
            <a:r>
              <a:rPr lang="en-US" altLang="zh-CN" dirty="0"/>
              <a:t>AFFORDANCE</a:t>
            </a:r>
            <a:r>
              <a:rPr lang="zh-CN" altLang="en-US" dirty="0"/>
              <a:t>分析。整过过程涉及到的具体问题有。。。</a:t>
            </a:r>
          </a:p>
        </p:txBody>
      </p:sp>
    </p:spTree>
    <p:extLst>
      <p:ext uri="{BB962C8B-B14F-4D97-AF65-F5344CB8AC3E}">
        <p14:creationId xmlns:p14="http://schemas.microsoft.com/office/powerpoint/2010/main" val="3410041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输入 室内</a:t>
            </a:r>
            <a:r>
              <a:rPr lang="en-US" altLang="zh-CN" sz="1200" dirty="0" err="1"/>
              <a:t>image+line</a:t>
            </a:r>
            <a:r>
              <a:rPr lang="en-US" altLang="zh-CN" sz="1200" dirty="0"/>
              <a:t> segments</a:t>
            </a:r>
          </a:p>
          <a:p>
            <a:r>
              <a:rPr lang="zh-CN" altLang="en-US" sz="1200" dirty="0"/>
              <a:t>通过 </a:t>
            </a:r>
            <a:r>
              <a:rPr lang="en-US" altLang="zh-CN" sz="1200" dirty="0"/>
              <a:t>Integrating function, geometry and appearance for scene parsing</a:t>
            </a:r>
          </a:p>
          <a:p>
            <a:r>
              <a:rPr lang="zh-CN" altLang="en-US" sz="1200" dirty="0"/>
              <a:t>输出 室内物体解析对象及</a:t>
            </a:r>
            <a:r>
              <a:rPr lang="en-US" altLang="zh-CN" sz="1200" dirty="0"/>
              <a:t>3D</a:t>
            </a:r>
            <a:r>
              <a:rPr lang="zh-CN" altLang="en-US" sz="1200" dirty="0"/>
              <a:t> </a:t>
            </a:r>
            <a:r>
              <a:rPr lang="en-US" altLang="zh-CN" sz="1200" dirty="0"/>
              <a:t>reconstructed</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a:t>
            </a:r>
            <a:r>
              <a:rPr lang="en-US" altLang="zh-CN" dirty="0" err="1"/>
              <a:t>ssg</a:t>
            </a:r>
            <a:r>
              <a:rPr lang="zh-CN" altLang="en-US" dirty="0"/>
              <a:t>模型和</a:t>
            </a:r>
            <a:r>
              <a:rPr lang="en-US" altLang="zh-CN" dirty="0"/>
              <a:t>FGA</a:t>
            </a:r>
            <a:r>
              <a:rPr lang="zh-CN" altLang="en-US" dirty="0"/>
              <a:t>来解析室内</a:t>
            </a:r>
            <a:r>
              <a:rPr lang="en-US" altLang="zh-CN" dirty="0"/>
              <a:t>image </a:t>
            </a:r>
          </a:p>
          <a:p>
            <a:endParaRPr lang="zh-CN" altLang="en-US" dirty="0"/>
          </a:p>
        </p:txBody>
      </p:sp>
      <p:sp>
        <p:nvSpPr>
          <p:cNvPr id="4" name="灯片编号占位符 3"/>
          <p:cNvSpPr>
            <a:spLocks noGrp="1"/>
          </p:cNvSpPr>
          <p:nvPr>
            <p:ph type="sldNum" sz="quarter" idx="5"/>
          </p:nvPr>
        </p:nvSpPr>
        <p:spPr/>
        <p:txBody>
          <a:bodyPr/>
          <a:lstStyle/>
          <a:p>
            <a:fld id="{BCCA792C-9C1F-433F-8BF3-5AE52EEC9779}" type="slidenum">
              <a:rPr lang="zh-CN" altLang="en-US" smtClean="0"/>
              <a:t>19</a:t>
            </a:fld>
            <a:endParaRPr lang="zh-CN" altLang="en-US"/>
          </a:p>
        </p:txBody>
      </p:sp>
    </p:spTree>
    <p:extLst>
      <p:ext uri="{BB962C8B-B14F-4D97-AF65-F5344CB8AC3E}">
        <p14:creationId xmlns:p14="http://schemas.microsoft.com/office/powerpoint/2010/main" val="4225601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0">
            <a:extLst>
              <a:ext uri="{FF2B5EF4-FFF2-40B4-BE49-F238E27FC236}">
                <a16:creationId xmlns:a16="http://schemas.microsoft.com/office/drawing/2014/main" xmlns="" id="{5255900F-C8F6-4307-BD7E-19417BF7BD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fld id="{42732ED3-D4B6-401F-84BC-EED113FF65B1}"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t>20</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243" name="Rectangle 1">
            <a:extLst>
              <a:ext uri="{FF2B5EF4-FFF2-40B4-BE49-F238E27FC236}">
                <a16:creationId xmlns:a16="http://schemas.microsoft.com/office/drawing/2014/main" xmlns="" id="{DE8FC9A0-C8E3-4C89-8505-C1B137AC04F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3">
            <a:extLst>
              <a:ext uri="{FF2B5EF4-FFF2-40B4-BE49-F238E27FC236}">
                <a16:creationId xmlns:a16="http://schemas.microsoft.com/office/drawing/2014/main" xmlns="" id="{F812B6A3-AF07-418C-B673-564F64F8D94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275849C2-2F30-4B54-8458-3431886DDE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5" name="备注占位符 1">
            <a:extLst>
              <a:ext uri="{FF2B5EF4-FFF2-40B4-BE49-F238E27FC236}">
                <a16:creationId xmlns:a16="http://schemas.microsoft.com/office/drawing/2014/main" xmlns="" id="{AB3A4FC4-0E83-4875-A014-702E9D2AB858}"/>
              </a:ext>
            </a:extLst>
          </p:cNvPr>
          <p:cNvSpPr>
            <a:spLocks noGrp="1" noChangeArrowheads="1"/>
          </p:cNvSpPr>
          <p:nvPr>
            <p:ph type="body" idx="1"/>
          </p:nvPr>
        </p:nvSpPr>
        <p:spPr>
          <a:xfrm>
            <a:off x="1082675" y="4427538"/>
            <a:ext cx="5480050" cy="4108450"/>
          </a:xfrm>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416061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0">
            <a:extLst>
              <a:ext uri="{FF2B5EF4-FFF2-40B4-BE49-F238E27FC236}">
                <a16:creationId xmlns:a16="http://schemas.microsoft.com/office/drawing/2014/main" xmlns="" id="{5255900F-C8F6-4307-BD7E-19417BF7BD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fld id="{42732ED3-D4B6-401F-84BC-EED113FF65B1}"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t>21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43" name="Rectangle 1">
            <a:extLst>
              <a:ext uri="{FF2B5EF4-FFF2-40B4-BE49-F238E27FC236}">
                <a16:creationId xmlns:a16="http://schemas.microsoft.com/office/drawing/2014/main" xmlns="" id="{DE8FC9A0-C8E3-4C89-8505-C1B137AC04F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3">
            <a:extLst>
              <a:ext uri="{FF2B5EF4-FFF2-40B4-BE49-F238E27FC236}">
                <a16:creationId xmlns:a16="http://schemas.microsoft.com/office/drawing/2014/main" xmlns="" id="{F812B6A3-AF07-418C-B673-564F64F8D94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275849C2-2F30-4B54-8458-3431886DDE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5" name="备注占位符 1">
            <a:extLst>
              <a:ext uri="{FF2B5EF4-FFF2-40B4-BE49-F238E27FC236}">
                <a16:creationId xmlns:a16="http://schemas.microsoft.com/office/drawing/2014/main" xmlns="" id="{AB3A4FC4-0E83-4875-A014-702E9D2AB858}"/>
              </a:ext>
            </a:extLst>
          </p:cNvPr>
          <p:cNvSpPr>
            <a:spLocks noGrp="1" noChangeArrowheads="1"/>
          </p:cNvSpPr>
          <p:nvPr>
            <p:ph type="body" idx="1"/>
          </p:nvPr>
        </p:nvSpPr>
        <p:spPr>
          <a:xfrm>
            <a:off x="1082675" y="4427538"/>
            <a:ext cx="5480050" cy="4108450"/>
          </a:xfrm>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199388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0">
            <a:extLst>
              <a:ext uri="{FF2B5EF4-FFF2-40B4-BE49-F238E27FC236}">
                <a16:creationId xmlns:a16="http://schemas.microsoft.com/office/drawing/2014/main" xmlns="" id="{5255900F-C8F6-4307-BD7E-19417BF7BD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fld id="{42732ED3-D4B6-401F-84BC-EED113FF65B1}"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t>2</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243" name="Rectangle 1">
            <a:extLst>
              <a:ext uri="{FF2B5EF4-FFF2-40B4-BE49-F238E27FC236}">
                <a16:creationId xmlns:a16="http://schemas.microsoft.com/office/drawing/2014/main" xmlns="" id="{DE8FC9A0-C8E3-4C89-8505-C1B137AC04F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3">
            <a:extLst>
              <a:ext uri="{FF2B5EF4-FFF2-40B4-BE49-F238E27FC236}">
                <a16:creationId xmlns:a16="http://schemas.microsoft.com/office/drawing/2014/main" xmlns="" id="{F812B6A3-AF07-418C-B673-564F64F8D94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275849C2-2F30-4B54-8458-3431886DDE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5" name="备注占位符 1">
            <a:extLst>
              <a:ext uri="{FF2B5EF4-FFF2-40B4-BE49-F238E27FC236}">
                <a16:creationId xmlns:a16="http://schemas.microsoft.com/office/drawing/2014/main" xmlns="" id="{AB3A4FC4-0E83-4875-A014-702E9D2AB858}"/>
              </a:ext>
            </a:extLst>
          </p:cNvPr>
          <p:cNvSpPr>
            <a:spLocks noGrp="1" noChangeArrowheads="1"/>
          </p:cNvSpPr>
          <p:nvPr>
            <p:ph type="body" idx="1"/>
          </p:nvPr>
        </p:nvSpPr>
        <p:spPr>
          <a:xfrm>
            <a:off x="1082675" y="4427538"/>
            <a:ext cx="5480050" cy="4108450"/>
          </a:xfrm>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zh-CN" altLang="en-US" dirty="0"/>
              <a:t>以机器人与外界交互这一任务为例，对一个交互对象，机器人需要知道能与对象进行哪些交互行为，即交互关系解析，这属于</a:t>
            </a:r>
            <a:r>
              <a:rPr lang="en-US" altLang="zh-CN" dirty="0"/>
              <a:t>object affordance</a:t>
            </a:r>
            <a:r>
              <a:rPr lang="zh-CN" altLang="en-US" dirty="0"/>
              <a:t>；再考虑，如果交互对象做出了某种行为，机器人如何判断这个交互行为的含义，这涉及</a:t>
            </a:r>
            <a:r>
              <a:rPr lang="en-US" altLang="zh-CN" dirty="0"/>
              <a:t>social affordance</a:t>
            </a:r>
            <a:r>
              <a:rPr lang="zh-CN" altLang="en-US" dirty="0"/>
              <a:t>；接着机器人需要知道与对象的哪个区域接触对应哪种交互行为，这一过程是在估计接触点；此外，如果机器人看到了对象的某些区域，它可能需要判断这部分区域可以对应什么交互行为；如果机器人已经知道在某些区域上可以进行某种交互行为，也许它还可以反推出这个交互对象的身份</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如何自动构建图像中 人体</a:t>
            </a:r>
            <a:r>
              <a:rPr lang="en-US" altLang="zh-CN" dirty="0"/>
              <a:t>-</a:t>
            </a:r>
            <a:r>
              <a:rPr lang="zh-CN" altLang="en-US" dirty="0"/>
              <a:t>对象 三维交互场景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2340A6-E79B-4979-A7E8-E56F1ECB9232}"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8127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70429622-6D5E-4767-A61F-F33DC47881A1}" type="slidenum">
              <a:rPr lang="en-US" altLang="zh-CN"/>
              <a:pPr/>
              <a:t>24</a:t>
            </a:fld>
            <a:endParaRPr lang="en-US" altLang="zh-CN"/>
          </a:p>
        </p:txBody>
      </p:sp>
    </p:spTree>
    <p:extLst>
      <p:ext uri="{BB962C8B-B14F-4D97-AF65-F5344CB8AC3E}">
        <p14:creationId xmlns:p14="http://schemas.microsoft.com/office/powerpoint/2010/main" val="3332979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0">
            <a:extLst>
              <a:ext uri="{FF2B5EF4-FFF2-40B4-BE49-F238E27FC236}">
                <a16:creationId xmlns:a16="http://schemas.microsoft.com/office/drawing/2014/main" xmlns="" id="{36EA0A19-8CDF-4C8C-8F03-316D28ECB71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SzPct val="45000"/>
              <a:buFontTx/>
              <a:buNone/>
            </a:pPr>
            <a:fld id="{7C50CF31-F0E0-439B-A4FB-941260A82D5E}" type="slidenum">
              <a:rPr lang="en-US" altLang="zh-CN" smtClean="0"/>
              <a:pPr>
                <a:spcBef>
                  <a:spcPct val="0"/>
                </a:spcBef>
                <a:buClrTx/>
                <a:buSzPct val="45000"/>
                <a:buFontTx/>
                <a:buNone/>
              </a:pPr>
              <a:t>25</a:t>
            </a:fld>
            <a:endParaRPr lang="en-US" altLang="zh-CN"/>
          </a:p>
        </p:txBody>
      </p:sp>
      <p:sp>
        <p:nvSpPr>
          <p:cNvPr id="32771" name="Rectangle 1">
            <a:extLst>
              <a:ext uri="{FF2B5EF4-FFF2-40B4-BE49-F238E27FC236}">
                <a16:creationId xmlns:a16="http://schemas.microsoft.com/office/drawing/2014/main" xmlns="" id="{16FA7A21-3FE5-453E-BFD1-76890704991E}"/>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2" name="Text Box 3">
            <a:extLst>
              <a:ext uri="{FF2B5EF4-FFF2-40B4-BE49-F238E27FC236}">
                <a16:creationId xmlns:a16="http://schemas.microsoft.com/office/drawing/2014/main" xmlns="" id="{9BD360DD-278B-42AF-91E0-A2BA8E0E6F94}"/>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BC467BDF-65B5-47B6-AF8C-BC0C0F81A7EF}" type="slidenum">
              <a:rPr lang="en-US" altLang="zh-CN">
                <a:latin typeface="Arial" panose="020B0604020202020204" pitchFamily="34" charset="0"/>
              </a:rPr>
              <a:pPr algn="r" eaLnBrk="1" hangingPunct="1">
                <a:spcBef>
                  <a:spcPct val="0"/>
                </a:spcBef>
                <a:buClrTx/>
                <a:buFontTx/>
                <a:buNone/>
              </a:pPr>
              <a:t>25</a:t>
            </a:fld>
            <a:endParaRPr lang="en-US" altLang="zh-CN">
              <a:latin typeface="Arial" panose="020B0604020202020204" pitchFamily="34" charset="0"/>
            </a:endParaRPr>
          </a:p>
        </p:txBody>
      </p:sp>
      <p:sp>
        <p:nvSpPr>
          <p:cNvPr id="2" name="备注占位符 1">
            <a:extLst>
              <a:ext uri="{FF2B5EF4-FFF2-40B4-BE49-F238E27FC236}">
                <a16:creationId xmlns:a16="http://schemas.microsoft.com/office/drawing/2014/main" xmlns="" id="{8CE878B7-2126-465A-8013-6DACFE029F59}"/>
              </a:ext>
            </a:extLst>
          </p:cNvPr>
          <p:cNvSpPr>
            <a:spLocks noGrp="1"/>
          </p:cNvSpPr>
          <p:nvPr>
            <p:ph type="body" idx="1"/>
          </p:nvPr>
        </p:nvSpPr>
        <p:spPr/>
        <p:txBody>
          <a:bodyPr/>
          <a:lstStyle/>
          <a:p>
            <a:pPr>
              <a:defRPr/>
            </a:pPr>
            <a:r>
              <a:rPr lang="en-US" altLang="zh-CN" sz="1100" spc="-1" dirty="0">
                <a:uFill>
                  <a:solidFill>
                    <a:srgbClr val="FFFFFF"/>
                  </a:solidFill>
                </a:uFill>
                <a:latin typeface="Arial"/>
              </a:rPr>
              <a:t>To annotate the parts  , we need to choose a model with similar 3D structure with object at first . and then the object part is projected onto the image to obtain a mask. By adjusting the scales, orientations and translations of the model, the projected mask will cover the target part . Finally, the part  3D bounding </a:t>
            </a:r>
            <a:r>
              <a:rPr lang="en-US" altLang="zh-CN" sz="1100" spc="-1">
                <a:uFill>
                  <a:solidFill>
                    <a:srgbClr val="FFFFFF"/>
                  </a:solidFill>
                </a:uFill>
                <a:latin typeface="Arial"/>
              </a:rPr>
              <a:t>box is </a:t>
            </a:r>
            <a:r>
              <a:rPr lang="en-US" altLang="zh-CN" sz="1100" spc="-1" dirty="0">
                <a:uFill>
                  <a:solidFill>
                    <a:srgbClr val="FFFFFF"/>
                  </a:solidFill>
                </a:uFill>
                <a:latin typeface="Arial"/>
              </a:rPr>
              <a:t>transferred to the image.</a:t>
            </a:r>
          </a:p>
          <a:p>
            <a:pPr>
              <a:defRPr/>
            </a:pPr>
            <a:endParaRPr lang="en-US" altLang="zh-CN" sz="1100" spc="-1" dirty="0">
              <a:uFill>
                <a:solidFill>
                  <a:srgbClr val="FFFFFF"/>
                </a:solidFill>
              </a:uFill>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CA792C-9C1F-433F-8BF3-5AE52EEC9779}" type="slidenum">
              <a:rPr lang="zh-CN" altLang="en-US" smtClean="0"/>
              <a:t>26</a:t>
            </a:fld>
            <a:endParaRPr lang="zh-CN" altLang="en-US"/>
          </a:p>
        </p:txBody>
      </p:sp>
    </p:spTree>
    <p:extLst>
      <p:ext uri="{BB962C8B-B14F-4D97-AF65-F5344CB8AC3E}">
        <p14:creationId xmlns:p14="http://schemas.microsoft.com/office/powerpoint/2010/main" val="1254728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0">
            <a:extLst>
              <a:ext uri="{FF2B5EF4-FFF2-40B4-BE49-F238E27FC236}">
                <a16:creationId xmlns:a16="http://schemas.microsoft.com/office/drawing/2014/main" xmlns="" id="{17F23F85-786C-469C-9328-8D692B16E61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SzPct val="45000"/>
              <a:buFontTx/>
              <a:buNone/>
            </a:pPr>
            <a:fld id="{9B32F717-ADE4-406E-B014-BB6F97E0236C}" type="slidenum">
              <a:rPr lang="en-US" altLang="zh-CN" smtClean="0"/>
              <a:pPr>
                <a:spcBef>
                  <a:spcPct val="0"/>
                </a:spcBef>
                <a:buClrTx/>
                <a:buSzPct val="45000"/>
                <a:buFontTx/>
                <a:buNone/>
              </a:pPr>
              <a:t>27</a:t>
            </a:fld>
            <a:endParaRPr lang="en-US" altLang="zh-CN"/>
          </a:p>
        </p:txBody>
      </p:sp>
      <p:sp>
        <p:nvSpPr>
          <p:cNvPr id="38915" name="Rectangle 1">
            <a:extLst>
              <a:ext uri="{FF2B5EF4-FFF2-40B4-BE49-F238E27FC236}">
                <a16:creationId xmlns:a16="http://schemas.microsoft.com/office/drawing/2014/main" xmlns="" id="{C2B7BCC6-2FAD-46E8-BF29-4DDB14D560C7}"/>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6" name="Text Box 2">
            <a:extLst>
              <a:ext uri="{FF2B5EF4-FFF2-40B4-BE49-F238E27FC236}">
                <a16:creationId xmlns:a16="http://schemas.microsoft.com/office/drawing/2014/main" xmlns="" id="{4E8C5ABC-9073-4705-A2DA-1EE126A7C3BC}"/>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ts val="450"/>
              </a:spcBef>
              <a:buClrTx/>
              <a:buFontTx/>
              <a:buNone/>
            </a:pPr>
            <a:r>
              <a:rPr lang="zh-CN" altLang="zh-CN">
                <a:latin typeface="Arial" panose="020B0604020202020204" pitchFamily="34" charset="0"/>
              </a:rPr>
              <a:t>第一行是直接将对象拖入目标场景的结果， 第二行是采用我们的方法后的融合结果</a:t>
            </a:r>
          </a:p>
        </p:txBody>
      </p:sp>
      <p:sp>
        <p:nvSpPr>
          <p:cNvPr id="38917" name="Text Box 3">
            <a:extLst>
              <a:ext uri="{FF2B5EF4-FFF2-40B4-BE49-F238E27FC236}">
                <a16:creationId xmlns:a16="http://schemas.microsoft.com/office/drawing/2014/main" xmlns="" id="{CCB90A6A-8C9A-476E-B866-D0229E2BA22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89AFAE4-2706-4C2E-9B20-7F1A0456DA82}" type="slidenum">
              <a:rPr lang="en-US" altLang="zh-CN">
                <a:latin typeface="Arial" panose="020B0604020202020204" pitchFamily="34" charset="0"/>
              </a:rPr>
              <a:pPr algn="r" eaLnBrk="1" hangingPunct="1">
                <a:spcBef>
                  <a:spcPct val="0"/>
                </a:spcBef>
                <a:buClrTx/>
                <a:buFontTx/>
                <a:buNone/>
              </a:pPr>
              <a:t>27</a:t>
            </a:fld>
            <a:endParaRPr lang="en-US" altLang="zh-CN">
              <a:latin typeface="Arial" panose="020B0604020202020204" pitchFamily="34" charset="0"/>
            </a:endParaRPr>
          </a:p>
        </p:txBody>
      </p:sp>
      <p:sp>
        <p:nvSpPr>
          <p:cNvPr id="38918" name="备注占位符 1">
            <a:extLst>
              <a:ext uri="{FF2B5EF4-FFF2-40B4-BE49-F238E27FC236}">
                <a16:creationId xmlns:a16="http://schemas.microsoft.com/office/drawing/2014/main" xmlns="" id="{5A6ADA02-04B8-4F39-BC16-2DD8FF337E75}"/>
              </a:ext>
            </a:extLst>
          </p:cNvPr>
          <p:cNvSpPr>
            <a:spLocks noGrp="1" noChangeArrowheads="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zh-CN"/>
              <a:t>This is the visualization of comparison between baseline method and our method.</a:t>
            </a:r>
          </a:p>
          <a:p>
            <a:r>
              <a:rPr lang="en-US" altLang="zh-CN"/>
              <a:t>Here the training dateset is the synthesized images, and the test image comes from the ObjectNet3D dataset. </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xmlns="" id="{20A5E65F-2521-41FF-92E1-A338D6EE6940}"/>
              </a:ext>
            </a:extLst>
          </p:cNvPr>
          <p:cNvSpPr>
            <a:spLocks noGrp="1" noRot="1" noChangeAspect="1" noChangeArrowheads="1" noTextEdit="1"/>
          </p:cNvSpPr>
          <p:nvPr>
            <p:ph type="sldImg"/>
          </p:nvPr>
        </p:nvSpPr>
        <p:spPr>
          <a:xfrm>
            <a:off x="1144588" y="685800"/>
            <a:ext cx="4562475" cy="3422650"/>
          </a:xfrm>
          <a:ln/>
        </p:spPr>
      </p:sp>
      <p:sp>
        <p:nvSpPr>
          <p:cNvPr id="40963" name="备注占位符 2">
            <a:extLst>
              <a:ext uri="{FF2B5EF4-FFF2-40B4-BE49-F238E27FC236}">
                <a16:creationId xmlns:a16="http://schemas.microsoft.com/office/drawing/2014/main" xmlns="" id="{95186A26-E14D-46FF-BFF7-4399ABA60111}"/>
              </a:ext>
            </a:extLst>
          </p:cNvPr>
          <p:cNvSpPr>
            <a:spLocks noGrp="1" noChangeArrowheads="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zh-CN"/>
              <a:t>This is the Visualization of aeroplane estimation. </a:t>
            </a:r>
            <a:endParaRPr lang="zh-CN" altLang="en-US"/>
          </a:p>
        </p:txBody>
      </p:sp>
      <p:sp>
        <p:nvSpPr>
          <p:cNvPr id="40964" name="灯片编号占位符 3">
            <a:extLst>
              <a:ext uri="{FF2B5EF4-FFF2-40B4-BE49-F238E27FC236}">
                <a16:creationId xmlns:a16="http://schemas.microsoft.com/office/drawing/2014/main" xmlns="" id="{BE5FA8A4-211B-424B-A66B-1737111EBA7A}"/>
              </a:ext>
            </a:extLst>
          </p:cNvPr>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1pPr>
            <a:lvl2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2pPr>
            <a:lvl3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3pPr>
            <a:lvl4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4pPr>
            <a:lvl5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9pPr>
          </a:lstStyle>
          <a:p>
            <a:fld id="{213B7F25-26EC-43DB-8D3C-3F1497E9D522}" type="slidenum">
              <a:rPr lang="en-US" altLang="zh-CN" smtClean="0">
                <a:solidFill>
                  <a:srgbClr val="000000"/>
                </a:solidFill>
                <a:latin typeface="Times New Roman" panose="02020603050405020304" pitchFamily="18" charset="0"/>
              </a:rPr>
              <a:pPr/>
              <a:t>28</a:t>
            </a:fld>
            <a:endParaRPr lang="en-US" altLang="zh-CN">
              <a:solidFill>
                <a:srgbClr val="000000"/>
              </a:solidFill>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xmlns="" id="{3F990721-CA1E-4E34-9033-3C7F9295D23A}"/>
              </a:ext>
            </a:extLst>
          </p:cNvPr>
          <p:cNvSpPr>
            <a:spLocks noGrp="1" noRot="1" noChangeAspect="1" noChangeArrowheads="1" noTextEdit="1"/>
          </p:cNvSpPr>
          <p:nvPr>
            <p:ph type="sldImg"/>
          </p:nvPr>
        </p:nvSpPr>
        <p:spPr>
          <a:xfrm>
            <a:off x="1144588" y="685800"/>
            <a:ext cx="4562475" cy="3422650"/>
          </a:xfrm>
          <a:ln/>
        </p:spPr>
      </p:sp>
      <p:sp>
        <p:nvSpPr>
          <p:cNvPr id="45059" name="备注占位符 2">
            <a:extLst>
              <a:ext uri="{FF2B5EF4-FFF2-40B4-BE49-F238E27FC236}">
                <a16:creationId xmlns:a16="http://schemas.microsoft.com/office/drawing/2014/main" xmlns="" id="{A1A893A0-0A49-4520-A004-26A376AFC70D}"/>
              </a:ext>
            </a:extLst>
          </p:cNvPr>
          <p:cNvSpPr>
            <a:spLocks noGrp="1" noChangeArrowheads="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zh-CN"/>
              <a:t>This is the Visualization of chair estimation. </a:t>
            </a:r>
            <a:endParaRPr lang="zh-CN" altLang="en-US"/>
          </a:p>
        </p:txBody>
      </p:sp>
      <p:sp>
        <p:nvSpPr>
          <p:cNvPr id="45060" name="灯片编号占位符 3">
            <a:extLst>
              <a:ext uri="{FF2B5EF4-FFF2-40B4-BE49-F238E27FC236}">
                <a16:creationId xmlns:a16="http://schemas.microsoft.com/office/drawing/2014/main" xmlns="" id="{E4E4B5E4-5056-4D22-A138-F6B9E1F53AD3}"/>
              </a:ext>
            </a:extLst>
          </p:cNvPr>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1pPr>
            <a:lvl2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2pPr>
            <a:lvl3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3pPr>
            <a:lvl4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4pPr>
            <a:lvl5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9pPr>
          </a:lstStyle>
          <a:p>
            <a:fld id="{4A86AC4F-C80F-425E-A00E-9038FA2F08D4}" type="slidenum">
              <a:rPr lang="en-US" altLang="zh-CN" smtClean="0">
                <a:solidFill>
                  <a:srgbClr val="000000"/>
                </a:solidFill>
                <a:latin typeface="Times New Roman" panose="02020603050405020304" pitchFamily="18" charset="0"/>
              </a:rPr>
              <a:pPr/>
              <a:t>29</a:t>
            </a:fld>
            <a:endParaRPr lang="en-US" altLang="zh-CN">
              <a:solidFill>
                <a:srgbClr val="000000"/>
              </a:solidFill>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10">
            <a:extLst>
              <a:ext uri="{FF2B5EF4-FFF2-40B4-BE49-F238E27FC236}">
                <a16:creationId xmlns:a16="http://schemas.microsoft.com/office/drawing/2014/main" xmlns="" id="{E68CFBC4-7DEB-4A6F-9D79-715AB9055507}"/>
              </a:ext>
            </a:extLst>
          </p:cNvPr>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09550" defTabSz="0">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1pPr>
            <a:lvl2pPr defTabSz="0">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2pPr>
            <a:lvl3pPr defTabSz="0">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3pPr>
            <a:lvl4pPr defTabSz="0">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4pPr>
            <a:lvl5pPr defTabSz="0">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9pPr>
          </a:lstStyle>
          <a:p>
            <a:pPr>
              <a:buFontTx/>
              <a:buChar char="•"/>
            </a:pPr>
            <a:fld id="{3FACD716-F30A-4405-BCFC-78570029DF82}" type="slidenum">
              <a:rPr lang="en-US" altLang="zh-CN" smtClean="0">
                <a:solidFill>
                  <a:srgbClr val="000000"/>
                </a:solidFill>
                <a:latin typeface="Times New Roman" panose="02020603050405020304" pitchFamily="18" charset="0"/>
              </a:rPr>
              <a:pPr>
                <a:buFontTx/>
                <a:buChar char="•"/>
              </a:pPr>
              <a:t>30</a:t>
            </a:fld>
            <a:endParaRPr lang="en-US" altLang="zh-CN">
              <a:solidFill>
                <a:srgbClr val="000000"/>
              </a:solidFill>
              <a:latin typeface="Times New Roman" panose="02020603050405020304" pitchFamily="18" charset="0"/>
            </a:endParaRPr>
          </a:p>
        </p:txBody>
      </p:sp>
      <p:sp>
        <p:nvSpPr>
          <p:cNvPr id="49155" name="Rectangle 1">
            <a:extLst>
              <a:ext uri="{FF2B5EF4-FFF2-40B4-BE49-F238E27FC236}">
                <a16:creationId xmlns:a16="http://schemas.microsoft.com/office/drawing/2014/main" xmlns="" id="{CFEEDA89-4288-47D8-9249-3FFBD9D1C8D1}"/>
              </a:ext>
            </a:extLst>
          </p:cNvPr>
          <p:cNvSpPr>
            <a:spLocks noGrp="1" noRot="1" noChangeAspect="1" noChangeArrowheads="1" noTextEdit="1"/>
          </p:cNvSpPr>
          <p:nvPr>
            <p:ph type="sldImg"/>
          </p:nvPr>
        </p:nvSpPr>
        <p:spPr>
          <a:xfrm>
            <a:off x="1143000" y="685800"/>
            <a:ext cx="4572000" cy="3429000"/>
          </a:xfrm>
          <a:solidFill>
            <a:srgbClr val="FFFFFF"/>
          </a:solidFill>
          <a:ln/>
        </p:spPr>
      </p:sp>
      <p:sp>
        <p:nvSpPr>
          <p:cNvPr id="49156" name="Text Box 2">
            <a:extLst>
              <a:ext uri="{FF2B5EF4-FFF2-40B4-BE49-F238E27FC236}">
                <a16:creationId xmlns:a16="http://schemas.microsoft.com/office/drawing/2014/main" xmlns="" id="{FCEE702A-3CBC-437E-B1CC-46D987B271E8}"/>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1pPr>
            <a:lvl2pPr defTabSz="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2pPr>
            <a:lvl3pPr defTabSz="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3pPr>
            <a:lvl4pPr defTabSz="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4pPr>
            <a:lvl5pPr defTabSz="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9pPr>
          </a:lstStyle>
          <a:p>
            <a:pPr>
              <a:spcBef>
                <a:spcPts val="450"/>
              </a:spcBef>
              <a:buFontTx/>
              <a:buChar char="•"/>
            </a:pPr>
            <a:r>
              <a:rPr lang="zh-CN" altLang="zh-CN">
                <a:solidFill>
                  <a:srgbClr val="FFFFFF"/>
                </a:solidFill>
              </a:rPr>
              <a:t>第一行是直接将对象拖入目标场景的结果， 第二行是采用我们的方法后的融合结果</a:t>
            </a:r>
          </a:p>
        </p:txBody>
      </p:sp>
      <p:sp>
        <p:nvSpPr>
          <p:cNvPr id="49157" name="Text Box 3">
            <a:extLst>
              <a:ext uri="{FF2B5EF4-FFF2-40B4-BE49-F238E27FC236}">
                <a16:creationId xmlns:a16="http://schemas.microsoft.com/office/drawing/2014/main" xmlns="" id="{D5941CAD-51DF-432F-A92C-52891AE90793}"/>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defTabSz="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1pPr>
            <a:lvl2pPr defTabSz="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2pPr>
            <a:lvl3pPr defTabSz="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3pPr>
            <a:lvl4pPr defTabSz="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4pPr>
            <a:lvl5pPr defTabSz="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宋体" panose="02010600030101010101" pitchFamily="2" charset="-122"/>
              </a:defRPr>
            </a:lvl9pPr>
          </a:lstStyle>
          <a:p>
            <a:pPr algn="r" eaLnBrk="1" hangingPunct="1">
              <a:buFontTx/>
              <a:buChar char="•"/>
            </a:pPr>
            <a:fld id="{D8941411-0A09-4BA1-B0C7-E61ABFD8FCD8}" type="slidenum">
              <a:rPr lang="en-US" altLang="zh-CN">
                <a:solidFill>
                  <a:srgbClr val="FFFFFF"/>
                </a:solidFill>
              </a:rPr>
              <a:pPr algn="r" eaLnBrk="1" hangingPunct="1">
                <a:buFontTx/>
                <a:buChar char="•"/>
              </a:pPr>
              <a:t>30</a:t>
            </a:fld>
            <a:endParaRPr lang="en-US" altLang="zh-CN">
              <a:solidFill>
                <a:srgbClr val="FFFFFF"/>
              </a:solidFill>
            </a:endParaRPr>
          </a:p>
        </p:txBody>
      </p:sp>
      <p:sp>
        <p:nvSpPr>
          <p:cNvPr id="49158" name="备注占位符 1">
            <a:extLst>
              <a:ext uri="{FF2B5EF4-FFF2-40B4-BE49-F238E27FC236}">
                <a16:creationId xmlns:a16="http://schemas.microsoft.com/office/drawing/2014/main" xmlns="" id="{52962DC9-D805-46DA-8778-AC6A788904D1}"/>
              </a:ext>
            </a:extLst>
          </p:cNvPr>
          <p:cNvSpPr>
            <a:spLocks noGrp="1" noChangeArrowheads="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zh-CN"/>
              <a:t>This is the Visualization of car estimation. </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xmlns="" id="{146298D1-7522-4EE8-B32D-2761B03E7585}"/>
              </a:ext>
            </a:extLst>
          </p:cNvPr>
          <p:cNvSpPr>
            <a:spLocks noGrp="1" noRot="1" noChangeAspect="1" noChangeArrowheads="1" noTextEdit="1"/>
          </p:cNvSpPr>
          <p:nvPr>
            <p:ph type="sldImg"/>
          </p:nvPr>
        </p:nvSpPr>
        <p:spPr>
          <a:xfrm>
            <a:off x="1144588" y="685800"/>
            <a:ext cx="4562475" cy="3422650"/>
          </a:xfrm>
          <a:ln/>
        </p:spPr>
      </p:sp>
      <p:sp>
        <p:nvSpPr>
          <p:cNvPr id="52227" name="备注占位符 2">
            <a:extLst>
              <a:ext uri="{FF2B5EF4-FFF2-40B4-BE49-F238E27FC236}">
                <a16:creationId xmlns:a16="http://schemas.microsoft.com/office/drawing/2014/main" xmlns="" id="{4C9B2B78-6FCF-4FE9-8AA7-DD207C576E8C}"/>
              </a:ext>
            </a:extLst>
          </p:cNvPr>
          <p:cNvSpPr>
            <a:spLocks noGrp="1" noChangeArrowheads="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zh-CN"/>
              <a:t>This is the Visualization of motorbike estimation. </a:t>
            </a:r>
            <a:endParaRPr lang="zh-CN" altLang="en-US"/>
          </a:p>
        </p:txBody>
      </p:sp>
      <p:sp>
        <p:nvSpPr>
          <p:cNvPr id="52228" name="灯片编号占位符 3">
            <a:extLst>
              <a:ext uri="{FF2B5EF4-FFF2-40B4-BE49-F238E27FC236}">
                <a16:creationId xmlns:a16="http://schemas.microsoft.com/office/drawing/2014/main" xmlns="" id="{BDA3C645-9661-4C30-B5AD-4E2C4EE846B8}"/>
              </a:ext>
            </a:extLst>
          </p:cNvPr>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1pPr>
            <a:lvl2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2pPr>
            <a:lvl3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3pPr>
            <a:lvl4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4pPr>
            <a:lvl5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9pPr>
          </a:lstStyle>
          <a:p>
            <a:fld id="{1CE7E960-C744-4CC8-BBF7-F4A769D4062E}" type="slidenum">
              <a:rPr lang="en-US" altLang="zh-CN" smtClean="0">
                <a:solidFill>
                  <a:srgbClr val="000000"/>
                </a:solidFill>
                <a:latin typeface="Times New Roman" panose="02020603050405020304" pitchFamily="18" charset="0"/>
              </a:rPr>
              <a:pPr/>
              <a:t>31</a:t>
            </a:fld>
            <a:endParaRPr lang="en-US" altLang="zh-CN">
              <a:solidFill>
                <a:srgbClr val="000000"/>
              </a:solidFill>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xmlns="" id="{81F91A6B-F9E3-4718-9021-9A6B415F2772}"/>
              </a:ext>
            </a:extLst>
          </p:cNvPr>
          <p:cNvSpPr>
            <a:spLocks noGrp="1" noRot="1" noChangeAspect="1" noChangeArrowheads="1" noTextEdit="1"/>
          </p:cNvSpPr>
          <p:nvPr>
            <p:ph type="sldImg"/>
          </p:nvPr>
        </p:nvSpPr>
        <p:spPr>
          <a:xfrm>
            <a:off x="1144588" y="685800"/>
            <a:ext cx="4562475" cy="3422650"/>
          </a:xfrm>
          <a:ln/>
        </p:spPr>
      </p:sp>
      <p:sp>
        <p:nvSpPr>
          <p:cNvPr id="56323" name="备注占位符 2">
            <a:extLst>
              <a:ext uri="{FF2B5EF4-FFF2-40B4-BE49-F238E27FC236}">
                <a16:creationId xmlns:a16="http://schemas.microsoft.com/office/drawing/2014/main" xmlns="" id="{99F13141-5AD3-4C51-A9EA-9C5C4E666361}"/>
              </a:ext>
            </a:extLst>
          </p:cNvPr>
          <p:cNvSpPr>
            <a:spLocks noGrp="1" noChangeArrowheads="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zh-CN"/>
              <a:t>This is the Visualization of diningtabe estimation. </a:t>
            </a:r>
            <a:endParaRPr lang="zh-CN" altLang="en-US"/>
          </a:p>
        </p:txBody>
      </p:sp>
      <p:sp>
        <p:nvSpPr>
          <p:cNvPr id="56324" name="灯片编号占位符 3">
            <a:extLst>
              <a:ext uri="{FF2B5EF4-FFF2-40B4-BE49-F238E27FC236}">
                <a16:creationId xmlns:a16="http://schemas.microsoft.com/office/drawing/2014/main" xmlns="" id="{BB0E0B04-E5F4-412B-AA8F-B119731D783A}"/>
              </a:ext>
            </a:extLst>
          </p:cNvPr>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1pPr>
            <a:lvl2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2pPr>
            <a:lvl3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3pPr>
            <a:lvl4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4pPr>
            <a:lvl5pPr>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a:solidFill>
                  <a:schemeClr val="bg1"/>
                </a:solidFill>
                <a:latin typeface="Arial" panose="020B0604020202020204" pitchFamily="34" charset="0"/>
                <a:ea typeface="宋体" panose="02010600030101010101" pitchFamily="2" charset="-122"/>
              </a:defRPr>
            </a:lvl9pPr>
          </a:lstStyle>
          <a:p>
            <a:fld id="{AF0F1324-44A3-4B16-A788-12E6B349AFE5}" type="slidenum">
              <a:rPr lang="en-US" altLang="zh-CN" smtClean="0">
                <a:solidFill>
                  <a:srgbClr val="000000"/>
                </a:solidFill>
                <a:latin typeface="Times New Roman" panose="02020603050405020304" pitchFamily="18" charset="0"/>
              </a:rPr>
              <a:pPr/>
              <a:t>32</a:t>
            </a:fld>
            <a:endParaRPr lang="en-US" altLang="zh-CN">
              <a:solidFill>
                <a:srgbClr val="000000"/>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0">
            <a:extLst>
              <a:ext uri="{FF2B5EF4-FFF2-40B4-BE49-F238E27FC236}">
                <a16:creationId xmlns:a16="http://schemas.microsoft.com/office/drawing/2014/main" xmlns="" id="{5255900F-C8F6-4307-BD7E-19417BF7BD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fld id="{42732ED3-D4B6-401F-84BC-EED113FF65B1}"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t>3</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243" name="Rectangle 1">
            <a:extLst>
              <a:ext uri="{FF2B5EF4-FFF2-40B4-BE49-F238E27FC236}">
                <a16:creationId xmlns:a16="http://schemas.microsoft.com/office/drawing/2014/main" xmlns="" id="{DE8FC9A0-C8E3-4C89-8505-C1B137AC04F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3">
            <a:extLst>
              <a:ext uri="{FF2B5EF4-FFF2-40B4-BE49-F238E27FC236}">
                <a16:creationId xmlns:a16="http://schemas.microsoft.com/office/drawing/2014/main" xmlns="" id="{F812B6A3-AF07-418C-B673-564F64F8D94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275849C2-2F30-4B54-8458-3431886DDE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5" name="备注占位符 1">
            <a:extLst>
              <a:ext uri="{FF2B5EF4-FFF2-40B4-BE49-F238E27FC236}">
                <a16:creationId xmlns:a16="http://schemas.microsoft.com/office/drawing/2014/main" xmlns="" id="{AB3A4FC4-0E83-4875-A014-702E9D2AB858}"/>
              </a:ext>
            </a:extLst>
          </p:cNvPr>
          <p:cNvSpPr>
            <a:spLocks noGrp="1" noChangeArrowheads="1"/>
          </p:cNvSpPr>
          <p:nvPr>
            <p:ph type="body" idx="1"/>
          </p:nvPr>
        </p:nvSpPr>
        <p:spPr>
          <a:xfrm>
            <a:off x="1082675" y="4427538"/>
            <a:ext cx="5480050" cy="4108450"/>
          </a:xfrm>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zh-CN" altLang="en-US" dirty="0"/>
              <a:t>第一个思路可能是直接从图像进行</a:t>
            </a:r>
            <a:r>
              <a:rPr lang="en-US" altLang="zh-CN" dirty="0"/>
              <a:t>2D</a:t>
            </a:r>
            <a:r>
              <a:rPr lang="zh-CN" altLang="en-US" dirty="0"/>
              <a:t>的分析，相关工作有。。</a:t>
            </a:r>
          </a:p>
        </p:txBody>
      </p:sp>
    </p:spTree>
    <p:extLst>
      <p:ext uri="{BB962C8B-B14F-4D97-AF65-F5344CB8AC3E}">
        <p14:creationId xmlns:p14="http://schemas.microsoft.com/office/powerpoint/2010/main" val="1509342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0">
            <a:extLst>
              <a:ext uri="{FF2B5EF4-FFF2-40B4-BE49-F238E27FC236}">
                <a16:creationId xmlns:a16="http://schemas.microsoft.com/office/drawing/2014/main" xmlns="" id="{5255900F-C8F6-4307-BD7E-19417BF7BD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fld id="{42732ED3-D4B6-401F-84BC-EED113FF65B1}"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t>34</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43" name="Rectangle 1">
            <a:extLst>
              <a:ext uri="{FF2B5EF4-FFF2-40B4-BE49-F238E27FC236}">
                <a16:creationId xmlns:a16="http://schemas.microsoft.com/office/drawing/2014/main" xmlns="" id="{DE8FC9A0-C8E3-4C89-8505-C1B137AC04F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3">
            <a:extLst>
              <a:ext uri="{FF2B5EF4-FFF2-40B4-BE49-F238E27FC236}">
                <a16:creationId xmlns:a16="http://schemas.microsoft.com/office/drawing/2014/main" xmlns="" id="{F812B6A3-AF07-418C-B673-564F64F8D94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275849C2-2F30-4B54-8458-3431886DDE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5" name="备注占位符 1">
            <a:extLst>
              <a:ext uri="{FF2B5EF4-FFF2-40B4-BE49-F238E27FC236}">
                <a16:creationId xmlns:a16="http://schemas.microsoft.com/office/drawing/2014/main" xmlns="" id="{AB3A4FC4-0E83-4875-A014-702E9D2AB858}"/>
              </a:ext>
            </a:extLst>
          </p:cNvPr>
          <p:cNvSpPr>
            <a:spLocks noGrp="1" noChangeArrowheads="1"/>
          </p:cNvSpPr>
          <p:nvPr>
            <p:ph type="body" idx="1"/>
          </p:nvPr>
        </p:nvSpPr>
        <p:spPr>
          <a:xfrm>
            <a:off x="1082675" y="4427538"/>
            <a:ext cx="5480050" cy="4108450"/>
          </a:xfrm>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744495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如何自动构建图像中 人体</a:t>
            </a:r>
            <a:r>
              <a:rPr lang="en-US" altLang="zh-CN" dirty="0"/>
              <a:t>-</a:t>
            </a:r>
            <a:r>
              <a:rPr lang="zh-CN" altLang="en-US" dirty="0"/>
              <a:t>对象 三维交互场景</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35</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给出并实现了。。。。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36</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训练部分：首先是本体知识库的构建</a:t>
            </a:r>
            <a:endParaRPr lang="en-US" altLang="zh-CN" dirty="0"/>
          </a:p>
          <a:p>
            <a:r>
              <a:rPr lang="zh-CN" altLang="en-US" dirty="0"/>
              <a:t>从</a:t>
            </a:r>
            <a:r>
              <a:rPr lang="en-US" altLang="zh-CN" dirty="0" err="1"/>
              <a:t>wordnet</a:t>
            </a:r>
            <a:r>
              <a:rPr lang="zh-CN" altLang="en-US" dirty="0"/>
              <a:t>中抽取相应的名词 动词 </a:t>
            </a:r>
            <a:r>
              <a:rPr lang="en-US" altLang="zh-CN" dirty="0"/>
              <a:t>【click】</a:t>
            </a:r>
          </a:p>
          <a:p>
            <a:r>
              <a:rPr lang="zh-CN" altLang="en-US" dirty="0"/>
              <a:t>并依据其层次关系及本方法的需要构建相关的知识库</a:t>
            </a:r>
            <a:r>
              <a:rPr lang="en-US" altLang="zh-CN" dirty="0"/>
              <a:t>【click】【click】</a:t>
            </a:r>
            <a:r>
              <a:rPr lang="zh-CN" altLang="en-US" dirty="0"/>
              <a:t>。。</a:t>
            </a:r>
            <a:endParaRPr lang="en-US" altLang="zh-CN" dirty="0"/>
          </a:p>
          <a:p>
            <a:r>
              <a:rPr lang="en-US" altLang="zh-CN" dirty="0"/>
              <a:t>【click】</a:t>
            </a:r>
            <a:r>
              <a:rPr lang="zh-CN" altLang="en-US" dirty="0"/>
              <a:t>本知识库包含</a:t>
            </a:r>
            <a:r>
              <a:rPr lang="en-US" altLang="zh-CN" dirty="0"/>
              <a:t>14</a:t>
            </a:r>
            <a:r>
              <a:rPr lang="zh-CN" altLang="en-US" dirty="0"/>
              <a:t>种对象类型和</a:t>
            </a:r>
            <a:r>
              <a:rPr lang="en-US" altLang="zh-CN" dirty="0"/>
              <a:t>17</a:t>
            </a:r>
            <a:r>
              <a:rPr lang="zh-CN" altLang="en-US" dirty="0"/>
              <a:t>种交互关系</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37</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分类模型构建</a:t>
            </a:r>
            <a:r>
              <a:rPr lang="en-US" altLang="zh-CN" baseline="0" dirty="0"/>
              <a:t>  </a:t>
            </a:r>
            <a:r>
              <a:rPr lang="zh-CN" altLang="en-US" dirty="0"/>
              <a:t>首先需要收集相关数据</a:t>
            </a:r>
            <a:endParaRPr lang="en-US" altLang="zh-CN" dirty="0"/>
          </a:p>
          <a:p>
            <a:r>
              <a:rPr lang="zh-CN" altLang="en-US" dirty="0"/>
              <a:t>获取具有关系标注的图像集合</a:t>
            </a:r>
            <a:endParaRPr lang="en-US" altLang="zh-CN" dirty="0"/>
          </a:p>
          <a:p>
            <a:r>
              <a:rPr lang="zh-CN" altLang="en-US" dirty="0"/>
              <a:t>经过对象检测和人工整理获得标注好的数据</a:t>
            </a:r>
            <a:endParaRPr lang="en-US" altLang="zh-CN" dirty="0"/>
          </a:p>
          <a:p>
            <a:r>
              <a:rPr lang="zh-CN" altLang="en-US" dirty="0"/>
              <a:t>对图像中对象以及对象间的关系进行特征提取</a:t>
            </a:r>
            <a:r>
              <a:rPr lang="en-US" altLang="zh-CN" dirty="0"/>
              <a:t>【click】</a:t>
            </a:r>
            <a:r>
              <a:rPr lang="zh-CN" altLang="en-US" dirty="0"/>
              <a:t>标注了</a:t>
            </a:r>
            <a:r>
              <a:rPr lang="en-US" altLang="zh-CN" dirty="0"/>
              <a:t>3800</a:t>
            </a:r>
            <a:r>
              <a:rPr lang="zh-CN" altLang="en-US" dirty="0"/>
              <a:t>张图像</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38</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使用训练数据 在 本体知识库指导下 构建对象分类器和关系分类器</a:t>
            </a:r>
            <a:endParaRPr lang="en-US" altLang="zh-CN" b="0" dirty="0"/>
          </a:p>
          <a:p>
            <a:r>
              <a:rPr lang="zh-CN" altLang="en-US" b="0" dirty="0"/>
              <a:t>使用</a:t>
            </a:r>
            <a:r>
              <a:rPr lang="en-US" altLang="zh-CN" b="0" dirty="0"/>
              <a:t>SVM</a:t>
            </a:r>
            <a:r>
              <a:rPr lang="zh-CN" altLang="en-US" b="0" dirty="0"/>
              <a:t>分类器用“一对多”的训练方式训练分类模型</a:t>
            </a:r>
            <a:endParaRPr lang="en-US" altLang="zh-CN" b="0" dirty="0"/>
          </a:p>
          <a:p>
            <a:endParaRPr lang="zh-CN" altLang="en-US" b="0" dirty="0"/>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39</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对于一张输入图像首先进行对象检测   </a:t>
            </a:r>
            <a:endParaRPr lang="en-US" altLang="zh-CN" dirty="0"/>
          </a:p>
          <a:p>
            <a:r>
              <a:rPr lang="zh-CN" altLang="en-US" dirty="0"/>
              <a:t>对 对象 及 对象组合 进行特征提取</a:t>
            </a:r>
            <a:endParaRPr lang="en-US" altLang="zh-CN" dirty="0"/>
          </a:p>
          <a:p>
            <a:r>
              <a:rPr lang="zh-CN" altLang="en-US" dirty="0"/>
              <a:t>使用分类器为这些特征分类</a:t>
            </a:r>
            <a:r>
              <a:rPr lang="en-US" altLang="zh-CN" baseline="0" dirty="0"/>
              <a:t>  </a:t>
            </a:r>
            <a:r>
              <a:rPr lang="zh-CN" altLang="en-US" dirty="0"/>
              <a:t>到一个打分结果</a:t>
            </a:r>
            <a:endParaRPr lang="en-US" altLang="zh-CN" dirty="0"/>
          </a:p>
          <a:p>
            <a:r>
              <a:rPr lang="zh-CN" altLang="en-US" dirty="0"/>
              <a:t>通过本体知识库和打分结果构建能量函数 </a:t>
            </a:r>
            <a:r>
              <a:rPr lang="en-US" altLang="zh-CN" dirty="0"/>
              <a:t>【click】</a:t>
            </a:r>
            <a:r>
              <a:rPr lang="zh-CN" altLang="en-US" dirty="0"/>
              <a:t> 求解函数后得到最终的标注</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40</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解析结果</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41</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【click】</a:t>
            </a:r>
            <a:r>
              <a:rPr lang="zh-CN" altLang="en-US" dirty="0"/>
              <a:t>表明能够实现图像中“人体</a:t>
            </a:r>
            <a:r>
              <a:rPr lang="en-US" altLang="zh-CN" dirty="0"/>
              <a:t>-</a:t>
            </a:r>
            <a:r>
              <a:rPr lang="zh-CN" altLang="en-US" dirty="0"/>
              <a:t>对象”交互关系解析</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42</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表明能够完成细粒度标注</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43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给定一组人</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小提琴相互作用的图像，给定一组人与某个对象交互的图像</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以及对象检测和姿势估计的初始模型，目标是弄清楚人和小提琴之间的</a:t>
            </a:r>
            <a:r>
              <a:rPr lang="zh-CN" altLang="en-US" sz="1200" kern="1200" dirty="0">
                <a:solidFill>
                  <a:schemeClr val="tx1"/>
                </a:solidFill>
                <a:effectLst/>
                <a:latin typeface="+mn-lt"/>
                <a:ea typeface="+mn-ea"/>
                <a:cs typeface="+mn-cs"/>
              </a:rPr>
              <a:t>交互方式</a:t>
            </a:r>
            <a:r>
              <a:rPr lang="zh-CN" altLang="zh-CN" sz="1200" kern="1200" dirty="0">
                <a:solidFill>
                  <a:schemeClr val="tx1"/>
                </a:solidFill>
                <a:effectLst/>
                <a:latin typeface="+mn-lt"/>
                <a:ea typeface="+mn-ea"/>
                <a:cs typeface="+mn-cs"/>
              </a:rPr>
              <a:t>是什么，并输出这个动作的模型。一方面，给定</a:t>
            </a:r>
            <a:r>
              <a:rPr lang="zh-CN" altLang="en-US" sz="1200" kern="1200" dirty="0">
                <a:solidFill>
                  <a:schemeClr val="tx1"/>
                </a:solidFill>
                <a:effectLst/>
                <a:latin typeface="+mn-lt"/>
                <a:ea typeface="+mn-ea"/>
                <a:cs typeface="+mn-cs"/>
              </a:rPr>
              <a:t>图片</a:t>
            </a:r>
            <a:r>
              <a:rPr lang="zh-CN" altLang="zh-CN" sz="1200" kern="1200" dirty="0">
                <a:solidFill>
                  <a:schemeClr val="tx1"/>
                </a:solidFill>
                <a:effectLst/>
                <a:latin typeface="+mn-lt"/>
                <a:ea typeface="+mn-ea"/>
                <a:cs typeface="+mn-cs"/>
              </a:rPr>
              <a:t>，我们检测对象，估计人体姿势，将</a:t>
            </a:r>
            <a:r>
              <a:rPr lang="en-US" altLang="zh-CN" sz="1200" kern="1200" dirty="0">
                <a:solidFill>
                  <a:schemeClr val="tx1"/>
                </a:solidFill>
                <a:effectLst/>
                <a:latin typeface="+mn-lt"/>
                <a:ea typeface="+mn-ea"/>
                <a:cs typeface="+mn-cs"/>
              </a:rPr>
              <a:t>2D</a:t>
            </a:r>
            <a:r>
              <a:rPr lang="zh-CN" altLang="en-US" sz="1200" kern="1200" dirty="0">
                <a:solidFill>
                  <a:schemeClr val="tx1"/>
                </a:solidFill>
                <a:effectLst/>
                <a:latin typeface="+mn-lt"/>
                <a:ea typeface="+mn-ea"/>
                <a:cs typeface="+mn-cs"/>
              </a:rPr>
              <a:t>关节点</a:t>
            </a:r>
            <a:r>
              <a:rPr lang="zh-CN" altLang="zh-CN" sz="1200" kern="1200" dirty="0">
                <a:solidFill>
                  <a:schemeClr val="tx1"/>
                </a:solidFill>
                <a:effectLst/>
                <a:latin typeface="+mn-lt"/>
                <a:ea typeface="+mn-ea"/>
                <a:cs typeface="+mn-cs"/>
              </a:rPr>
              <a:t>转换为</a:t>
            </a:r>
            <a:r>
              <a:rPr lang="en-US" altLang="zh-CN" sz="1200" kern="1200" dirty="0">
                <a:solidFill>
                  <a:schemeClr val="tx1"/>
                </a:solidFill>
                <a:effectLst/>
                <a:latin typeface="+mn-lt"/>
                <a:ea typeface="+mn-ea"/>
                <a:cs typeface="+mn-cs"/>
              </a:rPr>
              <a:t>3D</a:t>
            </a:r>
            <a:r>
              <a:rPr lang="zh-CN" altLang="zh-CN" sz="1200" kern="1200" dirty="0">
                <a:solidFill>
                  <a:schemeClr val="tx1"/>
                </a:solidFill>
                <a:effectLst/>
                <a:latin typeface="+mn-lt"/>
                <a:ea typeface="+mn-ea"/>
                <a:cs typeface="+mn-cs"/>
              </a:rPr>
              <a:t>，然后测量每对图像之间的距离来确定每个图像属于哪种交互类型。另一方面，给定聚类结果，可以</a:t>
            </a:r>
            <a:r>
              <a:rPr lang="zh-CN" altLang="en-US" sz="1200" kern="1200" dirty="0">
                <a:solidFill>
                  <a:schemeClr val="tx1"/>
                </a:solidFill>
                <a:effectLst/>
                <a:latin typeface="+mn-lt"/>
                <a:ea typeface="+mn-ea"/>
                <a:cs typeface="+mn-cs"/>
              </a:rPr>
              <a:t>用模型</a:t>
            </a:r>
            <a:r>
              <a:rPr lang="zh-CN" altLang="zh-CN" sz="1200" kern="1200" dirty="0">
                <a:solidFill>
                  <a:schemeClr val="tx1"/>
                </a:solidFill>
                <a:effectLst/>
                <a:latin typeface="+mn-lt"/>
                <a:ea typeface="+mn-ea"/>
                <a:cs typeface="+mn-cs"/>
              </a:rPr>
              <a:t>更新对象检测器和人体姿势估计器，以便可以根据对象功能的特定情况定制原始模型。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给出人体姿势，预测人们演奏的是什么乐器，在之前获得的大量人体与物体交互的模型里选择与图片最像的，模型里的乐器就是人演奏的乐器</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People Playing Musical Instrument (PPMI) dataset [31] contains images of people interacting with twelve different musical instruments. people playing the instrument (PPMI+) </a:t>
            </a:r>
            <a:r>
              <a:rPr lang="zh-CN" altLang="en-US" dirty="0"/>
              <a:t>，</a:t>
            </a:r>
            <a:r>
              <a:rPr lang="en-US" altLang="zh-CN" dirty="0"/>
              <a:t>people holding the instrument with different pose, but not performing the playing action (PPMI-). </a:t>
            </a:r>
            <a:endParaRPr lang="zh-CN" altLang="zh-CN" sz="1200" kern="1200" dirty="0">
              <a:solidFill>
                <a:schemeClr val="tx1"/>
              </a:solidFill>
              <a:effectLst/>
              <a:latin typeface="+mn-lt"/>
              <a:ea typeface="+mn-ea"/>
              <a:cs typeface="+mn-cs"/>
            </a:endParaRP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t>5</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提出并实现了。。。</a:t>
            </a:r>
            <a:endParaRPr lang="en-US" altLang="zh-CN" dirty="0"/>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44</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首先是三维姿势库数据预处理</a:t>
            </a:r>
            <a:endParaRPr lang="en-US" altLang="zh-CN" dirty="0"/>
          </a:p>
          <a:p>
            <a:r>
              <a:rPr lang="zh-CN" altLang="en-US" dirty="0"/>
              <a:t>选取两个数据集  将数据依据要求进行抽取 对齐 获得三维姿势库</a:t>
            </a:r>
            <a:r>
              <a:rPr lang="en-US" altLang="zh-CN" dirty="0"/>
              <a:t>【click】</a:t>
            </a:r>
            <a:r>
              <a:rPr lang="zh-CN" altLang="en-US" dirty="0"/>
              <a:t> </a:t>
            </a:r>
            <a:r>
              <a:rPr lang="en-US" altLang="zh-CN" baseline="0" dirty="0"/>
              <a:t> </a:t>
            </a:r>
            <a:r>
              <a:rPr lang="zh-CN" altLang="en-US" dirty="0"/>
              <a:t>通过</a:t>
            </a:r>
            <a:r>
              <a:rPr lang="en-US" altLang="zh-CN" dirty="0"/>
              <a:t>16</a:t>
            </a:r>
            <a:r>
              <a:rPr lang="zh-CN" altLang="en-US" dirty="0"/>
              <a:t>个视角投影</a:t>
            </a:r>
            <a:r>
              <a:rPr lang="en-US" altLang="zh-CN" dirty="0"/>
              <a:t>【click】</a:t>
            </a:r>
            <a:r>
              <a:rPr lang="zh-CN" altLang="en-US" dirty="0"/>
              <a:t>  获得所需的不同视角下的二维姿势</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45</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使用经过处理的三维姿势</a:t>
            </a:r>
            <a:r>
              <a:rPr lang="en-US" altLang="zh-CN" dirty="0"/>
              <a:t>【click】</a:t>
            </a:r>
            <a:r>
              <a:rPr lang="zh-CN" altLang="en-US" dirty="0"/>
              <a:t>通过稀疏编码学习</a:t>
            </a:r>
            <a:r>
              <a:rPr lang="en-US" altLang="zh-CN" dirty="0"/>
              <a:t>【click】</a:t>
            </a:r>
            <a:r>
              <a:rPr lang="zh-CN" altLang="en-US" dirty="0"/>
              <a:t>获得之后三维姿势估计过程中所需的初始的三维字典模型</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46</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多视角下二维姿势的估计需要获得初始输入的二维姿势大致的视角</a:t>
            </a:r>
            <a:endParaRPr lang="en-US" altLang="zh-CN" dirty="0"/>
          </a:p>
          <a:p>
            <a:r>
              <a:rPr lang="zh-CN" altLang="en-US" dirty="0"/>
              <a:t>对每一个视角下的二维姿势 构建高斯混合模型</a:t>
            </a:r>
            <a:r>
              <a:rPr lang="en-US" altLang="zh-CN" dirty="0"/>
              <a:t>【click】</a:t>
            </a:r>
          </a:p>
          <a:p>
            <a:r>
              <a:rPr lang="en-US" altLang="zh-CN" dirty="0"/>
              <a:t>【click】</a:t>
            </a:r>
            <a:r>
              <a:rPr lang="zh-CN" altLang="en-US" dirty="0"/>
              <a:t>对于一个输入二维姿势 选取不同模型下最大似然估计结果  获得初始视角估计的结果</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47</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使用初始估计的三维姿势分部分从三维姿势库中进行检索</a:t>
            </a:r>
            <a:endParaRPr lang="en-US" altLang="zh-CN" dirty="0"/>
          </a:p>
          <a:p>
            <a:r>
              <a:rPr lang="zh-CN" altLang="en-US" dirty="0"/>
              <a:t>使用检索得到的三维姿势  更新三维姿势字典模型</a:t>
            </a:r>
            <a:r>
              <a:rPr lang="en-US" altLang="zh-CN" dirty="0"/>
              <a:t>【click】  </a:t>
            </a:r>
          </a:p>
          <a:p>
            <a:r>
              <a:rPr lang="zh-CN" altLang="en-US" dirty="0"/>
              <a:t>用新模型估计得到新的三维姿势 计算其在最终估计结果中的权重值 修正的三维姿势  重复此过程</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48</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单幅图像人体三维姿势估计步骤如下</a:t>
            </a:r>
            <a:endParaRPr lang="en-US" altLang="zh-CN" dirty="0"/>
          </a:p>
          <a:p>
            <a:r>
              <a:rPr lang="zh-CN" altLang="en-US" dirty="0"/>
              <a:t>关键步骤为  </a:t>
            </a:r>
            <a:r>
              <a:rPr lang="en-US" altLang="zh-CN" dirty="0"/>
              <a:t>【click】</a:t>
            </a:r>
            <a:r>
              <a:rPr lang="zh-CN" altLang="en-US" dirty="0"/>
              <a:t>多视角下二维姿势合成</a:t>
            </a:r>
            <a:endParaRPr lang="en-US" altLang="zh-CN" dirty="0"/>
          </a:p>
          <a:p>
            <a:r>
              <a:rPr lang="en-US" altLang="zh-CN" dirty="0"/>
              <a:t>【click】</a:t>
            </a:r>
            <a:r>
              <a:rPr lang="zh-CN" altLang="en-US" dirty="0"/>
              <a:t>三维姿势估计  </a:t>
            </a:r>
            <a:r>
              <a:rPr lang="en-US" altLang="zh-CN" dirty="0"/>
              <a:t>【click】</a:t>
            </a:r>
            <a:r>
              <a:rPr lang="zh-CN" altLang="en-US" dirty="0"/>
              <a:t>基于检索 三维姿势迭代修正</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49</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人体三维模型是通过三维姿势指导标准人体模板变形获得：</a:t>
            </a:r>
            <a:endParaRPr lang="en-US" altLang="zh-CN" dirty="0"/>
          </a:p>
          <a:p>
            <a:r>
              <a:rPr lang="zh-CN" altLang="en-US" dirty="0"/>
              <a:t>使用估计得到的三维姿势获取与标准三维姿势间的变化矩阵</a:t>
            </a:r>
            <a:r>
              <a:rPr lang="en-US" altLang="zh-CN" dirty="0"/>
              <a:t>【click】</a:t>
            </a:r>
          </a:p>
          <a:p>
            <a:r>
              <a:rPr lang="en-US" altLang="zh-CN" dirty="0"/>
              <a:t>【click】</a:t>
            </a:r>
            <a:r>
              <a:rPr lang="zh-CN" altLang="en-US" dirty="0"/>
              <a:t>将标准人体三维模型变化为与输入姿势相近的人体三维模型</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53</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对象模型通过检索获得</a:t>
            </a:r>
          </a:p>
          <a:p>
            <a:r>
              <a:rPr lang="zh-CN" altLang="en-US" dirty="0"/>
              <a:t>在构建了图像与三维模型的共存空间后</a:t>
            </a:r>
            <a:endParaRPr lang="en-US" altLang="zh-CN" dirty="0"/>
          </a:p>
          <a:p>
            <a:r>
              <a:rPr lang="zh-CN" altLang="en-US" dirty="0"/>
              <a:t>使用图像找到空间中节点即为三维模型的检索结果</a:t>
            </a:r>
          </a:p>
        </p:txBody>
      </p:sp>
      <p:sp>
        <p:nvSpPr>
          <p:cNvPr id="4" name="灯片编号占位符 3"/>
          <p:cNvSpPr>
            <a:spLocks noGrp="1"/>
          </p:cNvSpPr>
          <p:nvPr>
            <p:ph type="sldNum" sz="quarter" idx="10"/>
          </p:nvPr>
        </p:nvSpPr>
        <p:spPr/>
        <p:txBody>
          <a:bodyPr/>
          <a:lstStyle/>
          <a:p>
            <a:pPr>
              <a:defRPr/>
            </a:pPr>
            <a:fld id="{142340A6-E79B-4979-A7E8-E56F1ECB9232}" type="slidenum">
              <a:rPr lang="en-US" altLang="zh-CN" smtClean="0"/>
              <a:t>54</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0">
            <a:extLst>
              <a:ext uri="{FF2B5EF4-FFF2-40B4-BE49-F238E27FC236}">
                <a16:creationId xmlns:a16="http://schemas.microsoft.com/office/drawing/2014/main" xmlns="" id="{5255900F-C8F6-4307-BD7E-19417BF7BD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fld id="{42732ED3-D4B6-401F-84BC-EED113FF65B1}"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t>56</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43" name="Rectangle 1">
            <a:extLst>
              <a:ext uri="{FF2B5EF4-FFF2-40B4-BE49-F238E27FC236}">
                <a16:creationId xmlns:a16="http://schemas.microsoft.com/office/drawing/2014/main" xmlns="" id="{DE8FC9A0-C8E3-4C89-8505-C1B137AC04F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3">
            <a:extLst>
              <a:ext uri="{FF2B5EF4-FFF2-40B4-BE49-F238E27FC236}">
                <a16:creationId xmlns:a16="http://schemas.microsoft.com/office/drawing/2014/main" xmlns="" id="{F812B6A3-AF07-418C-B673-564F64F8D94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275849C2-2F30-4B54-8458-3431886DDE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5" name="备注占位符 1">
            <a:extLst>
              <a:ext uri="{FF2B5EF4-FFF2-40B4-BE49-F238E27FC236}">
                <a16:creationId xmlns:a16="http://schemas.microsoft.com/office/drawing/2014/main" xmlns="" id="{AB3A4FC4-0E83-4875-A014-702E9D2AB858}"/>
              </a:ext>
            </a:extLst>
          </p:cNvPr>
          <p:cNvSpPr>
            <a:spLocks noGrp="1" noChangeArrowheads="1"/>
          </p:cNvSpPr>
          <p:nvPr>
            <p:ph type="body" idx="1"/>
          </p:nvPr>
        </p:nvSpPr>
        <p:spPr>
          <a:xfrm>
            <a:off x="1082675" y="4427538"/>
            <a:ext cx="5480050" cy="4108450"/>
          </a:xfrm>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42671493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CD47DF-85A3-46A7-B4B4-7CC89B34F60A}" type="slidenum">
              <a:rPr lang="en-US" altLang="zh-CN"/>
              <a:t>57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之前分析可供性是将其看作分类问题训练一个分类器，本文认为这个方法没有办法解决逆问题，给出人的动作推断物体，因此提出根据知识库推理对象的可供性，一旦训练了对象及其属性的</a:t>
            </a:r>
            <a:r>
              <a:rPr lang="en-US" altLang="zh-CN" dirty="0"/>
              <a:t>KB</a:t>
            </a:r>
            <a:r>
              <a:rPr lang="zh-CN" altLang="en-US" dirty="0"/>
              <a:t>，我们就可以在统一的框架中执行许多不同的推理任务而无需任何进一步的训练。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将可供性的完整描述定义为三者的组合 </a:t>
            </a:r>
            <a:r>
              <a:rPr lang="en-US" altLang="zh-CN" dirty="0"/>
              <a:t>affordance</a:t>
            </a:r>
            <a:r>
              <a:rPr lang="zh-CN" altLang="en-US" dirty="0"/>
              <a:t>标签（一个词）人体姿势的铰接骨架，人与物体相对位置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相对对象位置基于其边界框的中心和大小表示为量化区间。 我们总共使用五个空间箱来描述人 </a:t>
            </a:r>
            <a:r>
              <a:rPr lang="en-US" altLang="zh-CN" dirty="0"/>
              <a:t>- </a:t>
            </a:r>
            <a:r>
              <a:rPr lang="zh-CN" altLang="en-US" dirty="0"/>
              <a:t>物空间关系。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输入一张对象图片，首先估计对象的视觉属性，并推断它的物理属性和类别属性，用这些属性去判断对象的可能的交互方式以及人最可能的姿势以及人与物体的相对位置。</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CCA792C-9C1F-433F-8BF3-5AE52EEC9779}" type="slidenum">
              <a:rPr lang="zh-CN" altLang="en-US" smtClean="0"/>
              <a:t>6</a:t>
            </a:fld>
            <a:endParaRPr lang="zh-CN" altLang="en-US"/>
          </a:p>
        </p:txBody>
      </p:sp>
    </p:spTree>
    <p:extLst>
      <p:ext uri="{BB962C8B-B14F-4D97-AF65-F5344CB8AC3E}">
        <p14:creationId xmlns:p14="http://schemas.microsoft.com/office/powerpoint/2010/main" val="2914695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CD47DF-85A3-46A7-B4B4-7CC89B34F60A}" type="slidenum">
              <a:rPr lang="en-US" altLang="zh-CN"/>
              <a:t>66</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4F0B5E-FB78-470B-813E-CB58156342D6}" type="slidenum">
              <a:rPr lang="en-US" altLang="zh-CN" smtClean="0"/>
              <a:t>70</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0">
            <a:extLst>
              <a:ext uri="{FF2B5EF4-FFF2-40B4-BE49-F238E27FC236}">
                <a16:creationId xmlns:a16="http://schemas.microsoft.com/office/drawing/2014/main" xmlns="" id="{5255900F-C8F6-4307-BD7E-19417BF7BD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fld id="{42732ED3-D4B6-401F-84BC-EED113FF65B1}"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t>71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43" name="Rectangle 1">
            <a:extLst>
              <a:ext uri="{FF2B5EF4-FFF2-40B4-BE49-F238E27FC236}">
                <a16:creationId xmlns:a16="http://schemas.microsoft.com/office/drawing/2014/main" xmlns="" id="{DE8FC9A0-C8E3-4C89-8505-C1B137AC04F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3">
            <a:extLst>
              <a:ext uri="{FF2B5EF4-FFF2-40B4-BE49-F238E27FC236}">
                <a16:creationId xmlns:a16="http://schemas.microsoft.com/office/drawing/2014/main" xmlns="" id="{F812B6A3-AF07-418C-B673-564F64F8D94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275849C2-2F30-4B54-8458-3431886DDE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5" name="备注占位符 1">
            <a:extLst>
              <a:ext uri="{FF2B5EF4-FFF2-40B4-BE49-F238E27FC236}">
                <a16:creationId xmlns:a16="http://schemas.microsoft.com/office/drawing/2014/main" xmlns="" id="{AB3A4FC4-0E83-4875-A014-702E9D2AB858}"/>
              </a:ext>
            </a:extLst>
          </p:cNvPr>
          <p:cNvSpPr>
            <a:spLocks noGrp="1" noChangeArrowheads="1"/>
          </p:cNvSpPr>
          <p:nvPr>
            <p:ph type="body" idx="1"/>
          </p:nvPr>
        </p:nvSpPr>
        <p:spPr>
          <a:xfrm>
            <a:off x="1082675" y="4427538"/>
            <a:ext cx="5480050" cy="4108450"/>
          </a:xfrm>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721150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0">
            <a:extLst>
              <a:ext uri="{FF2B5EF4-FFF2-40B4-BE49-F238E27FC236}">
                <a16:creationId xmlns:a16="http://schemas.microsoft.com/office/drawing/2014/main" xmlns="" id="{5255900F-C8F6-4307-BD7E-19417BF7BD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fld id="{42732ED3-D4B6-401F-84BC-EED113FF65B1}"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pPr marL="215900" marR="0" lvl="0" indent="-211138" algn="r" defTabSz="449263" rtl="0" eaLnBrk="1" fontAlgn="base" latinLnBrk="0" hangingPunct="1">
                <a:lnSpc>
                  <a:spcPct val="100000"/>
                </a:lnSpc>
                <a:spcBef>
                  <a:spcPct val="0"/>
                </a:spcBef>
                <a:spcAft>
                  <a:spcPct val="0"/>
                </a:spcAft>
                <a:buClrTx/>
                <a:buSzPct val="45000"/>
                <a:buFontTx/>
                <a:buNone/>
                <a:tabLst>
                  <a:tab pos="449263" algn="l"/>
                  <a:tab pos="898525" algn="l"/>
                  <a:tab pos="1347788" algn="l"/>
                  <a:tab pos="1797050" algn="l"/>
                  <a:tab pos="2246313" algn="l"/>
                  <a:tab pos="2695575" algn="l"/>
                </a:tabLst>
                <a:defRPr/>
              </a:pPr>
              <a:t>8</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243" name="Rectangle 1">
            <a:extLst>
              <a:ext uri="{FF2B5EF4-FFF2-40B4-BE49-F238E27FC236}">
                <a16:creationId xmlns:a16="http://schemas.microsoft.com/office/drawing/2014/main" xmlns="" id="{DE8FC9A0-C8E3-4C89-8505-C1B137AC04F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3">
            <a:extLst>
              <a:ext uri="{FF2B5EF4-FFF2-40B4-BE49-F238E27FC236}">
                <a16:creationId xmlns:a16="http://schemas.microsoft.com/office/drawing/2014/main" xmlns="" id="{F812B6A3-AF07-418C-B673-564F64F8D94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275849C2-2F30-4B54-8458-3431886DDE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5" name="备注占位符 1">
            <a:extLst>
              <a:ext uri="{FF2B5EF4-FFF2-40B4-BE49-F238E27FC236}">
                <a16:creationId xmlns:a16="http://schemas.microsoft.com/office/drawing/2014/main" xmlns="" id="{AB3A4FC4-0E83-4875-A014-702E9D2AB858}"/>
              </a:ext>
            </a:extLst>
          </p:cNvPr>
          <p:cNvSpPr>
            <a:spLocks noGrp="1" noChangeArrowheads="1"/>
          </p:cNvSpPr>
          <p:nvPr>
            <p:ph type="body" idx="1"/>
          </p:nvPr>
        </p:nvSpPr>
        <p:spPr>
          <a:xfrm>
            <a:off x="1082675" y="4427538"/>
            <a:ext cx="5480050" cy="4108450"/>
          </a:xfrm>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zh-CN" altLang="en-US" dirty="0"/>
              <a:t>但是考虑机器人如果输入是一张图片（视频流），图中有两个球，一远一近，由于没有深度信息，机器人并不知道踢这两个球的位置是不同的，因此，第二个思路是从</a:t>
            </a:r>
            <a:r>
              <a:rPr lang="en-US" altLang="zh-CN" dirty="0"/>
              <a:t>RGBD</a:t>
            </a:r>
            <a:r>
              <a:rPr lang="zh-CN" altLang="en-US" dirty="0"/>
              <a:t>图像上进行</a:t>
            </a:r>
            <a:r>
              <a:rPr lang="en-US" altLang="zh-CN" dirty="0"/>
              <a:t>affordance</a:t>
            </a:r>
            <a:r>
              <a:rPr lang="zh-CN" altLang="en-US" dirty="0"/>
              <a:t>分析。</a:t>
            </a:r>
          </a:p>
        </p:txBody>
      </p:sp>
    </p:spTree>
    <p:extLst>
      <p:ext uri="{BB962C8B-B14F-4D97-AF65-F5344CB8AC3E}">
        <p14:creationId xmlns:p14="http://schemas.microsoft.com/office/powerpoint/2010/main" val="3932137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通过训练</a:t>
            </a:r>
            <a:r>
              <a:rPr lang="en-US" altLang="zh-CN" sz="1200" dirty="0"/>
              <a:t>4DHOI model  </a:t>
            </a:r>
            <a:r>
              <a:rPr lang="zh-CN" altLang="en-US" sz="1200" dirty="0"/>
              <a:t>持续时间有助于对对象的识别 尝试通过有层次的时空图（人体</a:t>
            </a:r>
            <a:r>
              <a:rPr lang="en-US" altLang="zh-CN" sz="1200" dirty="0"/>
              <a:t>3Dpose</a:t>
            </a:r>
            <a:r>
              <a:rPr lang="zh-CN" altLang="en-US" sz="1200" dirty="0"/>
              <a:t>和对象的上下文</a:t>
            </a:r>
            <a:r>
              <a:rPr lang="en-US" altLang="zh-CN" sz="1200" dirty="0"/>
              <a:t> </a:t>
            </a:r>
            <a:r>
              <a:rPr lang="zh-CN" altLang="en-US" sz="1200" dirty="0"/>
              <a:t>）来描述可供性</a:t>
            </a:r>
            <a:endParaRPr lang="en-US" altLang="zh-CN" sz="1200" dirty="0"/>
          </a:p>
          <a:p>
            <a:r>
              <a:rPr lang="zh-CN" altLang="en-US" sz="1000" dirty="0"/>
              <a:t>输入：</a:t>
            </a:r>
            <a:r>
              <a:rPr lang="en-US" altLang="zh-CN" dirty="0"/>
              <a:t> </a:t>
            </a:r>
            <a:r>
              <a:rPr lang="en-US" altLang="zh-CN" sz="1200" dirty="0"/>
              <a:t>a RGBD video with 3D human skeletons from Kinect camera</a:t>
            </a:r>
          </a:p>
          <a:p>
            <a:r>
              <a:rPr lang="zh-CN" altLang="en-US" sz="1200" dirty="0"/>
              <a:t>输出：</a:t>
            </a:r>
            <a:r>
              <a:rPr lang="en-US" altLang="zh-CN" sz="1200" dirty="0"/>
              <a:t> </a:t>
            </a:r>
            <a:r>
              <a:rPr lang="zh-CN" altLang="en-US" sz="1200" dirty="0"/>
              <a:t>视频序列的分层解析（事件识别 </a:t>
            </a:r>
            <a:r>
              <a:rPr lang="zh-CN" altLang="en-US" sz="1200" dirty="0" smtClean="0"/>
              <a:t>事件分段</a:t>
            </a:r>
            <a:r>
              <a:rPr lang="en-US" altLang="zh-CN" sz="1200" dirty="0" smtClean="0"/>
              <a:t>(segmentation) </a:t>
            </a:r>
            <a:r>
              <a:rPr lang="zh-CN" altLang="en-US" sz="1200" dirty="0"/>
              <a:t>和</a:t>
            </a:r>
            <a:r>
              <a:rPr lang="zh-CN" altLang="en-US" sz="1200" dirty="0" smtClean="0"/>
              <a:t>对象定位</a:t>
            </a:r>
            <a:r>
              <a:rPr lang="zh-CN" altLang="en-US" sz="1200" dirty="0"/>
              <a:t>）</a:t>
            </a:r>
            <a:endParaRPr lang="zh-CN" altLang="en-US" sz="1000" dirty="0"/>
          </a:p>
          <a:p>
            <a:endParaRPr lang="en-US" altLang="zh-CN" dirty="0" smtClean="0"/>
          </a:p>
          <a:p>
            <a:r>
              <a:rPr lang="zh-CN" altLang="en-US" dirty="0" smtClean="0"/>
              <a:t>用不同的颜色分割在</a:t>
            </a:r>
            <a:r>
              <a:rPr lang="en-US" altLang="zh-CN" dirty="0" smtClean="0"/>
              <a:t>3d</a:t>
            </a:r>
            <a:r>
              <a:rPr lang="zh-CN" altLang="en-US" dirty="0" smtClean="0"/>
              <a:t>点云中表示物体的识别和定位，用不同颜色的</a:t>
            </a:r>
            <a:r>
              <a:rPr lang="en-US" altLang="zh-CN" dirty="0" smtClean="0"/>
              <a:t>2d</a:t>
            </a:r>
            <a:r>
              <a:rPr lang="zh-CN" altLang="en-US" dirty="0" smtClean="0"/>
              <a:t>包围盒在图像中表示物体的识别和定位</a:t>
            </a:r>
            <a:endParaRPr lang="en-US" altLang="zh-CN" dirty="0" smtClean="0"/>
          </a:p>
          <a:p>
            <a:r>
              <a:rPr lang="zh-CN" altLang="en-US" dirty="0" smtClean="0"/>
              <a:t>人从自动售货机取水事件中人和物体的</a:t>
            </a:r>
            <a:r>
              <a:rPr lang="en-US" altLang="zh-CN" dirty="0" smtClean="0"/>
              <a:t>4d</a:t>
            </a:r>
            <a:r>
              <a:rPr lang="zh-CN" altLang="en-US" dirty="0" smtClean="0"/>
              <a:t>交互层次图</a:t>
            </a:r>
            <a:endParaRPr lang="en-US" altLang="zh-CN" dirty="0" smtClean="0"/>
          </a:p>
          <a:p>
            <a:r>
              <a:rPr lang="zh-CN" altLang="en-US" dirty="0" smtClean="0"/>
              <a:t>从原子事件中学到的几何关系，奇数列代表学到的原子事件，偶数列的概率图代表对物体的预测，色调越偏暖的地方物体出现的概率越大</a:t>
            </a:r>
            <a:endParaRPr lang="en-US" altLang="zh-CN" dirty="0" smtClean="0"/>
          </a:p>
          <a:p>
            <a:endParaRPr lang="en-US" altLang="zh-CN" dirty="0" smtClean="0"/>
          </a:p>
          <a:p>
            <a:r>
              <a:rPr lang="zh-CN" altLang="en-US" dirty="0" smtClean="0"/>
              <a:t>数据集</a:t>
            </a:r>
            <a:r>
              <a:rPr lang="zh-CN" altLang="en-US" dirty="0" smtClean="0">
                <a:sym typeface="Wingdings" pitchFamily="2" charset="2"/>
              </a:rPr>
              <a:t>：</a:t>
            </a:r>
            <a:r>
              <a:rPr lang="en-US" altLang="zh-CN" dirty="0" smtClean="0">
                <a:sym typeface="Wingdings" pitchFamily="2" charset="2"/>
              </a:rPr>
              <a:t>(1)</a:t>
            </a:r>
            <a:r>
              <a:rPr lang="zh-CN" altLang="en-US" dirty="0" smtClean="0"/>
              <a:t>通过</a:t>
            </a:r>
            <a:r>
              <a:rPr lang="en-US" altLang="zh-CN" dirty="0" smtClean="0"/>
              <a:t>RGB-D</a:t>
            </a:r>
            <a:r>
              <a:rPr lang="zh-CN" altLang="en-US" dirty="0" smtClean="0"/>
              <a:t>相机捕获的包含</a:t>
            </a:r>
            <a:r>
              <a:rPr lang="en-US" altLang="zh-CN" dirty="0" smtClean="0"/>
              <a:t>3815</a:t>
            </a:r>
            <a:r>
              <a:rPr lang="zh-CN" altLang="en-US" dirty="0" smtClean="0"/>
              <a:t>个视频序列和</a:t>
            </a:r>
            <a:r>
              <a:rPr lang="en-US" altLang="zh-CN" dirty="0" smtClean="0"/>
              <a:t>383,036</a:t>
            </a:r>
            <a:r>
              <a:rPr lang="zh-CN" altLang="en-US" dirty="0" smtClean="0"/>
              <a:t>个</a:t>
            </a:r>
            <a:r>
              <a:rPr lang="en-US" altLang="zh-CN" dirty="0" smtClean="0"/>
              <a:t>RGB-D</a:t>
            </a:r>
            <a:r>
              <a:rPr lang="zh-CN" altLang="en-US" dirty="0" smtClean="0"/>
              <a:t>帧的多视角</a:t>
            </a:r>
            <a:r>
              <a:rPr lang="en-US" altLang="zh-CN" dirty="0" smtClean="0"/>
              <a:t>RGB-D</a:t>
            </a:r>
            <a:r>
              <a:rPr lang="zh-CN" altLang="en-US" dirty="0" smtClean="0"/>
              <a:t>事件数据集</a:t>
            </a:r>
            <a:r>
              <a:rPr lang="en-US" altLang="zh-CN" dirty="0" smtClean="0"/>
              <a:t>;(2)</a:t>
            </a:r>
            <a:r>
              <a:rPr lang="en-US" altLang="zh-CN" dirty="0" smtClean="0"/>
              <a:t> DailyActivity3D Dataset;(3) MSR-Action3D Dataset</a:t>
            </a:r>
            <a:endParaRPr lang="en-US" altLang="zh-CN" dirty="0" smtClean="0"/>
          </a:p>
          <a:p>
            <a:r>
              <a:rPr lang="en-US" altLang="zh-CN" sz="1200" b="0" i="0" kern="1200" dirty="0" smtClean="0">
                <a:solidFill>
                  <a:schemeClr val="tx1"/>
                </a:solidFill>
                <a:effectLst/>
                <a:latin typeface="+mn-lt"/>
                <a:ea typeface="+mn-ea"/>
                <a:cs typeface="+mn-cs"/>
              </a:rPr>
              <a:t>(a large </a:t>
            </a:r>
            <a:r>
              <a:rPr lang="en-US" altLang="zh-CN" sz="1200" b="0" i="0" kern="1200" dirty="0" err="1" smtClean="0">
                <a:solidFill>
                  <a:schemeClr val="tx1"/>
                </a:solidFill>
                <a:effectLst/>
                <a:latin typeface="+mn-lt"/>
                <a:ea typeface="+mn-ea"/>
                <a:cs typeface="+mn-cs"/>
              </a:rPr>
              <a:t>multiview</a:t>
            </a:r>
            <a:r>
              <a:rPr lang="en-US" altLang="zh-CN" sz="1200" b="0" i="0" kern="1200" dirty="0" smtClean="0">
                <a:solidFill>
                  <a:schemeClr val="tx1"/>
                </a:solidFill>
                <a:effectLst/>
                <a:latin typeface="+mn-lt"/>
                <a:ea typeface="+mn-ea"/>
                <a:cs typeface="+mn-cs"/>
              </a:rPr>
              <a:t> RGB-D event dataset which contains 3,815 video sequences and 383,036 RGB-D frames captured by three RGB-D cameras)</a:t>
            </a:r>
            <a:endParaRPr lang="zh-CN" altLang="en-US" dirty="0"/>
          </a:p>
        </p:txBody>
      </p:sp>
      <p:sp>
        <p:nvSpPr>
          <p:cNvPr id="4" name="灯片编号占位符 3"/>
          <p:cNvSpPr>
            <a:spLocks noGrp="1"/>
          </p:cNvSpPr>
          <p:nvPr>
            <p:ph type="sldNum" sz="quarter" idx="5"/>
          </p:nvPr>
        </p:nvSpPr>
        <p:spPr/>
        <p:txBody>
          <a:bodyPr/>
          <a:lstStyle/>
          <a:p>
            <a:fld id="{BCCA792C-9C1F-433F-8BF3-5AE52EEC9779}" type="slidenum">
              <a:rPr lang="zh-CN" altLang="en-US" smtClean="0"/>
              <a:t>9</a:t>
            </a:fld>
            <a:endParaRPr lang="zh-CN" altLang="en-US"/>
          </a:p>
        </p:txBody>
      </p:sp>
    </p:spTree>
    <p:extLst>
      <p:ext uri="{BB962C8B-B14F-4D97-AF65-F5344CB8AC3E}">
        <p14:creationId xmlns:p14="http://schemas.microsoft.com/office/powerpoint/2010/main" val="169441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lt"/>
                <a:ea typeface="+mn-ea"/>
              </a:rPr>
              <a:t>输入：</a:t>
            </a:r>
            <a:r>
              <a:rPr lang="en-US" altLang="zh-CN" sz="1200" dirty="0">
                <a:latin typeface="+mn-lt"/>
                <a:ea typeface="+mn-ea"/>
              </a:rPr>
              <a:t>RGBD vides </a:t>
            </a:r>
            <a:r>
              <a:rPr lang="zh-CN" altLang="en-US" sz="1200" dirty="0">
                <a:latin typeface="+mn-lt"/>
                <a:ea typeface="+mn-ea"/>
              </a:rPr>
              <a:t>（</a:t>
            </a:r>
            <a:r>
              <a:rPr lang="en-US" altLang="zh-CN" sz="1200" dirty="0">
                <a:latin typeface="+mn-lt"/>
                <a:ea typeface="+mn-ea"/>
              </a:rPr>
              <a:t>a sequence of frames</a:t>
            </a:r>
            <a:r>
              <a:rPr lang="zh-CN" altLang="en-US" sz="1200" dirty="0">
                <a:latin typeface="+mn-lt"/>
                <a:ea typeface="+mn-ea"/>
              </a:rPr>
              <a:t>）</a:t>
            </a:r>
            <a:endParaRPr lang="en-US" altLang="zh-CN" sz="1200" dirty="0">
              <a:latin typeface="+mn-lt"/>
              <a:ea typeface="+mn-ea"/>
            </a:endParaRPr>
          </a:p>
          <a:p>
            <a:r>
              <a:rPr lang="zh-CN" altLang="en-US" sz="1200" dirty="0">
                <a:latin typeface="+mn-lt"/>
                <a:ea typeface="+mn-ea"/>
              </a:rPr>
              <a:t>输出：长时间范围内复杂的人类活动的描述性标签 包括一系列子</a:t>
            </a:r>
            <a:r>
              <a:rPr lang="zh-CN" altLang="en-US" sz="1200" dirty="0" smtClean="0">
                <a:latin typeface="+mn-lt"/>
                <a:ea typeface="+mn-ea"/>
              </a:rPr>
              <a:t>活动（</a:t>
            </a:r>
            <a:r>
              <a:rPr lang="en-US" altLang="zh-CN" sz="1200" dirty="0" smtClean="0">
                <a:latin typeface="+mn-lt"/>
                <a:ea typeface="+mn-ea"/>
              </a:rPr>
              <a:t>RGB-D</a:t>
            </a:r>
            <a:r>
              <a:rPr lang="zh-CN" altLang="en-US" sz="1200" dirty="0" smtClean="0">
                <a:latin typeface="+mn-lt"/>
                <a:ea typeface="+mn-ea"/>
              </a:rPr>
              <a:t>视频中活动的描述性标签）</a:t>
            </a:r>
            <a:endParaRPr lang="zh-CN" altLang="en-US" sz="1200" dirty="0">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使用学习模型来标记高层次的活动，所有的子活动和对象可供性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define a Markov Random Field over two kinds of nodes: object and sub-activity nodes.</a:t>
            </a:r>
          </a:p>
          <a:p>
            <a:r>
              <a:rPr lang="zh-CN" altLang="en-US" dirty="0" smtClean="0"/>
              <a:t>把问题归结为马尔科夫随机场问题</a:t>
            </a:r>
            <a:endParaRPr lang="en-US" altLang="zh-CN" dirty="0" smtClean="0"/>
          </a:p>
          <a:p>
            <a:r>
              <a:rPr lang="en-US" altLang="zh-CN" sz="1200" b="0" i="0" kern="1200" dirty="0" smtClean="0">
                <a:solidFill>
                  <a:schemeClr val="tx1"/>
                </a:solidFill>
                <a:effectLst/>
                <a:latin typeface="+mn-lt"/>
                <a:ea typeface="+mn-ea"/>
                <a:cs typeface="+mn-cs"/>
              </a:rPr>
              <a:t>we define a Markov Random Field over two kinds of nodes: object and sub-activity nodes</a:t>
            </a:r>
            <a:r>
              <a:rPr lang="en-US" altLang="zh-CN" dirty="0" smtClean="0"/>
              <a:t> </a:t>
            </a:r>
            <a:br>
              <a:rPr lang="en-US" altLang="zh-CN" dirty="0" smtClean="0"/>
            </a:br>
            <a:r>
              <a:rPr lang="zh-CN" altLang="en-US" dirty="0" smtClean="0"/>
              <a:t>在对象结点和子问题结点这两种结点上定义马尔科夫随机场</a:t>
            </a:r>
            <a:endParaRPr lang="en-US" altLang="zh-CN" dirty="0" smtClean="0"/>
          </a:p>
          <a:p>
            <a:r>
              <a:rPr lang="en-US" altLang="zh-CN" sz="1200" b="0" i="0" kern="1200" dirty="0" smtClean="0">
                <a:solidFill>
                  <a:schemeClr val="tx1"/>
                </a:solidFill>
                <a:effectLst/>
                <a:latin typeface="+mn-lt"/>
                <a:ea typeface="+mn-ea"/>
                <a:cs typeface="+mn-cs"/>
              </a:rPr>
              <a:t>learned the parameters of the model using a structural SVM formulation</a:t>
            </a:r>
            <a:r>
              <a:rPr lang="en-US" altLang="zh-CN" dirty="0" smtClean="0"/>
              <a:t> </a:t>
            </a:r>
            <a:br>
              <a:rPr lang="en-US" altLang="zh-CN" dirty="0" smtClean="0"/>
            </a:br>
            <a:r>
              <a:rPr lang="zh-CN" altLang="en-US" dirty="0" smtClean="0"/>
              <a:t>使用结构</a:t>
            </a:r>
            <a:r>
              <a:rPr lang="en-US" altLang="zh-CN" dirty="0" smtClean="0"/>
              <a:t>SVM</a:t>
            </a:r>
            <a:r>
              <a:rPr lang="zh-CN" altLang="en-US" dirty="0" smtClean="0"/>
              <a:t>方法学习模型的参数</a:t>
            </a:r>
            <a:endParaRPr lang="en-US" altLang="zh-CN" dirty="0" smtClean="0"/>
          </a:p>
          <a:p>
            <a:r>
              <a:rPr lang="zh-CN" altLang="en-US" dirty="0" smtClean="0"/>
              <a:t>上图代表了清洁物体活动中不同类别的结点和关系，例如清洁微波炉由触摸微波炉，打开微波炉和擦洗微波炉组成。</a:t>
            </a:r>
            <a:endParaRPr lang="en-US" altLang="zh-CN" dirty="0" smtClean="0"/>
          </a:p>
          <a:p>
            <a:r>
              <a:rPr lang="zh-CN" altLang="en-US" dirty="0" smtClean="0"/>
              <a:t>数据集：</a:t>
            </a:r>
            <a:r>
              <a:rPr lang="en-US" altLang="zh-CN" sz="1200" b="0" i="0" kern="1200" dirty="0" smtClean="0">
                <a:solidFill>
                  <a:schemeClr val="tx1"/>
                </a:solidFill>
                <a:effectLst/>
                <a:latin typeface="+mn-lt"/>
                <a:ea typeface="+mn-ea"/>
                <a:cs typeface="+mn-cs"/>
              </a:rPr>
              <a:t>Cornell Activity Dataset</a:t>
            </a:r>
            <a:r>
              <a:rPr lang="en-US" altLang="zh-CN" dirty="0" smtClean="0"/>
              <a:t> </a:t>
            </a:r>
            <a:endParaRPr lang="zh-CN" altLang="en-US" dirty="0"/>
          </a:p>
        </p:txBody>
      </p:sp>
      <p:sp>
        <p:nvSpPr>
          <p:cNvPr id="4" name="灯片编号占位符 3"/>
          <p:cNvSpPr>
            <a:spLocks noGrp="1"/>
          </p:cNvSpPr>
          <p:nvPr>
            <p:ph type="sldNum" sz="quarter" idx="5"/>
          </p:nvPr>
        </p:nvSpPr>
        <p:spPr/>
        <p:txBody>
          <a:bodyPr/>
          <a:lstStyle/>
          <a:p>
            <a:fld id="{BCCA792C-9C1F-433F-8BF3-5AE52EEC9779}" type="slidenum">
              <a:rPr lang="zh-CN" altLang="en-US" smtClean="0"/>
              <a:t>10</a:t>
            </a:fld>
            <a:endParaRPr lang="zh-CN" altLang="en-US"/>
          </a:p>
        </p:txBody>
      </p:sp>
    </p:spTree>
    <p:extLst>
      <p:ext uri="{BB962C8B-B14F-4D97-AF65-F5344CB8AC3E}">
        <p14:creationId xmlns:p14="http://schemas.microsoft.com/office/powerpoint/2010/main" val="195454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这是我们算法的描述性输出：最上面一行是拿食物活动的图像序列，第二行是吃食物活动的图像序列，最后一行是清洁物体活动的图像序列</a:t>
            </a:r>
            <a:endParaRPr lang="en-US" altLang="zh-CN" dirty="0" smtClean="0"/>
          </a:p>
          <a:p>
            <a:r>
              <a:rPr lang="zh-CN" altLang="en-US" dirty="0" smtClean="0"/>
              <a:t>每个活动都标有子活动和物体可供性标签。标签在每一帧图像的下面。</a:t>
            </a:r>
            <a:endParaRPr lang="en-US" altLang="zh-CN" dirty="0" smtClean="0"/>
          </a:p>
          <a:p>
            <a:r>
              <a:rPr lang="zh-CN" altLang="en-US" dirty="0" smtClean="0"/>
              <a:t>（以最下面一行为例分别是：主角在触摸可触摸的对象</a:t>
            </a:r>
            <a:r>
              <a:rPr lang="en-US" altLang="zh-CN" dirty="0" smtClean="0"/>
              <a:t>1</a:t>
            </a:r>
            <a:r>
              <a:rPr lang="zh-CN" altLang="en-US" dirty="0" smtClean="0"/>
              <a:t>、主角在打开可打开的对象</a:t>
            </a:r>
            <a:r>
              <a:rPr lang="en-US" altLang="zh-CN" dirty="0" smtClean="0"/>
              <a:t>1</a:t>
            </a:r>
            <a:r>
              <a:rPr lang="zh-CN" altLang="en-US" dirty="0" smtClean="0"/>
              <a:t>、主角在触摸、主角在移动可移动的物体</a:t>
            </a:r>
            <a:r>
              <a:rPr lang="en-US" altLang="zh-CN" dirty="0" smtClean="0"/>
              <a:t>2</a:t>
            </a:r>
            <a:r>
              <a:rPr lang="zh-CN" altLang="en-US" dirty="0" smtClean="0"/>
              <a:t>、主角在用物体</a:t>
            </a:r>
            <a:r>
              <a:rPr lang="en-US" altLang="zh-CN" dirty="0" smtClean="0"/>
              <a:t>2</a:t>
            </a:r>
            <a:r>
              <a:rPr lang="zh-CN" altLang="en-US" dirty="0" smtClean="0"/>
              <a:t>擦洗可擦洗的物体</a:t>
            </a:r>
            <a:r>
              <a:rPr lang="en-US" altLang="zh-CN" dirty="0" smtClean="0"/>
              <a:t>1</a:t>
            </a:r>
            <a:r>
              <a:rPr lang="zh-CN" altLang="en-US" dirty="0" smtClean="0"/>
              <a:t>、主角在移动可移动的物体</a:t>
            </a:r>
            <a:r>
              <a:rPr lang="en-US" altLang="zh-CN" dirty="0" smtClean="0"/>
              <a:t>2</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BCCA792C-9C1F-433F-8BF3-5AE52EEC9779}" type="slidenum">
              <a:rPr lang="zh-CN" altLang="en-US" smtClean="0"/>
              <a:t>11</a:t>
            </a:fld>
            <a:endParaRPr lang="zh-CN" altLang="en-US"/>
          </a:p>
        </p:txBody>
      </p:sp>
    </p:spTree>
    <p:extLst>
      <p:ext uri="{BB962C8B-B14F-4D97-AF65-F5344CB8AC3E}">
        <p14:creationId xmlns:p14="http://schemas.microsoft.com/office/powerpoint/2010/main" val="874041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0" y="0"/>
            <a:ext cx="9144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38"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9144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38" dirty="0">
              <a:ln>
                <a:solidFill>
                  <a:schemeClr val="bg1">
                    <a:lumMod val="85000"/>
                  </a:schemeClr>
                </a:solidFill>
              </a:ln>
              <a:solidFill>
                <a:schemeClr val="bg1"/>
              </a:solidFill>
              <a:latin typeface="+mj-lt"/>
            </a:endParaRPr>
          </a:p>
        </p:txBody>
      </p:sp>
      <p:grpSp>
        <p:nvGrpSpPr>
          <p:cNvPr id="15" name="组合 14"/>
          <p:cNvGrpSpPr>
            <a:grpSpLocks noChangeAspect="1"/>
          </p:cNvGrpSpPr>
          <p:nvPr userDrawn="1"/>
        </p:nvGrpSpPr>
        <p:grpSpPr>
          <a:xfrm>
            <a:off x="2178000" y="348165"/>
            <a:ext cx="4788000" cy="743670"/>
            <a:chOff x="1327210" y="159000"/>
            <a:chExt cx="6953235" cy="1080000"/>
          </a:xfrm>
        </p:grpSpPr>
        <p:pic>
          <p:nvPicPr>
            <p:cNvPr id="8" name="Picture 10" descr="buaaname"/>
            <p:cNvPicPr>
              <a:picLocks noChangeAspect="1" noChangeArrowheads="1"/>
            </p:cNvPicPr>
            <p:nvPr userDrawn="1"/>
          </p:nvPicPr>
          <p:blipFill>
            <a:blip r:embed="rId2">
              <a:lum bright="100000" contrast="18000"/>
            </a:blip>
            <a:srcRect/>
            <a:stretch>
              <a:fillRect/>
            </a:stretch>
          </p:blipFill>
          <p:spPr bwMode="auto">
            <a:xfrm>
              <a:off x="2555776" y="159000"/>
              <a:ext cx="5724669" cy="1080000"/>
            </a:xfrm>
            <a:prstGeom prst="rect">
              <a:avLst/>
            </a:prstGeom>
            <a:noFill/>
            <a:ln w="9525">
              <a:noFill/>
              <a:miter lim="800000"/>
              <a:headEnd/>
              <a:tailEnd/>
            </a:ln>
          </p:spPr>
        </p:pic>
        <p:pic>
          <p:nvPicPr>
            <p:cNvPr id="7" name="Picture 11" descr="xh"/>
            <p:cNvPicPr>
              <a:picLocks noChangeAspect="1" noChangeArrowheads="1"/>
            </p:cNvPicPr>
            <p:nvPr userDrawn="1"/>
          </p:nvPicPr>
          <p:blipFill>
            <a:blip r:embed="rId3"/>
            <a:srcRect/>
            <a:stretch>
              <a:fillRect/>
            </a:stretch>
          </p:blipFill>
          <p:spPr bwMode="auto">
            <a:xfrm>
              <a:off x="1327210" y="159000"/>
              <a:ext cx="1084550" cy="1080000"/>
            </a:xfrm>
            <a:prstGeom prst="rect">
              <a:avLst/>
            </a:prstGeom>
            <a:noFill/>
            <a:ln w="9525">
              <a:noFill/>
              <a:miter lim="800000"/>
              <a:headEnd/>
              <a:tailEnd/>
            </a:ln>
          </p:spPr>
        </p:pic>
      </p:grpSp>
      <p:sp>
        <p:nvSpPr>
          <p:cNvPr id="24" name="文本占位符 23"/>
          <p:cNvSpPr>
            <a:spLocks noGrp="1"/>
          </p:cNvSpPr>
          <p:nvPr>
            <p:ph type="body" sz="quarter" idx="10"/>
          </p:nvPr>
        </p:nvSpPr>
        <p:spPr>
          <a:xfrm>
            <a:off x="0" y="1448532"/>
            <a:ext cx="9144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3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p:ph type="body" sz="quarter" idx="11"/>
          </p:nvPr>
        </p:nvSpPr>
        <p:spPr>
          <a:xfrm>
            <a:off x="0" y="4605459"/>
            <a:ext cx="9144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3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p:ph type="body" sz="quarter" idx="12"/>
          </p:nvPr>
        </p:nvSpPr>
        <p:spPr>
          <a:xfrm>
            <a:off x="0" y="2266355"/>
            <a:ext cx="9144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3600" b="1" kern="1200" spc="113"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sp>
        <p:nvSpPr>
          <p:cNvPr id="31" name="文本框 30"/>
          <p:cNvSpPr txBox="1"/>
          <p:nvPr userDrawn="1"/>
        </p:nvSpPr>
        <p:spPr>
          <a:xfrm>
            <a:off x="0" y="5872545"/>
            <a:ext cx="9144000" cy="530915"/>
          </a:xfrm>
          <a:prstGeom prst="rect">
            <a:avLst/>
          </a:prstGeom>
          <a:noFill/>
        </p:spPr>
        <p:txBody>
          <a:bodyPr wrap="square" lIns="0" tIns="0" rIns="0" bIns="0" rtlCol="0" anchor="ctr" anchorCtr="1">
            <a:spAutoFit/>
          </a:bodyPr>
          <a:lstStyle/>
          <a:p>
            <a:pPr algn="ctr"/>
            <a:r>
              <a:rPr lang="zh-CN" altLang="en-US" sz="24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2400" b="1" dirty="0">
              <a:solidFill>
                <a:schemeClr val="bg1"/>
              </a:solidFill>
              <a:latin typeface="华文行楷" panose="02010800040101010101" pitchFamily="2" charset="-122"/>
              <a:ea typeface="华文行楷" panose="02010800040101010101" pitchFamily="2" charset="-122"/>
            </a:endParaRPr>
          </a:p>
          <a:p>
            <a:pPr algn="ctr"/>
            <a:r>
              <a:rPr lang="en-US" altLang="zh-CN" sz="1050" b="1" spc="0" dirty="0">
                <a:solidFill>
                  <a:schemeClr val="bg1"/>
                </a:solidFill>
                <a:latin typeface="+mn-lt"/>
                <a:ea typeface="+mn-ea"/>
              </a:rPr>
              <a:t>STATE</a:t>
            </a:r>
            <a:r>
              <a:rPr lang="en-US" altLang="zh-CN" sz="1050" b="1" spc="0" baseline="0" dirty="0">
                <a:solidFill>
                  <a:schemeClr val="bg1"/>
                </a:solidFill>
                <a:latin typeface="+mn-lt"/>
                <a:ea typeface="+mn-ea"/>
              </a:rPr>
              <a:t> KEY LABORATORY OF VIRTUAL REALITY TECHNOLOGY AND SYSTEMS</a:t>
            </a:r>
            <a:endParaRPr lang="zh-CN" altLang="en-US" sz="1050" b="1" spc="0" dirty="0">
              <a:solidFill>
                <a:schemeClr val="bg1"/>
              </a:solidFill>
              <a:latin typeface="+mn-lt"/>
              <a:ea typeface="+mn-ea"/>
            </a:endParaRPr>
          </a:p>
        </p:txBody>
      </p:sp>
    </p:spTree>
    <p:extLst>
      <p:ext uri="{BB962C8B-B14F-4D97-AF65-F5344CB8AC3E}">
        <p14:creationId xmlns:p14="http://schemas.microsoft.com/office/powerpoint/2010/main" val="2224576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10">
            <a:extLst>
              <a:ext uri="{FF2B5EF4-FFF2-40B4-BE49-F238E27FC236}">
                <a16:creationId xmlns:a16="http://schemas.microsoft.com/office/drawing/2014/main" xmlns="" id="{4C2799A5-C7E5-44E5-BBAC-C2128AFB2060}"/>
              </a:ext>
            </a:extLst>
          </p:cNvPr>
          <p:cNvSpPr>
            <a:spLocks noGrp="1" noChangeArrowheads="1"/>
          </p:cNvSpPr>
          <p:nvPr>
            <p:ph type="sldNum" idx="10"/>
          </p:nvPr>
        </p:nvSpPr>
        <p:spPr>
          <a:ln/>
        </p:spPr>
        <p:txBody>
          <a:bodyPr/>
          <a:lstStyle>
            <a:lvl1pPr>
              <a:defRPr/>
            </a:lvl1pPr>
          </a:lstStyle>
          <a:p>
            <a:pPr>
              <a:defRPr/>
            </a:pPr>
            <a:fld id="{AFA6A883-7AE6-409D-8ACD-A7C9AC91D9E2}" type="slidenum">
              <a:rPr lang="en-US" altLang="zh-CN"/>
              <a:pPr>
                <a:defRPr/>
              </a:pPr>
              <a:t>‹#›</a:t>
            </a:fld>
            <a:endParaRPr lang="en-US" altLang="zh-CN"/>
          </a:p>
        </p:txBody>
      </p:sp>
    </p:spTree>
    <p:extLst>
      <p:ext uri="{BB962C8B-B14F-4D97-AF65-F5344CB8AC3E}">
        <p14:creationId xmlns:p14="http://schemas.microsoft.com/office/powerpoint/2010/main" val="3264620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10">
            <a:extLst>
              <a:ext uri="{FF2B5EF4-FFF2-40B4-BE49-F238E27FC236}">
                <a16:creationId xmlns:a16="http://schemas.microsoft.com/office/drawing/2014/main" xmlns="" id="{AE89C93A-F2CD-4A98-94A5-85A4EED33B9E}"/>
              </a:ext>
            </a:extLst>
          </p:cNvPr>
          <p:cNvSpPr>
            <a:spLocks noGrp="1" noChangeArrowheads="1"/>
          </p:cNvSpPr>
          <p:nvPr>
            <p:ph type="sldNum" idx="10"/>
          </p:nvPr>
        </p:nvSpPr>
        <p:spPr>
          <a:ln/>
        </p:spPr>
        <p:txBody>
          <a:bodyPr/>
          <a:lstStyle>
            <a:lvl1pPr>
              <a:defRPr/>
            </a:lvl1pPr>
          </a:lstStyle>
          <a:p>
            <a:pPr>
              <a:defRPr/>
            </a:pPr>
            <a:fld id="{8B5A4451-ACEF-4713-9018-6CD0B771D7CF}" type="slidenum">
              <a:rPr lang="en-US" altLang="zh-CN"/>
              <a:pPr>
                <a:defRPr/>
              </a:pPr>
              <a:t>‹#›</a:t>
            </a:fld>
            <a:endParaRPr lang="en-US" altLang="zh-CN"/>
          </a:p>
        </p:txBody>
      </p:sp>
    </p:spTree>
    <p:extLst>
      <p:ext uri="{BB962C8B-B14F-4D97-AF65-F5344CB8AC3E}">
        <p14:creationId xmlns:p14="http://schemas.microsoft.com/office/powerpoint/2010/main" val="3385887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p:cNvPr>
          <p:cNvSpPr>
            <a:spLocks noGrp="1"/>
          </p:cNvSpPr>
          <p:nvPr>
            <p:ph type="title"/>
          </p:nvPr>
        </p:nvSpPr>
        <p:spPr/>
        <p:txBody>
          <a:bodyPr/>
          <a:lstStyle/>
          <a:p>
            <a:r>
              <a:rPr lang="zh-CN" altLang="en-US"/>
              <a:t>单击此处编辑母版标题样式</a:t>
            </a:r>
          </a:p>
        </p:txBody>
      </p:sp>
      <p:sp>
        <p:nvSpPr>
          <p:cNvPr id="3" name="竖排文字占位符 2">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a:extLst>
              <a:ext uri="{FF2B5EF4-FFF2-40B4-BE49-F238E27FC236}">
                <a16:creationId xmlns:a16="http://schemas.microsoft.com/office/drawing/2014/main" xmlns="" id="{FC74651F-252B-4698-821A-B2F222FFFB87}"/>
              </a:ext>
            </a:extLst>
          </p:cNvPr>
          <p:cNvSpPr>
            <a:spLocks noGrp="1" noChangeArrowheads="1"/>
          </p:cNvSpPr>
          <p:nvPr>
            <p:ph type="sldNum" idx="10"/>
          </p:nvPr>
        </p:nvSpPr>
        <p:spPr>
          <a:ln/>
        </p:spPr>
        <p:txBody>
          <a:bodyPr/>
          <a:lstStyle>
            <a:lvl1pPr>
              <a:defRPr/>
            </a:lvl1pPr>
          </a:lstStyle>
          <a:p>
            <a:pPr>
              <a:defRPr/>
            </a:pPr>
            <a:fld id="{4996B7CE-BFCB-46AD-B143-33065BD50120}" type="slidenum">
              <a:rPr lang="en-US" altLang="zh-CN"/>
              <a:pPr>
                <a:defRPr/>
              </a:pPr>
              <a:t>‹#›</a:t>
            </a:fld>
            <a:endParaRPr lang="en-US" altLang="zh-CN"/>
          </a:p>
        </p:txBody>
      </p:sp>
    </p:spTree>
    <p:extLst>
      <p:ext uri="{BB962C8B-B14F-4D97-AF65-F5344CB8AC3E}">
        <p14:creationId xmlns:p14="http://schemas.microsoft.com/office/powerpoint/2010/main" val="846033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p:cNvPr>
          <p:cNvSpPr>
            <a:spLocks noGrp="1"/>
          </p:cNvSpPr>
          <p:nvPr>
            <p:ph type="title" orient="vert"/>
          </p:nvPr>
        </p:nvSpPr>
        <p:spPr>
          <a:xfrm>
            <a:off x="6707188" y="454025"/>
            <a:ext cx="2154237" cy="1541463"/>
          </a:xfrm>
        </p:spPr>
        <p:txBody>
          <a:bodyPr vert="eaVert"/>
          <a:lstStyle/>
          <a:p>
            <a:r>
              <a:rPr lang="zh-CN" altLang="en-US"/>
              <a:t>单击此处编辑母版标题样式</a:t>
            </a:r>
          </a:p>
        </p:txBody>
      </p:sp>
      <p:sp>
        <p:nvSpPr>
          <p:cNvPr id="3" name="竖排文字占位符 2">
            <a:extLst/>
          </p:cNvPr>
          <p:cNvSpPr>
            <a:spLocks noGrp="1"/>
          </p:cNvSpPr>
          <p:nvPr>
            <p:ph type="body" orient="vert" idx="1"/>
          </p:nvPr>
        </p:nvSpPr>
        <p:spPr>
          <a:xfrm>
            <a:off x="241300" y="454025"/>
            <a:ext cx="6313488" cy="1541463"/>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a:extLst>
              <a:ext uri="{FF2B5EF4-FFF2-40B4-BE49-F238E27FC236}">
                <a16:creationId xmlns:a16="http://schemas.microsoft.com/office/drawing/2014/main" xmlns="" id="{1A7BE17A-CD07-4B9B-94F7-5FED69564DFF}"/>
              </a:ext>
            </a:extLst>
          </p:cNvPr>
          <p:cNvSpPr>
            <a:spLocks noGrp="1" noChangeArrowheads="1"/>
          </p:cNvSpPr>
          <p:nvPr>
            <p:ph type="sldNum" idx="10"/>
          </p:nvPr>
        </p:nvSpPr>
        <p:spPr>
          <a:ln/>
        </p:spPr>
        <p:txBody>
          <a:bodyPr/>
          <a:lstStyle>
            <a:lvl1pPr>
              <a:defRPr/>
            </a:lvl1pPr>
          </a:lstStyle>
          <a:p>
            <a:pPr>
              <a:defRPr/>
            </a:pPr>
            <a:fld id="{B043E492-5348-478F-BF1F-7CF5C99214AF}" type="slidenum">
              <a:rPr lang="en-US" altLang="zh-CN"/>
              <a:pPr>
                <a:defRPr/>
              </a:pPr>
              <a:t>‹#›</a:t>
            </a:fld>
            <a:endParaRPr lang="en-US" altLang="zh-CN"/>
          </a:p>
        </p:txBody>
      </p:sp>
    </p:spTree>
    <p:extLst>
      <p:ext uri="{BB962C8B-B14F-4D97-AF65-F5344CB8AC3E}">
        <p14:creationId xmlns:p14="http://schemas.microsoft.com/office/powerpoint/2010/main" val="2956228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355716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547034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3747386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768328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2874712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17204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252000" y="889481"/>
            <a:ext cx="8640000" cy="557213"/>
          </a:xfrm>
          <a:prstGeom prst="rect">
            <a:avLst/>
          </a:prstGeom>
        </p:spPr>
        <p:txBody>
          <a:bodyPr/>
          <a:lstStyle>
            <a:lvl1pPr marL="270020" indent="-270020">
              <a:spcBef>
                <a:spcPts val="450"/>
              </a:spcBef>
              <a:defRPr sz="2400">
                <a:latin typeface="+mj-lt"/>
              </a:defRPr>
            </a:lvl1pPr>
            <a:lvl2pPr marL="404793" indent="-216206">
              <a:spcBef>
                <a:spcPts val="450"/>
              </a:spcBef>
              <a:defRPr sz="2400">
                <a:solidFill>
                  <a:schemeClr val="tx1"/>
                </a:solidFill>
                <a:latin typeface="+mj-lt"/>
              </a:defRPr>
            </a:lvl2pPr>
            <a:lvl3pPr marL="648144" indent="-189062">
              <a:spcBef>
                <a:spcPts val="450"/>
              </a:spcBef>
              <a:defRPr sz="2400">
                <a:latin typeface="+mj-lt"/>
              </a:defRPr>
            </a:lvl3pPr>
            <a:lvl4pPr marL="918164" indent="-189062">
              <a:spcBef>
                <a:spcPts val="450"/>
              </a:spcBef>
              <a:defRPr sz="2100">
                <a:latin typeface="+mj-lt"/>
              </a:defRPr>
            </a:lvl4pPr>
            <a:lvl5pPr marL="1161040" indent="-189062">
              <a:spcBef>
                <a:spcPts val="450"/>
              </a:spcBef>
              <a:defRPr sz="21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Rectangle 2"/>
          <p:cNvSpPr>
            <a:spLocks noGrp="1" noChangeArrowheads="1"/>
          </p:cNvSpPr>
          <p:nvPr>
            <p:ph type="title"/>
          </p:nvPr>
        </p:nvSpPr>
        <p:spPr bwMode="auto">
          <a:xfrm>
            <a:off x="241305" y="74542"/>
            <a:ext cx="8626475"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p>
        </p:txBody>
      </p:sp>
      <p:sp>
        <p:nvSpPr>
          <p:cNvPr id="10" name="Rectangle 6"/>
          <p:cNvSpPr>
            <a:spLocks noGrp="1" noChangeArrowheads="1"/>
          </p:cNvSpPr>
          <p:nvPr>
            <p:ph type="sldNum" sz="quarter" idx="4"/>
          </p:nvPr>
        </p:nvSpPr>
        <p:spPr bwMode="auto">
          <a:xfrm>
            <a:off x="8053389" y="6507162"/>
            <a:ext cx="1090612" cy="350838"/>
          </a:xfrm>
          <a:prstGeom prst="rect">
            <a:avLst/>
          </a:prstGeom>
          <a:noFill/>
          <a:ln w="9525">
            <a:noFill/>
            <a:miter lim="800000"/>
          </a:ln>
          <a:effectLst/>
        </p:spPr>
        <p:txBody>
          <a:bodyPr vert="horz" wrap="square" lIns="91440" tIns="45720" rIns="91440" bIns="45720" numCol="1" anchor="ctr" anchorCtr="0" compatLnSpc="1"/>
          <a:lstStyle>
            <a:lvl1pPr algn="r">
              <a:defRPr sz="1350" b="1">
                <a:solidFill>
                  <a:srgbClr val="FFFFFF"/>
                </a:solidFill>
                <a:latin typeface="+mj-lt"/>
                <a:cs typeface="Arial" panose="020B0604020202020204" pitchFamily="34" charset="0"/>
              </a:defRPr>
            </a:lvl1pPr>
          </a:lstStyle>
          <a:p>
            <a:fld id="{1678372E-5616-4E32-89EA-E84D62BCDCF3}" type="slidenum">
              <a:rPr lang="en-US" altLang="zh-CN" smtClean="0"/>
              <a:t>‹#›</a:t>
            </a:fld>
            <a:endParaRPr lang="en-US" altLang="zh-CN" dirty="0"/>
          </a:p>
        </p:txBody>
      </p:sp>
    </p:spTree>
    <p:extLst>
      <p:ext uri="{BB962C8B-B14F-4D97-AF65-F5344CB8AC3E}">
        <p14:creationId xmlns:p14="http://schemas.microsoft.com/office/powerpoint/2010/main" val="237547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195546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2862236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3874848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3177985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40439682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23331404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31057522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7029342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1273449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24948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10">
            <a:extLst>
              <a:ext uri="{FF2B5EF4-FFF2-40B4-BE49-F238E27FC236}">
                <a16:creationId xmlns:a16="http://schemas.microsoft.com/office/drawing/2014/main" xmlns="" id="{24988D28-BC7C-4DE1-B220-7ADAFC9A0108}"/>
              </a:ext>
            </a:extLst>
          </p:cNvPr>
          <p:cNvSpPr>
            <a:spLocks noGrp="1" noChangeArrowheads="1"/>
          </p:cNvSpPr>
          <p:nvPr>
            <p:ph type="sldNum" idx="10"/>
          </p:nvPr>
        </p:nvSpPr>
        <p:spPr>
          <a:ln/>
        </p:spPr>
        <p:txBody>
          <a:bodyPr/>
          <a:lstStyle>
            <a:lvl1pPr>
              <a:defRPr/>
            </a:lvl1pPr>
          </a:lstStyle>
          <a:p>
            <a:pPr>
              <a:defRPr/>
            </a:pPr>
            <a:fld id="{58D9E96C-38A5-40F1-8DA9-E27BEE4AB8BA}" type="slidenum">
              <a:rPr lang="en-US" altLang="zh-CN"/>
              <a:pPr>
                <a:defRPr/>
              </a:pPr>
              <a:t>‹#›</a:t>
            </a:fld>
            <a:endParaRPr lang="en-US" altLang="zh-CN"/>
          </a:p>
        </p:txBody>
      </p:sp>
    </p:spTree>
    <p:extLst>
      <p:ext uri="{BB962C8B-B14F-4D97-AF65-F5344CB8AC3E}">
        <p14:creationId xmlns:p14="http://schemas.microsoft.com/office/powerpoint/2010/main" val="1627303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36849104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25559099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2120104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4994035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9" name="标题 28"/>
          <p:cNvSpPr>
            <a:spLocks noGrp="1"/>
          </p:cNvSpPr>
          <p:nvPr>
            <p:ph type="title"/>
          </p:nvPr>
        </p:nvSpPr>
        <p:spPr>
          <a:ln>
            <a:noFill/>
          </a:ln>
        </p:spPr>
        <p:txBody>
          <a:bodyPr/>
          <a:lstStyle>
            <a:lvl1pPr>
              <a:defRPr>
                <a:solidFill>
                  <a:srgbClr val="FFCC00"/>
                </a:solidFill>
              </a:defRPr>
            </a:lvl1pPr>
          </a:lstStyle>
          <a:p>
            <a:r>
              <a:rPr lang="zh-CN" altLang="en-US" dirty="0"/>
              <a:t>单击此处编辑母版标题样式</a:t>
            </a:r>
          </a:p>
        </p:txBody>
      </p:sp>
      <p:sp>
        <p:nvSpPr>
          <p:cNvPr id="4" name="内容占位符 3"/>
          <p:cNvSpPr>
            <a:spLocks noGrp="1"/>
          </p:cNvSpPr>
          <p:nvPr>
            <p:ph sz="quarter" idx="11"/>
          </p:nvPr>
        </p:nvSpPr>
        <p:spPr>
          <a:xfrm>
            <a:off x="175234" y="1265238"/>
            <a:ext cx="8793532" cy="5072062"/>
          </a:xfrm>
        </p:spPr>
        <p:txBody>
          <a:bodyPr/>
          <a:lstStyle>
            <a:lvl2pPr>
              <a:defRPr>
                <a:solidFill>
                  <a:schemeClr val="tx1"/>
                </a:solidFill>
                <a:latin typeface="+mn-lt"/>
                <a:ea typeface="宋体" panose="02010600030101010101" pitchFamily="2"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a:xfrm>
            <a:off x="8035925" y="1588"/>
            <a:ext cx="1090613" cy="307975"/>
          </a:xfrm>
        </p:spPr>
        <p:txBody>
          <a:bodyPr/>
          <a:lstStyle>
            <a:lvl1pPr algn="r" rtl="0" fontAlgn="base">
              <a:spcBef>
                <a:spcPct val="0"/>
              </a:spcBef>
              <a:spcAft>
                <a:spcPct val="0"/>
              </a:spcAft>
              <a:defRPr lang="en-US" altLang="zh-CN" sz="1800" b="1" kern="1200" spc="50">
                <a:ln w="11430"/>
                <a:solidFill>
                  <a:schemeClr val="tx1"/>
                </a:solidFill>
                <a:effectLst/>
                <a:latin typeface="+mn-lt"/>
                <a:ea typeface="华文行楷" panose="02010800040101010101" pitchFamily="2" charset="-122"/>
                <a:cs typeface="+mn-cs"/>
              </a:defRPr>
            </a:lvl1pPr>
          </a:lstStyle>
          <a:p>
            <a:pPr>
              <a:defRPr/>
            </a:pPr>
            <a:fld id="{1A76127E-7D4B-4F22-B120-18960CE5D8BD}" type="slidenum">
              <a:rPr/>
              <a:t>‹#›</a:t>
            </a:fld>
            <a:endParaRPr lang="zh-CN" altLang="en-US" dirty="0"/>
          </a:p>
        </p:txBody>
      </p:sp>
    </p:spTree>
    <p:extLst>
      <p:ext uri="{BB962C8B-B14F-4D97-AF65-F5344CB8AC3E}">
        <p14:creationId xmlns:p14="http://schemas.microsoft.com/office/powerpoint/2010/main" val="26883150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pic>
        <p:nvPicPr>
          <p:cNvPr id="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2915"/>
            <a:ext cx="9144000"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13"/>
          <p:cNvCxnSpPr/>
          <p:nvPr/>
        </p:nvCxnSpPr>
        <p:spPr bwMode="auto">
          <a:xfrm>
            <a:off x="0" y="5562600"/>
            <a:ext cx="9144000" cy="1588"/>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 name="直接连接符 12"/>
          <p:cNvCxnSpPr/>
          <p:nvPr/>
        </p:nvCxnSpPr>
        <p:spPr bwMode="auto">
          <a:xfrm>
            <a:off x="0" y="5638800"/>
            <a:ext cx="9144000" cy="1588"/>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12"/>
          <p:cNvCxnSpPr/>
          <p:nvPr/>
        </p:nvCxnSpPr>
        <p:spPr bwMode="auto">
          <a:xfrm>
            <a:off x="0" y="1258890"/>
            <a:ext cx="9144000" cy="1587"/>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14" y="5872163"/>
            <a:ext cx="69881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13"/>
          <p:cNvCxnSpPr/>
          <p:nvPr/>
        </p:nvCxnSpPr>
        <p:spPr bwMode="auto">
          <a:xfrm>
            <a:off x="0" y="1322390"/>
            <a:ext cx="9144000" cy="1587"/>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7656748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p:cNvPr>
          <p:cNvSpPr>
            <a:spLocks noGrp="1"/>
          </p:cNvSpPr>
          <p:nvPr>
            <p:ph type="title"/>
          </p:nvPr>
        </p:nvSpPr>
        <p:spPr/>
        <p:txBody>
          <a:bodyPr/>
          <a:lstStyle/>
          <a:p>
            <a:r>
              <a:rPr lang="zh-CN" altLang="en-US"/>
              <a:t>单击此处编辑母版标题样式</a:t>
            </a:r>
          </a:p>
        </p:txBody>
      </p:sp>
      <p:sp>
        <p:nvSpPr>
          <p:cNvPr id="3" name="内容占位符 2">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a:extLst>
              <a:ext uri="{FF2B5EF4-FFF2-40B4-BE49-F238E27FC236}">
                <a16:creationId xmlns:a16="http://schemas.microsoft.com/office/drawing/2014/main" xmlns="" id="{0AFF8F3D-52A9-46FA-97B8-12F1FB0DA971}"/>
              </a:ext>
            </a:extLst>
          </p:cNvPr>
          <p:cNvSpPr>
            <a:spLocks noGrp="1" noChangeArrowheads="1"/>
          </p:cNvSpPr>
          <p:nvPr>
            <p:ph type="sldNum" idx="10"/>
          </p:nvPr>
        </p:nvSpPr>
        <p:spPr>
          <a:ln/>
        </p:spPr>
        <p:txBody>
          <a:bodyPr/>
          <a:lstStyle>
            <a:lvl1pPr>
              <a:defRPr/>
            </a:lvl1pPr>
          </a:lstStyle>
          <a:p>
            <a:pPr>
              <a:defRPr/>
            </a:pPr>
            <a:fld id="{D391C469-679B-4973-9567-C07722EC23D3}" type="slidenum">
              <a:rPr lang="en-US" altLang="zh-CN"/>
              <a:pPr>
                <a:defRPr/>
              </a:pPr>
              <a:t>‹#›</a:t>
            </a:fld>
            <a:endParaRPr lang="en-US" altLang="zh-CN"/>
          </a:p>
        </p:txBody>
      </p:sp>
    </p:spTree>
    <p:extLst>
      <p:ext uri="{BB962C8B-B14F-4D97-AF65-F5344CB8AC3E}">
        <p14:creationId xmlns:p14="http://schemas.microsoft.com/office/powerpoint/2010/main" val="89122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10">
            <a:extLst>
              <a:ext uri="{FF2B5EF4-FFF2-40B4-BE49-F238E27FC236}">
                <a16:creationId xmlns:a16="http://schemas.microsoft.com/office/drawing/2014/main" xmlns="" id="{7DB5B857-69D5-4D00-87B1-1B510AA14675}"/>
              </a:ext>
            </a:extLst>
          </p:cNvPr>
          <p:cNvSpPr>
            <a:spLocks noGrp="1" noChangeArrowheads="1"/>
          </p:cNvSpPr>
          <p:nvPr>
            <p:ph type="sldNum" idx="10"/>
          </p:nvPr>
        </p:nvSpPr>
        <p:spPr>
          <a:ln/>
        </p:spPr>
        <p:txBody>
          <a:bodyPr/>
          <a:lstStyle>
            <a:lvl1pPr>
              <a:defRPr/>
            </a:lvl1pPr>
          </a:lstStyle>
          <a:p>
            <a:pPr>
              <a:defRPr/>
            </a:pPr>
            <a:fld id="{A5C06C54-4983-4291-A2CD-6DA26D001517}" type="slidenum">
              <a:rPr lang="en-US" altLang="zh-CN"/>
              <a:pPr>
                <a:defRPr/>
              </a:pPr>
              <a:t>‹#›</a:t>
            </a:fld>
            <a:endParaRPr lang="en-US" altLang="zh-CN"/>
          </a:p>
        </p:txBody>
      </p:sp>
    </p:spTree>
    <p:extLst>
      <p:ext uri="{BB962C8B-B14F-4D97-AF65-F5344CB8AC3E}">
        <p14:creationId xmlns:p14="http://schemas.microsoft.com/office/powerpoint/2010/main" val="2740760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p:cNvPr>
          <p:cNvSpPr>
            <a:spLocks noGrp="1"/>
          </p:cNvSpPr>
          <p:nvPr>
            <p:ph type="title"/>
          </p:nvPr>
        </p:nvSpPr>
        <p:spPr/>
        <p:txBody>
          <a:bodyPr/>
          <a:lstStyle/>
          <a:p>
            <a:r>
              <a:rPr lang="zh-CN" altLang="en-US"/>
              <a:t>单击此处编辑母版标题样式</a:t>
            </a:r>
          </a:p>
        </p:txBody>
      </p:sp>
      <p:sp>
        <p:nvSpPr>
          <p:cNvPr id="3" name="内容占位符 2">
            <a:extLst/>
          </p:cNvPr>
          <p:cNvSpPr>
            <a:spLocks noGrp="1"/>
          </p:cNvSpPr>
          <p:nvPr>
            <p:ph sz="half" idx="1"/>
          </p:nvPr>
        </p:nvSpPr>
        <p:spPr>
          <a:xfrm>
            <a:off x="241300" y="1255713"/>
            <a:ext cx="4233863" cy="7397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p:cNvPr>
          <p:cNvSpPr>
            <a:spLocks noGrp="1"/>
          </p:cNvSpPr>
          <p:nvPr>
            <p:ph sz="half" idx="2"/>
          </p:nvPr>
        </p:nvSpPr>
        <p:spPr>
          <a:xfrm>
            <a:off x="4627563" y="1255713"/>
            <a:ext cx="4233862" cy="7397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a:extLst>
              <a:ext uri="{FF2B5EF4-FFF2-40B4-BE49-F238E27FC236}">
                <a16:creationId xmlns:a16="http://schemas.microsoft.com/office/drawing/2014/main" xmlns="" id="{B5AE92D8-9064-4270-8001-7E2DA1CDD506}"/>
              </a:ext>
            </a:extLst>
          </p:cNvPr>
          <p:cNvSpPr>
            <a:spLocks noGrp="1" noChangeArrowheads="1"/>
          </p:cNvSpPr>
          <p:nvPr>
            <p:ph type="sldNum" idx="10"/>
          </p:nvPr>
        </p:nvSpPr>
        <p:spPr>
          <a:ln/>
        </p:spPr>
        <p:txBody>
          <a:bodyPr/>
          <a:lstStyle>
            <a:lvl1pPr>
              <a:defRPr/>
            </a:lvl1pPr>
          </a:lstStyle>
          <a:p>
            <a:pPr>
              <a:defRPr/>
            </a:pPr>
            <a:fld id="{E39A9A2C-4561-46C7-9B2D-22DC326AAAA8}" type="slidenum">
              <a:rPr lang="en-US" altLang="zh-CN"/>
              <a:pPr>
                <a:defRPr/>
              </a:pPr>
              <a:t>‹#›</a:t>
            </a:fld>
            <a:endParaRPr lang="en-US" altLang="zh-CN"/>
          </a:p>
        </p:txBody>
      </p:sp>
    </p:spTree>
    <p:extLst>
      <p:ext uri="{BB962C8B-B14F-4D97-AF65-F5344CB8AC3E}">
        <p14:creationId xmlns:p14="http://schemas.microsoft.com/office/powerpoint/2010/main" val="2012494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
            <a:extLst>
              <a:ext uri="{FF2B5EF4-FFF2-40B4-BE49-F238E27FC236}">
                <a16:creationId xmlns:a16="http://schemas.microsoft.com/office/drawing/2014/main" xmlns="" id="{90EB1D8D-F9D4-41FC-A4A8-B80B2BC6BD70}"/>
              </a:ext>
            </a:extLst>
          </p:cNvPr>
          <p:cNvSpPr>
            <a:spLocks noGrp="1" noChangeArrowheads="1"/>
          </p:cNvSpPr>
          <p:nvPr>
            <p:ph type="sldNum" idx="10"/>
          </p:nvPr>
        </p:nvSpPr>
        <p:spPr>
          <a:ln/>
        </p:spPr>
        <p:txBody>
          <a:bodyPr/>
          <a:lstStyle>
            <a:lvl1pPr>
              <a:defRPr/>
            </a:lvl1pPr>
          </a:lstStyle>
          <a:p>
            <a:pPr>
              <a:defRPr/>
            </a:pPr>
            <a:fld id="{ECBD5F64-106D-4ECA-8F4C-323A62BCE010}" type="slidenum">
              <a:rPr lang="en-US" altLang="zh-CN"/>
              <a:pPr>
                <a:defRPr/>
              </a:pPr>
              <a:t>‹#›</a:t>
            </a:fld>
            <a:endParaRPr lang="en-US" altLang="zh-CN"/>
          </a:p>
        </p:txBody>
      </p:sp>
    </p:spTree>
    <p:extLst>
      <p:ext uri="{BB962C8B-B14F-4D97-AF65-F5344CB8AC3E}">
        <p14:creationId xmlns:p14="http://schemas.microsoft.com/office/powerpoint/2010/main" val="325469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p:cNvPr>
          <p:cNvSpPr>
            <a:spLocks noGrp="1"/>
          </p:cNvSpPr>
          <p:nvPr>
            <p:ph type="title"/>
          </p:nvPr>
        </p:nvSpPr>
        <p:spPr/>
        <p:txBody>
          <a:bodyPr/>
          <a:lstStyle/>
          <a:p>
            <a:r>
              <a:rPr lang="zh-CN" altLang="en-US"/>
              <a:t>单击此处编辑母版标题样式</a:t>
            </a:r>
          </a:p>
        </p:txBody>
      </p:sp>
      <p:sp>
        <p:nvSpPr>
          <p:cNvPr id="3" name="Rectangle 10">
            <a:extLst>
              <a:ext uri="{FF2B5EF4-FFF2-40B4-BE49-F238E27FC236}">
                <a16:creationId xmlns:a16="http://schemas.microsoft.com/office/drawing/2014/main" xmlns="" id="{EA957EDC-39D9-455E-BE11-7155E1F0E96E}"/>
              </a:ext>
            </a:extLst>
          </p:cNvPr>
          <p:cNvSpPr>
            <a:spLocks noGrp="1" noChangeArrowheads="1"/>
          </p:cNvSpPr>
          <p:nvPr>
            <p:ph type="sldNum" idx="10"/>
          </p:nvPr>
        </p:nvSpPr>
        <p:spPr>
          <a:ln/>
        </p:spPr>
        <p:txBody>
          <a:bodyPr/>
          <a:lstStyle>
            <a:lvl1pPr>
              <a:defRPr/>
            </a:lvl1pPr>
          </a:lstStyle>
          <a:p>
            <a:pPr>
              <a:defRPr/>
            </a:pPr>
            <a:fld id="{12E0565F-BD23-4B2B-81B5-E0D5863520DE}" type="slidenum">
              <a:rPr lang="en-US" altLang="zh-CN"/>
              <a:pPr>
                <a:defRPr/>
              </a:pPr>
              <a:t>‹#›</a:t>
            </a:fld>
            <a:endParaRPr lang="en-US" altLang="zh-CN"/>
          </a:p>
        </p:txBody>
      </p:sp>
    </p:spTree>
    <p:extLst>
      <p:ext uri="{BB962C8B-B14F-4D97-AF65-F5344CB8AC3E}">
        <p14:creationId xmlns:p14="http://schemas.microsoft.com/office/powerpoint/2010/main" val="244050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xmlns="" id="{9F2D531D-8D08-4368-944E-18CA7CAEA56E}"/>
              </a:ext>
            </a:extLst>
          </p:cNvPr>
          <p:cNvSpPr>
            <a:spLocks noGrp="1" noChangeArrowheads="1"/>
          </p:cNvSpPr>
          <p:nvPr>
            <p:ph type="sldNum" idx="10"/>
          </p:nvPr>
        </p:nvSpPr>
        <p:spPr>
          <a:ln/>
        </p:spPr>
        <p:txBody>
          <a:bodyPr/>
          <a:lstStyle>
            <a:lvl1pPr>
              <a:defRPr/>
            </a:lvl1pPr>
          </a:lstStyle>
          <a:p>
            <a:pPr>
              <a:defRPr/>
            </a:pPr>
            <a:fld id="{47DB1F87-37D9-46EF-B8A5-64FBC9335CC3}" type="slidenum">
              <a:rPr lang="en-US" altLang="zh-CN"/>
              <a:pPr>
                <a:defRPr/>
              </a:pPr>
              <a:t>‹#›</a:t>
            </a:fld>
            <a:endParaRPr lang="en-US" altLang="zh-CN"/>
          </a:p>
        </p:txBody>
      </p:sp>
    </p:spTree>
    <p:extLst>
      <p:ext uri="{BB962C8B-B14F-4D97-AF65-F5344CB8AC3E}">
        <p14:creationId xmlns:p14="http://schemas.microsoft.com/office/powerpoint/2010/main" val="21489572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34"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image" Target="../media/image7.png"/><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image" Target="../media/image6.png"/><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image" Target="../media/image5.png"/><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9144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38"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241305" y="74540"/>
            <a:ext cx="8626475"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8" name="矩形 17"/>
          <p:cNvSpPr/>
          <p:nvPr userDrawn="1"/>
        </p:nvSpPr>
        <p:spPr bwMode="auto">
          <a:xfrm>
            <a:off x="0" y="6498000"/>
            <a:ext cx="9144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38" dirty="0">
              <a:ln>
                <a:solidFill>
                  <a:schemeClr val="bg1">
                    <a:lumMod val="85000"/>
                  </a:schemeClr>
                </a:solidFill>
              </a:ln>
              <a:solidFill>
                <a:schemeClr val="bg1"/>
              </a:solidFill>
              <a:latin typeface="+mj-lt"/>
            </a:endParaRPr>
          </a:p>
        </p:txBody>
      </p:sp>
      <p:sp>
        <p:nvSpPr>
          <p:cNvPr id="1030" name="Rectangle 6"/>
          <p:cNvSpPr>
            <a:spLocks noGrp="1" noChangeArrowheads="1"/>
          </p:cNvSpPr>
          <p:nvPr>
            <p:ph type="sldNum" sz="quarter" idx="4"/>
          </p:nvPr>
        </p:nvSpPr>
        <p:spPr bwMode="auto">
          <a:xfrm>
            <a:off x="8053389" y="6502581"/>
            <a:ext cx="1090612" cy="350838"/>
          </a:xfrm>
          <a:prstGeom prst="rect">
            <a:avLst/>
          </a:prstGeom>
          <a:noFill/>
          <a:ln w="9525">
            <a:noFill/>
            <a:miter lim="800000"/>
          </a:ln>
          <a:effectLst/>
        </p:spPr>
        <p:txBody>
          <a:bodyPr vert="horz" wrap="square" lIns="91440" tIns="45720" rIns="91440" bIns="45720" numCol="1" anchor="ctr" anchorCtr="0" compatLnSpc="1"/>
          <a:lstStyle>
            <a:lvl1pPr algn="r">
              <a:defRPr sz="1350" b="1">
                <a:solidFill>
                  <a:srgbClr val="FFFFFF"/>
                </a:solidFill>
                <a:latin typeface="+mj-lt"/>
                <a:cs typeface="Arial" panose="020B0604020202020204" pitchFamily="34" charset="0"/>
              </a:defRPr>
            </a:lvl1pPr>
          </a:lstStyle>
          <a:p>
            <a:fld id="{1678372E-5616-4E32-89EA-E84D62BCDCF3}" type="slidenum">
              <a:rPr lang="en-US" altLang="zh-CN" smtClean="0"/>
              <a:t>‹#›</a:t>
            </a:fld>
            <a:endParaRPr lang="en-US" altLang="zh-CN" dirty="0"/>
          </a:p>
        </p:txBody>
      </p:sp>
    </p:spTree>
    <p:extLst>
      <p:ext uri="{BB962C8B-B14F-4D97-AF65-F5344CB8AC3E}">
        <p14:creationId xmlns:p14="http://schemas.microsoft.com/office/powerpoint/2010/main" val="341457743"/>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025"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025"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025"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025"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257162" algn="l" rtl="0" fontAlgn="base">
        <a:spcBef>
          <a:spcPct val="0"/>
        </a:spcBef>
        <a:spcAft>
          <a:spcPct val="0"/>
        </a:spcAft>
        <a:defRPr sz="225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514325" algn="l" rtl="0" fontAlgn="base">
        <a:spcBef>
          <a:spcPct val="0"/>
        </a:spcBef>
        <a:spcAft>
          <a:spcPct val="0"/>
        </a:spcAft>
        <a:defRPr sz="225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771487" algn="l" rtl="0" fontAlgn="base">
        <a:spcBef>
          <a:spcPct val="0"/>
        </a:spcBef>
        <a:spcAft>
          <a:spcPct val="0"/>
        </a:spcAft>
        <a:defRPr sz="225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028649" algn="l" rtl="0" fontAlgn="base">
        <a:spcBef>
          <a:spcPct val="0"/>
        </a:spcBef>
        <a:spcAft>
          <a:spcPct val="0"/>
        </a:spcAft>
        <a:defRPr sz="225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192872" indent="-192872" algn="l" rtl="0" eaLnBrk="0" fontAlgn="base" hangingPunct="0">
        <a:spcBef>
          <a:spcPct val="20000"/>
        </a:spcBef>
        <a:spcAft>
          <a:spcPct val="0"/>
        </a:spcAft>
        <a:buFont typeface="Arial" panose="020B0604020202020204" pitchFamily="34" charset="0"/>
        <a:buBlip>
          <a:blip r:embed="rId4"/>
        </a:buBlip>
        <a:defRPr sz="1350" b="1">
          <a:solidFill>
            <a:schemeClr val="tx1"/>
          </a:solidFill>
          <a:latin typeface="+mn-lt"/>
          <a:ea typeface="+mn-ea"/>
          <a:cs typeface="+mn-cs"/>
        </a:defRPr>
      </a:lvl1pPr>
      <a:lvl2pPr marL="418127" indent="-160965" algn="l" rtl="0" eaLnBrk="0" fontAlgn="base" hangingPunct="0">
        <a:spcBef>
          <a:spcPct val="20000"/>
        </a:spcBef>
        <a:spcAft>
          <a:spcPct val="0"/>
        </a:spcAft>
        <a:buChar char="–"/>
        <a:defRPr sz="1350" b="1">
          <a:solidFill>
            <a:schemeClr val="bg2"/>
          </a:solidFill>
          <a:latin typeface="+mn-lt"/>
          <a:ea typeface="+mj-ea"/>
        </a:defRPr>
      </a:lvl2pPr>
      <a:lvl3pPr marL="642906" indent="-128582" algn="l" rtl="0" eaLnBrk="0" fontAlgn="base" hangingPunct="0">
        <a:spcBef>
          <a:spcPct val="20000"/>
        </a:spcBef>
        <a:spcAft>
          <a:spcPct val="0"/>
        </a:spcAft>
        <a:buChar char="•"/>
        <a:defRPr sz="1350">
          <a:solidFill>
            <a:schemeClr val="tx1"/>
          </a:solidFill>
          <a:latin typeface="+mn-lt"/>
          <a:ea typeface="宋体" panose="02010600030101010101" pitchFamily="2" charset="-122"/>
        </a:defRPr>
      </a:lvl3pPr>
      <a:lvl4pPr marL="900068" indent="-128582" algn="l" rtl="0" eaLnBrk="0" fontAlgn="base" hangingPunct="0">
        <a:spcBef>
          <a:spcPct val="20000"/>
        </a:spcBef>
        <a:spcAft>
          <a:spcPct val="0"/>
        </a:spcAft>
        <a:buChar char="–"/>
        <a:defRPr sz="1125">
          <a:solidFill>
            <a:schemeClr val="tx1"/>
          </a:solidFill>
          <a:latin typeface="+mn-lt"/>
          <a:ea typeface="宋体" panose="02010600030101010101" pitchFamily="2" charset="-122"/>
        </a:defRPr>
      </a:lvl4pPr>
      <a:lvl5pPr marL="1157230" indent="-128582" algn="l" rtl="0" eaLnBrk="0" fontAlgn="base" hangingPunct="0">
        <a:spcBef>
          <a:spcPct val="20000"/>
        </a:spcBef>
        <a:spcAft>
          <a:spcPct val="0"/>
        </a:spcAft>
        <a:buChar char="»"/>
        <a:defRPr sz="1125">
          <a:solidFill>
            <a:schemeClr val="tx1"/>
          </a:solidFill>
          <a:latin typeface="+mn-lt"/>
          <a:ea typeface="宋体" panose="02010600030101010101" pitchFamily="2" charset="-122"/>
        </a:defRPr>
      </a:lvl5pPr>
      <a:lvl6pPr marL="1414393" indent="-128582" algn="l" rtl="0" fontAlgn="base">
        <a:spcBef>
          <a:spcPct val="20000"/>
        </a:spcBef>
        <a:spcAft>
          <a:spcPct val="0"/>
        </a:spcAft>
        <a:buChar char="»"/>
        <a:defRPr sz="1125">
          <a:solidFill>
            <a:schemeClr val="tx1"/>
          </a:solidFill>
          <a:latin typeface="+mn-lt"/>
          <a:ea typeface="宋体" panose="02010600030101010101" pitchFamily="2" charset="-122"/>
        </a:defRPr>
      </a:lvl6pPr>
      <a:lvl7pPr marL="1671554" indent="-128582" algn="l" rtl="0" fontAlgn="base">
        <a:spcBef>
          <a:spcPct val="20000"/>
        </a:spcBef>
        <a:spcAft>
          <a:spcPct val="0"/>
        </a:spcAft>
        <a:buChar char="»"/>
        <a:defRPr sz="1125">
          <a:solidFill>
            <a:schemeClr val="tx1"/>
          </a:solidFill>
          <a:latin typeface="+mn-lt"/>
          <a:ea typeface="宋体" panose="02010600030101010101" pitchFamily="2" charset="-122"/>
        </a:defRPr>
      </a:lvl7pPr>
      <a:lvl8pPr marL="1928717" indent="-128582" algn="l" rtl="0" fontAlgn="base">
        <a:spcBef>
          <a:spcPct val="20000"/>
        </a:spcBef>
        <a:spcAft>
          <a:spcPct val="0"/>
        </a:spcAft>
        <a:buChar char="»"/>
        <a:defRPr sz="1125">
          <a:solidFill>
            <a:schemeClr val="tx1"/>
          </a:solidFill>
          <a:latin typeface="+mn-lt"/>
          <a:ea typeface="宋体" panose="02010600030101010101" pitchFamily="2" charset="-122"/>
        </a:defRPr>
      </a:lvl8pPr>
      <a:lvl9pPr marL="2185880" indent="-128582" algn="l" rtl="0" fontAlgn="base">
        <a:spcBef>
          <a:spcPct val="20000"/>
        </a:spcBef>
        <a:spcAft>
          <a:spcPct val="0"/>
        </a:spcAft>
        <a:buChar char="»"/>
        <a:defRPr sz="1125">
          <a:solidFill>
            <a:schemeClr val="tx1"/>
          </a:solidFill>
          <a:latin typeface="+mn-lt"/>
          <a:ea typeface="宋体" panose="02010600030101010101" pitchFamily="2" charset="-122"/>
        </a:defRPr>
      </a:lvl9pPr>
    </p:bodyStyle>
    <p:otherStyle>
      <a:defPPr>
        <a:defRPr lang="zh-CN"/>
      </a:defPPr>
      <a:lvl1pPr marL="0" algn="l" defTabSz="514325" rtl="0" eaLnBrk="1" latinLnBrk="0" hangingPunct="1">
        <a:defRPr sz="1013" kern="1200">
          <a:solidFill>
            <a:schemeClr val="tx1"/>
          </a:solidFill>
          <a:latin typeface="+mn-lt"/>
          <a:ea typeface="+mn-ea"/>
          <a:cs typeface="+mn-cs"/>
        </a:defRPr>
      </a:lvl1pPr>
      <a:lvl2pPr marL="257162" algn="l" defTabSz="514325" rtl="0" eaLnBrk="1" latinLnBrk="0" hangingPunct="1">
        <a:defRPr sz="1013" kern="1200">
          <a:solidFill>
            <a:schemeClr val="tx1"/>
          </a:solidFill>
          <a:latin typeface="+mn-lt"/>
          <a:ea typeface="+mn-ea"/>
          <a:cs typeface="+mn-cs"/>
        </a:defRPr>
      </a:lvl2pPr>
      <a:lvl3pPr marL="514325" algn="l" defTabSz="514325" rtl="0" eaLnBrk="1" latinLnBrk="0" hangingPunct="1">
        <a:defRPr sz="1013" kern="1200">
          <a:solidFill>
            <a:schemeClr val="tx1"/>
          </a:solidFill>
          <a:latin typeface="+mn-lt"/>
          <a:ea typeface="+mn-ea"/>
          <a:cs typeface="+mn-cs"/>
        </a:defRPr>
      </a:lvl3pPr>
      <a:lvl4pPr marL="771487" algn="l" defTabSz="514325" rtl="0" eaLnBrk="1" latinLnBrk="0" hangingPunct="1">
        <a:defRPr sz="1013" kern="1200">
          <a:solidFill>
            <a:schemeClr val="tx1"/>
          </a:solidFill>
          <a:latin typeface="+mn-lt"/>
          <a:ea typeface="+mn-ea"/>
          <a:cs typeface="+mn-cs"/>
        </a:defRPr>
      </a:lvl4pPr>
      <a:lvl5pPr marL="1028649" algn="l" defTabSz="514325" rtl="0" eaLnBrk="1" latinLnBrk="0" hangingPunct="1">
        <a:defRPr sz="1013" kern="1200">
          <a:solidFill>
            <a:schemeClr val="tx1"/>
          </a:solidFill>
          <a:latin typeface="+mn-lt"/>
          <a:ea typeface="+mn-ea"/>
          <a:cs typeface="+mn-cs"/>
        </a:defRPr>
      </a:lvl5pPr>
      <a:lvl6pPr marL="1285811" algn="l" defTabSz="514325" rtl="0" eaLnBrk="1" latinLnBrk="0" hangingPunct="1">
        <a:defRPr sz="1013" kern="1200">
          <a:solidFill>
            <a:schemeClr val="tx1"/>
          </a:solidFill>
          <a:latin typeface="+mn-lt"/>
          <a:ea typeface="+mn-ea"/>
          <a:cs typeface="+mn-cs"/>
        </a:defRPr>
      </a:lvl6pPr>
      <a:lvl7pPr marL="1542974" algn="l" defTabSz="514325" rtl="0" eaLnBrk="1" latinLnBrk="0" hangingPunct="1">
        <a:defRPr sz="1013" kern="1200">
          <a:solidFill>
            <a:schemeClr val="tx1"/>
          </a:solidFill>
          <a:latin typeface="+mn-lt"/>
          <a:ea typeface="+mn-ea"/>
          <a:cs typeface="+mn-cs"/>
        </a:defRPr>
      </a:lvl7pPr>
      <a:lvl8pPr marL="1800135" algn="l" defTabSz="514325" rtl="0" eaLnBrk="1" latinLnBrk="0" hangingPunct="1">
        <a:defRPr sz="1013" kern="1200">
          <a:solidFill>
            <a:schemeClr val="tx1"/>
          </a:solidFill>
          <a:latin typeface="+mn-lt"/>
          <a:ea typeface="+mn-ea"/>
          <a:cs typeface="+mn-cs"/>
        </a:defRPr>
      </a:lvl8pPr>
      <a:lvl9pPr marL="2057297" algn="l" defTabSz="514325"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1">
            <a:extLst>
              <a:ext uri="{FF2B5EF4-FFF2-40B4-BE49-F238E27FC236}">
                <a16:creationId xmlns:a16="http://schemas.microsoft.com/office/drawing/2014/main" xmlns="" id="{6A480344-4552-4540-9AD0-C7398E3FBB2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t="86084"/>
          <a:stretch>
            <a:fillRect/>
          </a:stretch>
        </p:blipFill>
        <p:spPr bwMode="auto">
          <a:xfrm>
            <a:off x="0" y="6472238"/>
            <a:ext cx="9144000" cy="385762"/>
          </a:xfrm>
          <a:prstGeom prst="rect">
            <a:avLst/>
          </a:prstGeom>
          <a:noFill/>
          <a:ln>
            <a:noFill/>
          </a:ln>
          <a:effectLst/>
          <a:extLst>
            <a:ext uri="{909E8E84-426E-40DD-AFC4-6F175D3DCCD1}">
              <a14:hiddenFill xmlns:a14="http://schemas.microsoft.com/office/drawing/2010/main">
                <a:blipFill dpi="0" rotWithShape="0">
                  <a:blip/>
                  <a:srcRect t="86084"/>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2">
            <a:extLst>
              <a:ext uri="{FF2B5EF4-FFF2-40B4-BE49-F238E27FC236}">
                <a16:creationId xmlns:a16="http://schemas.microsoft.com/office/drawing/2014/main" xmlns="" id="{12B653FF-3E88-49E6-8917-6AA9A582802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0" y="441325"/>
            <a:ext cx="9144000" cy="658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Line 3">
            <a:extLst>
              <a:ext uri="{FF2B5EF4-FFF2-40B4-BE49-F238E27FC236}">
                <a16:creationId xmlns:a16="http://schemas.microsoft.com/office/drawing/2014/main" xmlns="" id="{4C1343B5-9FED-49F4-B22A-AFC9237B507A}"/>
              </a:ext>
            </a:extLst>
          </p:cNvPr>
          <p:cNvSpPr>
            <a:spLocks noChangeShapeType="1"/>
          </p:cNvSpPr>
          <p:nvPr/>
        </p:nvSpPr>
        <p:spPr bwMode="auto">
          <a:xfrm>
            <a:off x="0" y="358775"/>
            <a:ext cx="9144000" cy="1588"/>
          </a:xfrm>
          <a:prstGeom prst="line">
            <a:avLst/>
          </a:prstGeom>
          <a:noFill/>
          <a:ln w="63360" cap="sq">
            <a:solidFill>
              <a:srgbClr val="FF0000"/>
            </a:solidFill>
            <a:miter lim="800000"/>
            <a:headEnd/>
            <a:tailEnd/>
          </a:ln>
          <a:effectLst>
            <a:outerShdw dist="12600" dir="5400000" algn="ctr" rotWithShape="0">
              <a:srgbClr val="000099">
                <a:alpha val="40033"/>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077" name="Line 4">
            <a:extLst>
              <a:ext uri="{FF2B5EF4-FFF2-40B4-BE49-F238E27FC236}">
                <a16:creationId xmlns:a16="http://schemas.microsoft.com/office/drawing/2014/main" xmlns="" id="{948969D5-9C96-4C17-8CD9-01768B299E91}"/>
              </a:ext>
            </a:extLst>
          </p:cNvPr>
          <p:cNvSpPr>
            <a:spLocks noChangeShapeType="1"/>
          </p:cNvSpPr>
          <p:nvPr/>
        </p:nvSpPr>
        <p:spPr bwMode="auto">
          <a:xfrm>
            <a:off x="0" y="1149350"/>
            <a:ext cx="9144000" cy="1588"/>
          </a:xfrm>
          <a:prstGeom prst="line">
            <a:avLst/>
          </a:prstGeom>
          <a:noFill/>
          <a:ln w="28440" cap="sq">
            <a:solidFill>
              <a:srgbClr val="00008A"/>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8" name="Line 5">
            <a:extLst>
              <a:ext uri="{FF2B5EF4-FFF2-40B4-BE49-F238E27FC236}">
                <a16:creationId xmlns:a16="http://schemas.microsoft.com/office/drawing/2014/main" xmlns="" id="{60F3F38E-C348-40DF-805D-B8251DA0527E}"/>
              </a:ext>
            </a:extLst>
          </p:cNvPr>
          <p:cNvSpPr>
            <a:spLocks noChangeShapeType="1"/>
          </p:cNvSpPr>
          <p:nvPr/>
        </p:nvSpPr>
        <p:spPr bwMode="auto">
          <a:xfrm>
            <a:off x="0" y="6459538"/>
            <a:ext cx="9144000" cy="1587"/>
          </a:xfrm>
          <a:prstGeom prst="line">
            <a:avLst/>
          </a:prstGeom>
          <a:noFill/>
          <a:ln w="38160" cap="sq">
            <a:solidFill>
              <a:srgbClr val="00008A"/>
            </a:solidFill>
            <a:miter lim="800000"/>
            <a:headEnd/>
            <a:tailEnd/>
          </a:ln>
          <a:effectLst>
            <a:outerShdw dist="12600" dir="5400000" algn="ctr" rotWithShape="0">
              <a:srgbClr val="000099">
                <a:alpha val="40033"/>
              </a:srgbClr>
            </a:outerShdw>
          </a:effectLst>
          <a:extLst>
            <a:ext uri="{909E8E84-426E-40DD-AFC4-6F175D3DCCD1}">
              <a14:hiddenFill xmlns:a14="http://schemas.microsoft.com/office/drawing/2010/main">
                <a:noFill/>
              </a14:hiddenFill>
            </a:ext>
          </a:extLst>
        </p:spPr>
        <p:txBody>
          <a:bodyPr/>
          <a:lstStyle/>
          <a:p>
            <a:endParaRPr lang="zh-CN" altLang="en-US"/>
          </a:p>
        </p:txBody>
      </p:sp>
      <p:pic>
        <p:nvPicPr>
          <p:cNvPr id="3079" name="Picture 6">
            <a:extLst>
              <a:ext uri="{FF2B5EF4-FFF2-40B4-BE49-F238E27FC236}">
                <a16:creationId xmlns:a16="http://schemas.microsoft.com/office/drawing/2014/main" xmlns="" id="{12C66340-EDDD-4481-A816-4BFB798A6C9D}"/>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127500" y="6461125"/>
            <a:ext cx="4394200" cy="403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80" name="Picture 7">
            <a:extLst>
              <a:ext uri="{FF2B5EF4-FFF2-40B4-BE49-F238E27FC236}">
                <a16:creationId xmlns:a16="http://schemas.microsoft.com/office/drawing/2014/main" xmlns="" id="{9CBC5186-1C55-4369-8A0C-2F21E869501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46113" y="6461125"/>
            <a:ext cx="2292350" cy="403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81" name="Rectangle 8">
            <a:extLst>
              <a:ext uri="{FF2B5EF4-FFF2-40B4-BE49-F238E27FC236}">
                <a16:creationId xmlns:a16="http://schemas.microsoft.com/office/drawing/2014/main" xmlns="" id="{CE1DE896-FE73-46CB-B463-DC50D31C8B58}"/>
              </a:ext>
            </a:extLst>
          </p:cNvPr>
          <p:cNvSpPr>
            <a:spLocks noGrp="1" noChangeArrowheads="1"/>
          </p:cNvSpPr>
          <p:nvPr>
            <p:ph type="body" idx="1"/>
          </p:nvPr>
        </p:nvSpPr>
        <p:spPr bwMode="auto">
          <a:xfrm>
            <a:off x="241300" y="1255713"/>
            <a:ext cx="8620125" cy="73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zh-CN" altLang="en-GB"/>
              <a:t>单击鼠标编辑大纲文字格式</a:t>
            </a:r>
          </a:p>
          <a:p>
            <a:pPr lvl="1"/>
            <a:r>
              <a:rPr lang="zh-CN" altLang="en-GB"/>
              <a:t>第二个大纲级</a:t>
            </a:r>
          </a:p>
          <a:p>
            <a:pPr lvl="2"/>
            <a:r>
              <a:rPr lang="zh-CN" altLang="en-GB"/>
              <a:t>第三大纲级别</a:t>
            </a:r>
          </a:p>
          <a:p>
            <a:pPr lvl="3"/>
            <a:r>
              <a:rPr lang="zh-CN" altLang="en-GB"/>
              <a:t>第四大纲级别</a:t>
            </a:r>
          </a:p>
          <a:p>
            <a:pPr lvl="4"/>
            <a:r>
              <a:rPr lang="zh-CN" altLang="en-GB"/>
              <a:t>第五大纲级别</a:t>
            </a:r>
          </a:p>
          <a:p>
            <a:pPr lvl="4"/>
            <a:r>
              <a:rPr lang="zh-CN" altLang="en-GB"/>
              <a:t>第六大纲级别</a:t>
            </a:r>
          </a:p>
          <a:p>
            <a:pPr lvl="4"/>
            <a:r>
              <a:rPr lang="zh-CN" altLang="en-GB"/>
              <a:t>第七大纲级别</a:t>
            </a:r>
          </a:p>
        </p:txBody>
      </p:sp>
      <p:sp>
        <p:nvSpPr>
          <p:cNvPr id="3082" name="Rectangle 9">
            <a:extLst>
              <a:ext uri="{FF2B5EF4-FFF2-40B4-BE49-F238E27FC236}">
                <a16:creationId xmlns:a16="http://schemas.microsoft.com/office/drawing/2014/main" xmlns="" id="{1202641E-415A-437B-9205-52A12BAF4DF2}"/>
              </a:ext>
            </a:extLst>
          </p:cNvPr>
          <p:cNvSpPr>
            <a:spLocks noGrp="1" noChangeArrowheads="1"/>
          </p:cNvSpPr>
          <p:nvPr>
            <p:ph type="title"/>
          </p:nvPr>
        </p:nvSpPr>
        <p:spPr bwMode="auto">
          <a:xfrm>
            <a:off x="241300" y="454025"/>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zh-CN" altLang="en-GB"/>
              <a:t>单击鼠标编辑标题文字格式</a:t>
            </a:r>
          </a:p>
        </p:txBody>
      </p:sp>
      <p:sp>
        <p:nvSpPr>
          <p:cNvPr id="2" name="Rectangle 10">
            <a:extLst>
              <a:ext uri="{FF2B5EF4-FFF2-40B4-BE49-F238E27FC236}">
                <a16:creationId xmlns:a16="http://schemas.microsoft.com/office/drawing/2014/main" xmlns="" id="{39B59472-9CB2-4562-B457-A8A3F045791B}"/>
              </a:ext>
            </a:extLst>
          </p:cNvPr>
          <p:cNvSpPr>
            <a:spLocks noGrp="1" noChangeArrowheads="1"/>
          </p:cNvSpPr>
          <p:nvPr>
            <p:ph type="sldNum"/>
          </p:nvPr>
        </p:nvSpPr>
        <p:spPr bwMode="auto">
          <a:xfrm>
            <a:off x="8035925" y="1588"/>
            <a:ext cx="1084263"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449263" algn="l"/>
                <a:tab pos="898525" algn="l"/>
              </a:tabLst>
              <a:defRPr sz="2400" b="1">
                <a:solidFill>
                  <a:srgbClr val="000000"/>
                </a:solidFill>
                <a:latin typeface="Times New Roman" panose="02020603050405020304" pitchFamily="18" charset="0"/>
                <a:ea typeface="华文行楷" panose="02010800040101010101" pitchFamily="2" charset="-122"/>
              </a:defRPr>
            </a:lvl1pPr>
          </a:lstStyle>
          <a:p>
            <a:pPr>
              <a:defRPr/>
            </a:pPr>
            <a:fld id="{8D717724-A416-4E68-8460-CAF08C42ACA7}" type="slidenum">
              <a:rPr lang="en-US" altLang="zh-CN"/>
              <a:pPr>
                <a:defRPr/>
              </a:pPr>
              <a:t>‹#›</a:t>
            </a:fld>
            <a:endParaRPr lang="en-US" altLang="zh-CN"/>
          </a:p>
        </p:txBody>
      </p:sp>
    </p:spTree>
    <p:extLst>
      <p:ext uri="{BB962C8B-B14F-4D97-AF65-F5344CB8AC3E}">
        <p14:creationId xmlns:p14="http://schemas.microsoft.com/office/powerpoint/2010/main" val="394882841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9" r:id="rId18"/>
    <p:sldLayoutId id="2147483710" r:id="rId19"/>
    <p:sldLayoutId id="2147483711" r:id="rId20"/>
    <p:sldLayoutId id="2147483713" r:id="rId21"/>
    <p:sldLayoutId id="2147483714" r:id="rId22"/>
    <p:sldLayoutId id="2147483715" r:id="rId23"/>
    <p:sldLayoutId id="2147483717" r:id="rId24"/>
    <p:sldLayoutId id="2147483718" r:id="rId25"/>
    <p:sldLayoutId id="2147483721" r:id="rId26"/>
    <p:sldLayoutId id="2147483722" r:id="rId27"/>
    <p:sldLayoutId id="2147483723" r:id="rId28"/>
    <p:sldLayoutId id="2147483726" r:id="rId29"/>
    <p:sldLayoutId id="2147483728" r:id="rId30"/>
    <p:sldLayoutId id="2147483729" r:id="rId31"/>
    <p:sldLayoutId id="2147483730" r:id="rId32"/>
    <p:sldLayoutId id="2147483731" r:id="rId33"/>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jpe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9.xml"/><Relationship Id="rId16"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png"/><Relationship Id="rId1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video" Target="file:///D:\&#25991;&#26723;\&#26032;&#24314;&#25991;&#20214;&#22841;\&#23186;&#20307;1.mp4" TargetMode="Externa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0.jpe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73.jpe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77.png"/><Relationship Id="rId2" Type="http://schemas.openxmlformats.org/officeDocument/2006/relationships/image" Target="../media/image72.jpeg"/><Relationship Id="rId16"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76.png"/><Relationship Id="rId5" Type="http://schemas.openxmlformats.org/officeDocument/2006/relationships/image" Target="../media/image75.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74.jpeg"/><Relationship Id="rId9" Type="http://schemas.openxmlformats.org/officeDocument/2006/relationships/image" Target="../media/image37.png"/><Relationship Id="rId1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jpe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96.jpeg"/><Relationship Id="rId7" Type="http://schemas.openxmlformats.org/officeDocument/2006/relationships/image" Target="../media/image100.jpeg"/><Relationship Id="rId12" Type="http://schemas.openxmlformats.org/officeDocument/2006/relationships/image" Target="../media/image105.jpeg"/><Relationship Id="rId17" Type="http://schemas.openxmlformats.org/officeDocument/2006/relationships/image" Target="../media/image85.png"/><Relationship Id="rId2" Type="http://schemas.openxmlformats.org/officeDocument/2006/relationships/notesSlide" Target="../notesSlides/notesSlide34.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17.xml"/><Relationship Id="rId6" Type="http://schemas.openxmlformats.org/officeDocument/2006/relationships/image" Target="../media/image99.png"/><Relationship Id="rId11" Type="http://schemas.openxmlformats.org/officeDocument/2006/relationships/image" Target="../media/image104.jpeg"/><Relationship Id="rId5" Type="http://schemas.openxmlformats.org/officeDocument/2006/relationships/image" Target="../media/image98.png"/><Relationship Id="rId15" Type="http://schemas.openxmlformats.org/officeDocument/2006/relationships/image" Target="../media/image83.png"/><Relationship Id="rId10" Type="http://schemas.openxmlformats.org/officeDocument/2006/relationships/image" Target="../media/image103.jpeg"/><Relationship Id="rId19" Type="http://schemas.openxmlformats.org/officeDocument/2006/relationships/image" Target="../media/image87.png"/><Relationship Id="rId4" Type="http://schemas.openxmlformats.org/officeDocument/2006/relationships/image" Target="../media/image97.jpeg"/><Relationship Id="rId9" Type="http://schemas.openxmlformats.org/officeDocument/2006/relationships/image" Target="../media/image102.jpeg"/><Relationship Id="rId14"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oleObject" Target="../embeddings/oleObject1.bin"/><Relationship Id="rId18" Type="http://schemas.openxmlformats.org/officeDocument/2006/relationships/image" Target="../media/image98.png"/><Relationship Id="rId3" Type="http://schemas.openxmlformats.org/officeDocument/2006/relationships/notesSlide" Target="../notesSlides/notesSlide35.xml"/><Relationship Id="rId21" Type="http://schemas.openxmlformats.org/officeDocument/2006/relationships/image" Target="../media/image122.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19.png"/><Relationship Id="rId2" Type="http://schemas.openxmlformats.org/officeDocument/2006/relationships/slideLayout" Target="../slideLayouts/slideLayout18.xml"/><Relationship Id="rId16" Type="http://schemas.openxmlformats.org/officeDocument/2006/relationships/image" Target="../media/image118.png"/><Relationship Id="rId20" Type="http://schemas.openxmlformats.org/officeDocument/2006/relationships/image" Target="../media/image121.png"/><Relationship Id="rId1" Type="http://schemas.openxmlformats.org/officeDocument/2006/relationships/vmlDrawing" Target="../drawings/vmlDrawing1.v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7.png"/><Relationship Id="rId23" Type="http://schemas.openxmlformats.org/officeDocument/2006/relationships/image" Target="../media/image107.wmf"/><Relationship Id="rId10" Type="http://schemas.openxmlformats.org/officeDocument/2006/relationships/image" Target="../media/image114.png"/><Relationship Id="rId19" Type="http://schemas.openxmlformats.org/officeDocument/2006/relationships/image" Target="../media/image120.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06.wmf"/><Relationship Id="rId22"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6.xml"/><Relationship Id="rId7" Type="http://schemas.openxmlformats.org/officeDocument/2006/relationships/image" Target="../media/image126.png"/><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125.jpeg"/><Relationship Id="rId5" Type="http://schemas.openxmlformats.org/officeDocument/2006/relationships/image" Target="../media/image124.png"/><Relationship Id="rId4" Type="http://schemas.openxmlformats.org/officeDocument/2006/relationships/image" Target="../media/image98.png"/><Relationship Id="rId9" Type="http://schemas.openxmlformats.org/officeDocument/2006/relationships/image" Target="../media/image123.wmf"/></Relationships>
</file>

<file path=ppt/slides/_rels/slide4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29.jpeg"/><Relationship Id="rId4" Type="http://schemas.openxmlformats.org/officeDocument/2006/relationships/image" Target="../media/image128.png"/></Relationships>
</file>

<file path=ppt/slides/_rels/slide4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136.jpeg"/><Relationship Id="rId5" Type="http://schemas.openxmlformats.org/officeDocument/2006/relationships/image" Target="../media/image135.png"/><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79.jpeg"/><Relationship Id="rId7" Type="http://schemas.openxmlformats.org/officeDocument/2006/relationships/image" Target="../media/image143.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jpeg"/><Relationship Id="rId9" Type="http://schemas.openxmlformats.org/officeDocument/2006/relationships/image" Target="../media/image145.png"/></Relationships>
</file>

<file path=ppt/slides/_rels/slide4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46.wmf"/><Relationship Id="rId18" Type="http://schemas.openxmlformats.org/officeDocument/2006/relationships/image" Target="../media/image148.wmf"/><Relationship Id="rId3" Type="http://schemas.openxmlformats.org/officeDocument/2006/relationships/notesSlide" Target="../notesSlides/notesSlide41.xml"/><Relationship Id="rId21" Type="http://schemas.openxmlformats.org/officeDocument/2006/relationships/image" Target="../media/image156.png"/><Relationship Id="rId7" Type="http://schemas.openxmlformats.org/officeDocument/2006/relationships/image" Target="../media/image151.png"/><Relationship Id="rId12" Type="http://schemas.openxmlformats.org/officeDocument/2006/relationships/oleObject" Target="../embeddings/oleObject4.bin"/><Relationship Id="rId17" Type="http://schemas.openxmlformats.org/officeDocument/2006/relationships/oleObject" Target="../embeddings/oleObject7.bin"/><Relationship Id="rId25" Type="http://schemas.openxmlformats.org/officeDocument/2006/relationships/image" Target="../media/image160.png"/><Relationship Id="rId2" Type="http://schemas.openxmlformats.org/officeDocument/2006/relationships/slideLayout" Target="../slideLayouts/slideLayout24.xml"/><Relationship Id="rId16" Type="http://schemas.openxmlformats.org/officeDocument/2006/relationships/image" Target="../media/image147.wmf"/><Relationship Id="rId20" Type="http://schemas.openxmlformats.org/officeDocument/2006/relationships/image" Target="../media/image149.wmf"/><Relationship Id="rId1" Type="http://schemas.openxmlformats.org/officeDocument/2006/relationships/vmlDrawing" Target="../drawings/vmlDrawing3.v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59.png"/><Relationship Id="rId5" Type="http://schemas.openxmlformats.org/officeDocument/2006/relationships/hyperlink" Target="http://vision.imar.ro/human3.6m/description.php" TargetMode="External"/><Relationship Id="rId15" Type="http://schemas.openxmlformats.org/officeDocument/2006/relationships/oleObject" Target="../embeddings/oleObject6.bin"/><Relationship Id="rId23" Type="http://schemas.openxmlformats.org/officeDocument/2006/relationships/image" Target="../media/image158.png"/><Relationship Id="rId10" Type="http://schemas.openxmlformats.org/officeDocument/2006/relationships/image" Target="../media/image154.png"/><Relationship Id="rId19" Type="http://schemas.openxmlformats.org/officeDocument/2006/relationships/oleObject" Target="../embeddings/oleObject8.bin"/><Relationship Id="rId4" Type="http://schemas.openxmlformats.org/officeDocument/2006/relationships/hyperlink" Target="http://mocap.cs.cmu.edu/" TargetMode="External"/><Relationship Id="rId9" Type="http://schemas.openxmlformats.org/officeDocument/2006/relationships/image" Target="../media/image153.png"/><Relationship Id="rId14" Type="http://schemas.openxmlformats.org/officeDocument/2006/relationships/oleObject" Target="../embeddings/oleObject5.bin"/><Relationship Id="rId22" Type="http://schemas.openxmlformats.org/officeDocument/2006/relationships/image" Target="../media/image157.png"/></Relationships>
</file>

<file path=ppt/slides/_rels/slide46.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oleObject" Target="../embeddings/oleObject10.bin"/><Relationship Id="rId3" Type="http://schemas.openxmlformats.org/officeDocument/2006/relationships/notesSlide" Target="../notesSlides/notesSlide42.xml"/><Relationship Id="rId7" Type="http://schemas.openxmlformats.org/officeDocument/2006/relationships/image" Target="../media/image151.png"/><Relationship Id="rId12" Type="http://schemas.openxmlformats.org/officeDocument/2006/relationships/image" Target="../media/image142.png"/><Relationship Id="rId2" Type="http://schemas.openxmlformats.org/officeDocument/2006/relationships/slideLayout" Target="../slideLayouts/slideLayout25.xml"/><Relationship Id="rId1" Type="http://schemas.openxmlformats.org/officeDocument/2006/relationships/vmlDrawing" Target="../drawings/vmlDrawing4.vml"/><Relationship Id="rId6" Type="http://schemas.openxmlformats.org/officeDocument/2006/relationships/image" Target="../media/image150.png"/><Relationship Id="rId11" Type="http://schemas.openxmlformats.org/officeDocument/2006/relationships/image" Target="../media/image163.png"/><Relationship Id="rId5" Type="http://schemas.openxmlformats.org/officeDocument/2006/relationships/image" Target="../media/image161.wmf"/><Relationship Id="rId10" Type="http://schemas.openxmlformats.org/officeDocument/2006/relationships/image" Target="../media/image154.png"/><Relationship Id="rId4" Type="http://schemas.openxmlformats.org/officeDocument/2006/relationships/oleObject" Target="../embeddings/oleObject9.bin"/><Relationship Id="rId9" Type="http://schemas.openxmlformats.org/officeDocument/2006/relationships/image" Target="../media/image153.png"/><Relationship Id="rId14" Type="http://schemas.openxmlformats.org/officeDocument/2006/relationships/image" Target="../media/image162.wmf"/></Relationships>
</file>

<file path=ppt/slides/_rels/slide47.xml.rels><?xml version="1.0" encoding="UTF-8" standalone="yes"?>
<Relationships xmlns="http://schemas.openxmlformats.org/package/2006/relationships"><Relationship Id="rId8" Type="http://schemas.openxmlformats.org/officeDocument/2006/relationships/image" Target="../media/image165.wmf"/><Relationship Id="rId13" Type="http://schemas.openxmlformats.org/officeDocument/2006/relationships/oleObject" Target="../embeddings/oleObject15.bin"/><Relationship Id="rId18" Type="http://schemas.openxmlformats.org/officeDocument/2006/relationships/image" Target="../media/image171.png"/><Relationship Id="rId3" Type="http://schemas.openxmlformats.org/officeDocument/2006/relationships/notesSlide" Target="../notesSlides/notesSlide43.xml"/><Relationship Id="rId21" Type="http://schemas.openxmlformats.org/officeDocument/2006/relationships/image" Target="../media/image173.png"/><Relationship Id="rId7" Type="http://schemas.openxmlformats.org/officeDocument/2006/relationships/oleObject" Target="../embeddings/oleObject12.bin"/><Relationship Id="rId12" Type="http://schemas.openxmlformats.org/officeDocument/2006/relationships/image" Target="../media/image167.wmf"/><Relationship Id="rId17" Type="http://schemas.openxmlformats.org/officeDocument/2006/relationships/image" Target="../media/image170.png"/><Relationship Id="rId2" Type="http://schemas.openxmlformats.org/officeDocument/2006/relationships/slideLayout" Target="../slideLayouts/slideLayout26.xml"/><Relationship Id="rId16" Type="http://schemas.openxmlformats.org/officeDocument/2006/relationships/image" Target="../media/image159.png"/><Relationship Id="rId20" Type="http://schemas.openxmlformats.org/officeDocument/2006/relationships/image" Target="../media/image172.png"/><Relationship Id="rId1" Type="http://schemas.openxmlformats.org/officeDocument/2006/relationships/vmlDrawing" Target="../drawings/vmlDrawing5.vml"/><Relationship Id="rId6" Type="http://schemas.openxmlformats.org/officeDocument/2006/relationships/image" Target="../media/image164.wmf"/><Relationship Id="rId11" Type="http://schemas.openxmlformats.org/officeDocument/2006/relationships/oleObject" Target="../embeddings/oleObject14.bin"/><Relationship Id="rId24" Type="http://schemas.openxmlformats.org/officeDocument/2006/relationships/image" Target="../media/image176.png"/><Relationship Id="rId5" Type="http://schemas.openxmlformats.org/officeDocument/2006/relationships/oleObject" Target="../embeddings/oleObject11.bin"/><Relationship Id="rId15" Type="http://schemas.openxmlformats.org/officeDocument/2006/relationships/image" Target="../media/image158.png"/><Relationship Id="rId23" Type="http://schemas.openxmlformats.org/officeDocument/2006/relationships/image" Target="../media/image175.png"/><Relationship Id="rId10" Type="http://schemas.openxmlformats.org/officeDocument/2006/relationships/image" Target="../media/image166.wmf"/><Relationship Id="rId19" Type="http://schemas.openxmlformats.org/officeDocument/2006/relationships/image" Target="../media/image160.png"/><Relationship Id="rId4" Type="http://schemas.openxmlformats.org/officeDocument/2006/relationships/image" Target="../media/image169.png"/><Relationship Id="rId9" Type="http://schemas.openxmlformats.org/officeDocument/2006/relationships/oleObject" Target="../embeddings/oleObject13.bin"/><Relationship Id="rId14" Type="http://schemas.openxmlformats.org/officeDocument/2006/relationships/image" Target="../media/image168.wmf"/><Relationship Id="rId22" Type="http://schemas.openxmlformats.org/officeDocument/2006/relationships/image" Target="../media/image174.png"/></Relationships>
</file>

<file path=ppt/slides/_rels/slide48.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18" Type="http://schemas.openxmlformats.org/officeDocument/2006/relationships/image" Target="../media/image178.wmf"/><Relationship Id="rId3" Type="http://schemas.openxmlformats.org/officeDocument/2006/relationships/notesSlide" Target="../notesSlides/notesSlide44.xml"/><Relationship Id="rId21" Type="http://schemas.openxmlformats.org/officeDocument/2006/relationships/oleObject" Target="../embeddings/oleObject19.bin"/><Relationship Id="rId7" Type="http://schemas.openxmlformats.org/officeDocument/2006/relationships/image" Target="../media/image184.png"/><Relationship Id="rId12" Type="http://schemas.openxmlformats.org/officeDocument/2006/relationships/image" Target="../media/image189.png"/><Relationship Id="rId17" Type="http://schemas.openxmlformats.org/officeDocument/2006/relationships/oleObject" Target="../embeddings/oleObject17.bin"/><Relationship Id="rId2" Type="http://schemas.openxmlformats.org/officeDocument/2006/relationships/slideLayout" Target="../slideLayouts/slideLayout28.xml"/><Relationship Id="rId16" Type="http://schemas.openxmlformats.org/officeDocument/2006/relationships/image" Target="../media/image177.wmf"/><Relationship Id="rId20" Type="http://schemas.openxmlformats.org/officeDocument/2006/relationships/image" Target="../media/image179.wmf"/><Relationship Id="rId1" Type="http://schemas.openxmlformats.org/officeDocument/2006/relationships/vmlDrawing" Target="../drawings/vmlDrawing6.vml"/><Relationship Id="rId6" Type="http://schemas.openxmlformats.org/officeDocument/2006/relationships/image" Target="../media/image183.png"/><Relationship Id="rId11" Type="http://schemas.openxmlformats.org/officeDocument/2006/relationships/image" Target="../media/image188.png"/><Relationship Id="rId24" Type="http://schemas.openxmlformats.org/officeDocument/2006/relationships/image" Target="../media/image181.wmf"/><Relationship Id="rId5" Type="http://schemas.openxmlformats.org/officeDocument/2006/relationships/image" Target="../media/image182.png"/><Relationship Id="rId15" Type="http://schemas.openxmlformats.org/officeDocument/2006/relationships/oleObject" Target="../embeddings/oleObject16.bin"/><Relationship Id="rId23" Type="http://schemas.openxmlformats.org/officeDocument/2006/relationships/oleObject" Target="../embeddings/oleObject20.bin"/><Relationship Id="rId10" Type="http://schemas.openxmlformats.org/officeDocument/2006/relationships/image" Target="../media/image187.png"/><Relationship Id="rId19" Type="http://schemas.openxmlformats.org/officeDocument/2006/relationships/oleObject" Target="../embeddings/oleObject18.bin"/><Relationship Id="rId4" Type="http://schemas.openxmlformats.org/officeDocument/2006/relationships/image" Target="../media/image151.png"/><Relationship Id="rId9" Type="http://schemas.openxmlformats.org/officeDocument/2006/relationships/image" Target="../media/image186.png"/><Relationship Id="rId14" Type="http://schemas.openxmlformats.org/officeDocument/2006/relationships/image" Target="../media/image191.png"/><Relationship Id="rId22" Type="http://schemas.openxmlformats.org/officeDocument/2006/relationships/image" Target="../media/image180.wmf"/></Relationships>
</file>

<file path=ppt/slides/_rels/slide49.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17" Type="http://schemas.openxmlformats.org/officeDocument/2006/relationships/image" Target="../media/image206.png"/><Relationship Id="rId2" Type="http://schemas.openxmlformats.org/officeDocument/2006/relationships/notesSlide" Target="../notesSlides/notesSlide45.xml"/><Relationship Id="rId16" Type="http://schemas.openxmlformats.org/officeDocument/2006/relationships/image" Target="../media/image205.png"/><Relationship Id="rId1" Type="http://schemas.openxmlformats.org/officeDocument/2006/relationships/slideLayout" Target="../slideLayouts/slideLayout27.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tmp"/></Relationships>
</file>

<file path=ppt/slides/_rels/slide50.xml.rels><?xml version="1.0" encoding="UTF-8" standalone="yes"?>
<Relationships xmlns="http://schemas.openxmlformats.org/package/2006/relationships"><Relationship Id="rId8" Type="http://schemas.openxmlformats.org/officeDocument/2006/relationships/video" Target="../media/media4.avi"/><Relationship Id="rId13" Type="http://schemas.openxmlformats.org/officeDocument/2006/relationships/slideLayout" Target="../slideLayouts/slideLayout29.xml"/><Relationship Id="rId18" Type="http://schemas.openxmlformats.org/officeDocument/2006/relationships/image" Target="../media/image211.png"/><Relationship Id="rId3" Type="http://schemas.microsoft.com/office/2007/relationships/media" Target="../media/media2.avi"/><Relationship Id="rId21" Type="http://schemas.openxmlformats.org/officeDocument/2006/relationships/image" Target="../media/image214.png"/><Relationship Id="rId7" Type="http://schemas.microsoft.com/office/2007/relationships/media" Target="../media/media4.avi"/><Relationship Id="rId12" Type="http://schemas.openxmlformats.org/officeDocument/2006/relationships/video" Target="../media/media6.avi"/><Relationship Id="rId17" Type="http://schemas.openxmlformats.org/officeDocument/2006/relationships/image" Target="../media/image210.png"/><Relationship Id="rId25" Type="http://schemas.openxmlformats.org/officeDocument/2006/relationships/image" Target="../media/image218.png"/><Relationship Id="rId2" Type="http://schemas.openxmlformats.org/officeDocument/2006/relationships/video" Target="../media/media1.avi"/><Relationship Id="rId16" Type="http://schemas.openxmlformats.org/officeDocument/2006/relationships/image" Target="../media/image209.png"/><Relationship Id="rId20" Type="http://schemas.openxmlformats.org/officeDocument/2006/relationships/image" Target="../media/image213.png"/><Relationship Id="rId1" Type="http://schemas.microsoft.com/office/2007/relationships/media" Target="../media/media1.avi"/><Relationship Id="rId6" Type="http://schemas.openxmlformats.org/officeDocument/2006/relationships/video" Target="../media/media3.avi"/><Relationship Id="rId11" Type="http://schemas.microsoft.com/office/2007/relationships/media" Target="../media/media6.avi"/><Relationship Id="rId24" Type="http://schemas.openxmlformats.org/officeDocument/2006/relationships/image" Target="../media/image217.png"/><Relationship Id="rId5" Type="http://schemas.microsoft.com/office/2007/relationships/media" Target="../media/media3.avi"/><Relationship Id="rId15" Type="http://schemas.openxmlformats.org/officeDocument/2006/relationships/image" Target="../media/image208.png"/><Relationship Id="rId23" Type="http://schemas.openxmlformats.org/officeDocument/2006/relationships/image" Target="../media/image216.png"/><Relationship Id="rId10" Type="http://schemas.openxmlformats.org/officeDocument/2006/relationships/video" Target="../media/media5.avi"/><Relationship Id="rId19" Type="http://schemas.openxmlformats.org/officeDocument/2006/relationships/image" Target="../media/image212.png"/><Relationship Id="rId4" Type="http://schemas.openxmlformats.org/officeDocument/2006/relationships/video" Target="../media/media2.avi"/><Relationship Id="rId9" Type="http://schemas.microsoft.com/office/2007/relationships/media" Target="../media/media5.avi"/><Relationship Id="rId14" Type="http://schemas.openxmlformats.org/officeDocument/2006/relationships/image" Target="../media/image207.png"/><Relationship Id="rId22" Type="http://schemas.openxmlformats.org/officeDocument/2006/relationships/image" Target="../media/image215.png"/></Relationships>
</file>

<file path=ppt/slides/_rels/slide51.xml.rels><?xml version="1.0" encoding="UTF-8" standalone="yes"?>
<Relationships xmlns="http://schemas.openxmlformats.org/package/2006/relationships"><Relationship Id="rId8" Type="http://schemas.openxmlformats.org/officeDocument/2006/relationships/video" Target="../media/media10.avi"/><Relationship Id="rId13" Type="http://schemas.openxmlformats.org/officeDocument/2006/relationships/slideLayout" Target="../slideLayouts/slideLayout30.xml"/><Relationship Id="rId18" Type="http://schemas.openxmlformats.org/officeDocument/2006/relationships/image" Target="../media/image223.png"/><Relationship Id="rId3" Type="http://schemas.microsoft.com/office/2007/relationships/media" Target="../media/media8.avi"/><Relationship Id="rId21" Type="http://schemas.openxmlformats.org/officeDocument/2006/relationships/image" Target="../media/image226.png"/><Relationship Id="rId7" Type="http://schemas.microsoft.com/office/2007/relationships/media" Target="../media/media10.avi"/><Relationship Id="rId12" Type="http://schemas.openxmlformats.org/officeDocument/2006/relationships/video" Target="../media/media12.avi"/><Relationship Id="rId17" Type="http://schemas.openxmlformats.org/officeDocument/2006/relationships/image" Target="../media/image222.png"/><Relationship Id="rId25" Type="http://schemas.openxmlformats.org/officeDocument/2006/relationships/image" Target="../media/image230.png"/><Relationship Id="rId2" Type="http://schemas.openxmlformats.org/officeDocument/2006/relationships/video" Target="../media/media7.avi"/><Relationship Id="rId16" Type="http://schemas.openxmlformats.org/officeDocument/2006/relationships/image" Target="../media/image221.png"/><Relationship Id="rId20" Type="http://schemas.openxmlformats.org/officeDocument/2006/relationships/image" Target="../media/image225.png"/><Relationship Id="rId1" Type="http://schemas.microsoft.com/office/2007/relationships/media" Target="../media/media7.avi"/><Relationship Id="rId6" Type="http://schemas.openxmlformats.org/officeDocument/2006/relationships/video" Target="../media/media9.avi"/><Relationship Id="rId11" Type="http://schemas.microsoft.com/office/2007/relationships/media" Target="../media/media12.avi"/><Relationship Id="rId24" Type="http://schemas.openxmlformats.org/officeDocument/2006/relationships/image" Target="../media/image229.png"/><Relationship Id="rId5" Type="http://schemas.microsoft.com/office/2007/relationships/media" Target="../media/media9.avi"/><Relationship Id="rId15" Type="http://schemas.openxmlformats.org/officeDocument/2006/relationships/image" Target="../media/image220.png"/><Relationship Id="rId23" Type="http://schemas.openxmlformats.org/officeDocument/2006/relationships/image" Target="../media/image228.png"/><Relationship Id="rId10" Type="http://schemas.openxmlformats.org/officeDocument/2006/relationships/video" Target="../media/media11.avi"/><Relationship Id="rId19" Type="http://schemas.openxmlformats.org/officeDocument/2006/relationships/image" Target="../media/image224.png"/><Relationship Id="rId4" Type="http://schemas.openxmlformats.org/officeDocument/2006/relationships/video" Target="../media/media8.avi"/><Relationship Id="rId9" Type="http://schemas.microsoft.com/office/2007/relationships/media" Target="../media/media11.avi"/><Relationship Id="rId14" Type="http://schemas.openxmlformats.org/officeDocument/2006/relationships/image" Target="../media/image219.png"/><Relationship Id="rId22" Type="http://schemas.openxmlformats.org/officeDocument/2006/relationships/image" Target="../media/image227.png"/></Relationships>
</file>

<file path=ppt/slides/_rels/slide52.xml.rels><?xml version="1.0" encoding="UTF-8" standalone="yes"?>
<Relationships xmlns="http://schemas.openxmlformats.org/package/2006/relationships"><Relationship Id="rId8" Type="http://schemas.openxmlformats.org/officeDocument/2006/relationships/video" Target="../media/media16.avi"/><Relationship Id="rId13" Type="http://schemas.openxmlformats.org/officeDocument/2006/relationships/image" Target="../media/image234.png"/><Relationship Id="rId3" Type="http://schemas.microsoft.com/office/2007/relationships/media" Target="../media/media14.avi"/><Relationship Id="rId7" Type="http://schemas.microsoft.com/office/2007/relationships/media" Target="../media/media16.avi"/><Relationship Id="rId12" Type="http://schemas.openxmlformats.org/officeDocument/2006/relationships/image" Target="../media/image233.png"/><Relationship Id="rId2" Type="http://schemas.openxmlformats.org/officeDocument/2006/relationships/video" Target="../media/media13.avi"/><Relationship Id="rId1" Type="http://schemas.microsoft.com/office/2007/relationships/media" Target="../media/media13.avi"/><Relationship Id="rId6" Type="http://schemas.openxmlformats.org/officeDocument/2006/relationships/video" Target="../media/media15.avi"/><Relationship Id="rId11" Type="http://schemas.openxmlformats.org/officeDocument/2006/relationships/image" Target="../media/image232.png"/><Relationship Id="rId5" Type="http://schemas.microsoft.com/office/2007/relationships/media" Target="../media/media15.avi"/><Relationship Id="rId15" Type="http://schemas.openxmlformats.org/officeDocument/2006/relationships/image" Target="../media/image236.png"/><Relationship Id="rId10" Type="http://schemas.openxmlformats.org/officeDocument/2006/relationships/image" Target="../media/image231.png"/><Relationship Id="rId4" Type="http://schemas.openxmlformats.org/officeDocument/2006/relationships/video" Target="../media/media14.avi"/><Relationship Id="rId9" Type="http://schemas.openxmlformats.org/officeDocument/2006/relationships/slideLayout" Target="../slideLayouts/slideLayout31.xml"/><Relationship Id="rId14" Type="http://schemas.openxmlformats.org/officeDocument/2006/relationships/image" Target="../media/image235.png"/></Relationships>
</file>

<file path=ppt/slides/_rels/slide5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46.xml"/><Relationship Id="rId1" Type="http://schemas.openxmlformats.org/officeDocument/2006/relationships/slideLayout" Target="../slideLayouts/slideLayout3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54.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1.png"/><Relationship Id="rId18" Type="http://schemas.openxmlformats.org/officeDocument/2006/relationships/image" Target="../media/image254.png"/><Relationship Id="rId26" Type="http://schemas.openxmlformats.org/officeDocument/2006/relationships/oleObject" Target="../embeddings/oleObject24.bin"/><Relationship Id="rId3" Type="http://schemas.openxmlformats.org/officeDocument/2006/relationships/notesSlide" Target="../notesSlides/notesSlide47.xml"/><Relationship Id="rId21" Type="http://schemas.openxmlformats.org/officeDocument/2006/relationships/image" Target="../media/image257.png"/><Relationship Id="rId7" Type="http://schemas.openxmlformats.org/officeDocument/2006/relationships/image" Target="../media/image246.png"/><Relationship Id="rId12" Type="http://schemas.openxmlformats.org/officeDocument/2006/relationships/image" Target="../media/image250.png"/><Relationship Id="rId17" Type="http://schemas.openxmlformats.org/officeDocument/2006/relationships/image" Target="../media/image253.png"/><Relationship Id="rId25" Type="http://schemas.openxmlformats.org/officeDocument/2006/relationships/image" Target="../media/image259.png"/><Relationship Id="rId2" Type="http://schemas.openxmlformats.org/officeDocument/2006/relationships/slideLayout" Target="../slideLayouts/slideLayout33.xml"/><Relationship Id="rId16" Type="http://schemas.openxmlformats.org/officeDocument/2006/relationships/image" Target="../media/image252.png"/><Relationship Id="rId20" Type="http://schemas.openxmlformats.org/officeDocument/2006/relationships/image" Target="../media/image256.png"/><Relationship Id="rId1" Type="http://schemas.openxmlformats.org/officeDocument/2006/relationships/vmlDrawing" Target="../drawings/vmlDrawing7.vml"/><Relationship Id="rId6" Type="http://schemas.openxmlformats.org/officeDocument/2006/relationships/image" Target="../media/image245.png"/><Relationship Id="rId11" Type="http://schemas.openxmlformats.org/officeDocument/2006/relationships/image" Target="../media/image249.png"/><Relationship Id="rId24" Type="http://schemas.openxmlformats.org/officeDocument/2006/relationships/image" Target="../media/image243.wmf"/><Relationship Id="rId5" Type="http://schemas.openxmlformats.org/officeDocument/2006/relationships/image" Target="../media/image241.wmf"/><Relationship Id="rId15" Type="http://schemas.openxmlformats.org/officeDocument/2006/relationships/image" Target="../media/image242.wmf"/><Relationship Id="rId23" Type="http://schemas.openxmlformats.org/officeDocument/2006/relationships/oleObject" Target="../embeddings/oleObject23.bin"/><Relationship Id="rId10" Type="http://schemas.openxmlformats.org/officeDocument/2006/relationships/image" Target="../media/image248.png"/><Relationship Id="rId19" Type="http://schemas.openxmlformats.org/officeDocument/2006/relationships/image" Target="../media/image255.png"/><Relationship Id="rId4" Type="http://schemas.openxmlformats.org/officeDocument/2006/relationships/oleObject" Target="../embeddings/oleObject21.bin"/><Relationship Id="rId9" Type="http://schemas.openxmlformats.org/officeDocument/2006/relationships/image" Target="../media/image2670.png"/><Relationship Id="rId14" Type="http://schemas.openxmlformats.org/officeDocument/2006/relationships/oleObject" Target="../embeddings/oleObject22.bin"/><Relationship Id="rId22" Type="http://schemas.openxmlformats.org/officeDocument/2006/relationships/image" Target="../media/image258.png"/><Relationship Id="rId27" Type="http://schemas.openxmlformats.org/officeDocument/2006/relationships/image" Target="../media/image244.wmf"/></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263.jpeg"/><Relationship Id="rId5" Type="http://schemas.openxmlformats.org/officeDocument/2006/relationships/image" Target="../media/image262.png"/><Relationship Id="rId4" Type="http://schemas.openxmlformats.org/officeDocument/2006/relationships/image" Target="../media/image26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jpe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5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27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tmp"/><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66.jpeg"/><Relationship Id="rId1" Type="http://schemas.openxmlformats.org/officeDocument/2006/relationships/slideLayout" Target="../slideLayouts/slideLayout4.xml"/><Relationship Id="rId4" Type="http://schemas.openxmlformats.org/officeDocument/2006/relationships/image" Target="../media/image276.png"/></Relationships>
</file>

<file path=ppt/slides/_rels/slide6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79.png"/></Relationships>
</file>

<file path=ppt/slides/_rels/slide63.xml.rels><?xml version="1.0" encoding="UTF-8" standalone="yes"?>
<Relationships xmlns="http://schemas.openxmlformats.org/package/2006/relationships"><Relationship Id="rId8" Type="http://schemas.openxmlformats.org/officeDocument/2006/relationships/image" Target="../media/image286.jpeg"/><Relationship Id="rId3" Type="http://schemas.openxmlformats.org/officeDocument/2006/relationships/image" Target="../media/image281.png"/><Relationship Id="rId7" Type="http://schemas.openxmlformats.org/officeDocument/2006/relationships/image" Target="../media/image285.png"/><Relationship Id="rId2" Type="http://schemas.openxmlformats.org/officeDocument/2006/relationships/image" Target="../media/image280.jpeg"/><Relationship Id="rId1" Type="http://schemas.openxmlformats.org/officeDocument/2006/relationships/slideLayout" Target="../slideLayouts/slideLayout4.xml"/><Relationship Id="rId6" Type="http://schemas.openxmlformats.org/officeDocument/2006/relationships/image" Target="../media/image284.jpeg"/><Relationship Id="rId11" Type="http://schemas.openxmlformats.org/officeDocument/2006/relationships/image" Target="../media/image289.png"/><Relationship Id="rId5" Type="http://schemas.openxmlformats.org/officeDocument/2006/relationships/image" Target="../media/image283.png"/><Relationship Id="rId10" Type="http://schemas.openxmlformats.org/officeDocument/2006/relationships/image" Target="../media/image288.jpeg"/><Relationship Id="rId4" Type="http://schemas.openxmlformats.org/officeDocument/2006/relationships/image" Target="../media/image282.jpeg"/><Relationship Id="rId9" Type="http://schemas.openxmlformats.org/officeDocument/2006/relationships/image" Target="../media/image287.png"/></Relationships>
</file>

<file path=ppt/slides/_rels/slide6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66.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image" Target="../media/image263.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image" Target="../media/image263.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image" Target="../media/image263.jpeg"/><Relationship Id="rId1" Type="http://schemas.openxmlformats.org/officeDocument/2006/relationships/slideLayout" Target="../slideLayouts/slideLayout4.xml"/><Relationship Id="rId4" Type="http://schemas.openxmlformats.org/officeDocument/2006/relationships/image" Target="../media/image292.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294.png"/></Relationships>
</file>

<file path=ppt/slides/_rels/slide71.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image" Target="../media/image263.jpeg"/><Relationship Id="rId5" Type="http://schemas.openxmlformats.org/officeDocument/2006/relationships/image" Target="../media/image262.png"/><Relationship Id="rId10" Type="http://schemas.openxmlformats.org/officeDocument/2006/relationships/image" Target="../media/image295.jpeg"/><Relationship Id="rId4" Type="http://schemas.openxmlformats.org/officeDocument/2006/relationships/image" Target="../media/image261.png"/><Relationship Id="rId9" Type="http://schemas.openxmlformats.org/officeDocument/2006/relationships/image" Target="../media/image29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4294967295"/>
          </p:nvPr>
        </p:nvSpPr>
        <p:spPr>
          <a:xfrm>
            <a:off x="8053388" y="1588"/>
            <a:ext cx="1090612" cy="30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39C3F8-C994-4F81-81FE-BBFC35B6C4C7}" type="slidenum">
              <a:rPr lang="en-US" altLang="zh-CN" sz="1800">
                <a:ea typeface="宋体" panose="02010600030101010101" pitchFamily="2" charset="-122"/>
              </a:rPr>
              <a:t>1</a:t>
            </a:fld>
            <a:endParaRPr lang="zh-CN" altLang="en-US" sz="1800">
              <a:ea typeface="宋体" panose="02010600030101010101" pitchFamily="2" charset="-122"/>
            </a:endParaRPr>
          </a:p>
        </p:txBody>
      </p:sp>
      <p:pic>
        <p:nvPicPr>
          <p:cNvPr id="61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325" y="349250"/>
            <a:ext cx="67373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标题 6"/>
          <p:cNvSpPr txBox="1"/>
          <p:nvPr/>
        </p:nvSpPr>
        <p:spPr bwMode="auto">
          <a:xfrm>
            <a:off x="0" y="1384300"/>
            <a:ext cx="91440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dirty="0">
              <a:solidFill>
                <a:srgbClr val="FF0000"/>
              </a:solidFill>
            </a:endParaRPr>
          </a:p>
        </p:txBody>
      </p:sp>
      <p:sp>
        <p:nvSpPr>
          <p:cNvPr id="8" name="TextBox 7"/>
          <p:cNvSpPr txBox="1"/>
          <p:nvPr/>
        </p:nvSpPr>
        <p:spPr>
          <a:xfrm>
            <a:off x="-150045" y="2839411"/>
            <a:ext cx="9444089" cy="923330"/>
          </a:xfrm>
          <a:prstGeom prst="rect">
            <a:avLst/>
          </a:prstGeom>
          <a:noFill/>
        </p:spPr>
        <p:txBody>
          <a:bodyPr wrap="square">
            <a:spAutoFit/>
          </a:bodyPr>
          <a:lstStyle/>
          <a:p>
            <a:pPr algn="ctr">
              <a:defRPr/>
            </a:pPr>
            <a:r>
              <a:rPr lang="en-US" altLang="zh-CN" sz="5400" b="1" dirty="0">
                <a:solidFill>
                  <a:srgbClr val="00008A"/>
                </a:solidFill>
                <a:latin typeface="+mj-ea"/>
                <a:ea typeface="+mj-ea"/>
                <a:cs typeface="+mj-cs"/>
                <a:sym typeface="+mn-ea"/>
              </a:rPr>
              <a:t>Affordance</a:t>
            </a:r>
            <a:endParaRPr lang="en-US" altLang="zh-CN" sz="5400" b="1" dirty="0">
              <a:solidFill>
                <a:srgbClr val="00008A"/>
              </a:solidFill>
              <a:latin typeface="+mj-ea"/>
              <a:ea typeface="+mj-ea"/>
              <a:cs typeface="+mj-cs"/>
            </a:endParaRPr>
          </a:p>
        </p:txBody>
      </p:sp>
      <p:sp>
        <p:nvSpPr>
          <p:cNvPr id="11" name="Rectangle 5"/>
          <p:cNvSpPr>
            <a:spLocks noChangeArrowheads="1"/>
          </p:cNvSpPr>
          <p:nvPr/>
        </p:nvSpPr>
        <p:spPr bwMode="auto">
          <a:xfrm>
            <a:off x="-1606550" y="5387975"/>
            <a:ext cx="9144000" cy="1470025"/>
          </a:xfrm>
          <a:prstGeom prst="rect">
            <a:avLst/>
          </a:prstGeom>
          <a:noFill/>
          <a:ln w="9525">
            <a:noFill/>
            <a:miter lim="800000"/>
          </a:ln>
          <a:effectLst/>
        </p:spPr>
        <p:txBody>
          <a:bodyPr anchor="ctr"/>
          <a:lstStyle/>
          <a:p>
            <a:pPr algn="ctr" eaLnBrk="1" hangingPunct="1">
              <a:lnSpc>
                <a:spcPct val="130000"/>
              </a:lnSpc>
              <a:defRPr/>
            </a:pPr>
            <a:endParaRPr lang="zh-CN" altLang="en-US" sz="36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Ashutosh              IJRR 2013</a:t>
            </a:r>
            <a:endParaRPr lang="zh-CN" altLang="en-US" dirty="0"/>
          </a:p>
        </p:txBody>
      </p:sp>
      <p:sp>
        <p:nvSpPr>
          <p:cNvPr id="4" name="灯片编号占位符 3"/>
          <p:cNvSpPr>
            <a:spLocks noGrp="1"/>
          </p:cNvSpPr>
          <p:nvPr>
            <p:ph type="sldNum" sz="quarter" idx="4"/>
          </p:nvPr>
        </p:nvSpPr>
        <p:spPr/>
        <p:txBody>
          <a:bodyPr/>
          <a:lstStyle/>
          <a:p>
            <a:fld id="{1678372E-5616-4E32-89EA-E84D62BCDCF3}" type="slidenum">
              <a:rPr lang="en-US" altLang="zh-CN" smtClean="0"/>
              <a:t>10</a:t>
            </a:fld>
            <a:endParaRPr lang="en-US" altLang="zh-CN" dirty="0"/>
          </a:p>
        </p:txBody>
      </p:sp>
      <p:sp>
        <p:nvSpPr>
          <p:cNvPr id="5" name="矩形 4"/>
          <p:cNvSpPr/>
          <p:nvPr/>
        </p:nvSpPr>
        <p:spPr>
          <a:xfrm>
            <a:off x="0" y="5795015"/>
            <a:ext cx="11196736" cy="369332"/>
          </a:xfrm>
          <a:prstGeom prst="rect">
            <a:avLst/>
          </a:prstGeom>
        </p:spPr>
        <p:txBody>
          <a:bodyPr wrap="square">
            <a:spAutoFit/>
          </a:bodyPr>
          <a:lstStyle/>
          <a:p>
            <a:r>
              <a:rPr lang="en-US" altLang="zh-CN" dirty="0"/>
              <a:t>Learning Human Activities and Object Affordances from RGB-D Videos</a:t>
            </a:r>
            <a:endParaRPr lang="zh-CN" altLang="en-US" dirty="0"/>
          </a:p>
        </p:txBody>
      </p:sp>
      <p:pic>
        <p:nvPicPr>
          <p:cNvPr id="11" name="图片 10"/>
          <p:cNvPicPr>
            <a:picLocks noChangeAspect="1"/>
          </p:cNvPicPr>
          <p:nvPr/>
        </p:nvPicPr>
        <p:blipFill>
          <a:blip r:embed="rId3"/>
          <a:stretch>
            <a:fillRect/>
          </a:stretch>
        </p:blipFill>
        <p:spPr>
          <a:xfrm>
            <a:off x="241300" y="2163649"/>
            <a:ext cx="8496944" cy="30001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1678372E-5616-4E32-89EA-E84D62BCDCF3}" type="slidenum">
              <a:rPr lang="en-US" altLang="zh-CN" smtClean="0"/>
              <a:t>11</a:t>
            </a:fld>
            <a:endParaRPr lang="en-US" altLang="zh-CN" dirty="0"/>
          </a:p>
        </p:txBody>
      </p:sp>
      <p:pic>
        <p:nvPicPr>
          <p:cNvPr id="6" name="图片 5"/>
          <p:cNvPicPr>
            <a:picLocks noChangeAspect="1"/>
          </p:cNvPicPr>
          <p:nvPr/>
        </p:nvPicPr>
        <p:blipFill>
          <a:blip r:embed="rId3"/>
          <a:stretch>
            <a:fillRect/>
          </a:stretch>
        </p:blipFill>
        <p:spPr>
          <a:xfrm>
            <a:off x="704850" y="1170562"/>
            <a:ext cx="7542212" cy="5233413"/>
          </a:xfrm>
          <a:prstGeom prst="rect">
            <a:avLst/>
          </a:prstGeom>
        </p:spPr>
      </p:pic>
      <p:sp>
        <p:nvSpPr>
          <p:cNvPr id="7" name="标题 2"/>
          <p:cNvSpPr>
            <a:spLocks noGrp="1"/>
          </p:cNvSpPr>
          <p:nvPr>
            <p:ph type="title"/>
          </p:nvPr>
        </p:nvSpPr>
        <p:spPr/>
        <p:txBody>
          <a:bodyPr/>
          <a:lstStyle/>
          <a:p>
            <a:r>
              <a:rPr lang="en-US" altLang="zh-CN" dirty="0"/>
              <a:t>Ashutosh        </a:t>
            </a:r>
            <a:r>
              <a:rPr lang="zh-CN" altLang="en-US" dirty="0"/>
              <a:t> </a:t>
            </a:r>
            <a:r>
              <a:rPr lang="en-US" altLang="zh-CN" dirty="0"/>
              <a:t> IJRR 2013</a:t>
            </a:r>
            <a:endParaRPr lang="zh-CN" altLang="en-US" dirty="0"/>
          </a:p>
        </p:txBody>
      </p:sp>
      <p:sp>
        <p:nvSpPr>
          <p:cNvPr id="8" name="矩形 7"/>
          <p:cNvSpPr/>
          <p:nvPr/>
        </p:nvSpPr>
        <p:spPr>
          <a:xfrm>
            <a:off x="0" y="6304002"/>
            <a:ext cx="11196736" cy="369332"/>
          </a:xfrm>
          <a:prstGeom prst="rect">
            <a:avLst/>
          </a:prstGeom>
        </p:spPr>
        <p:txBody>
          <a:bodyPr wrap="square">
            <a:spAutoFit/>
          </a:bodyPr>
          <a:lstStyle/>
          <a:p>
            <a:r>
              <a:rPr lang="en-US" altLang="zh-CN" dirty="0"/>
              <a:t>Learning Human Activities and Object Affordances from RGB-D Videos</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1678372E-5616-4E32-89EA-E84D62BCDCF3}" type="slidenum">
              <a:rPr lang="en-US" altLang="zh-CN" smtClean="0"/>
              <a:t>12</a:t>
            </a:fld>
            <a:endParaRPr lang="en-US" altLang="zh-CN" dirty="0"/>
          </a:p>
        </p:txBody>
      </p:sp>
      <p:sp>
        <p:nvSpPr>
          <p:cNvPr id="7" name="标题 2"/>
          <p:cNvSpPr>
            <a:spLocks noGrp="1"/>
          </p:cNvSpPr>
          <p:nvPr>
            <p:ph type="title"/>
          </p:nvPr>
        </p:nvSpPr>
        <p:spPr/>
        <p:txBody>
          <a:bodyPr/>
          <a:lstStyle/>
          <a:p>
            <a:r>
              <a:rPr lang="en-US" altLang="zh-CN" dirty="0"/>
              <a:t>Ashutosh        ECCV 2014</a:t>
            </a:r>
            <a:endParaRPr lang="zh-CN" altLang="en-US" dirty="0"/>
          </a:p>
        </p:txBody>
      </p:sp>
      <p:sp>
        <p:nvSpPr>
          <p:cNvPr id="8" name="矩形 7"/>
          <p:cNvSpPr/>
          <p:nvPr/>
        </p:nvSpPr>
        <p:spPr>
          <a:xfrm>
            <a:off x="0" y="6018040"/>
            <a:ext cx="11196736" cy="369332"/>
          </a:xfrm>
          <a:prstGeom prst="rect">
            <a:avLst/>
          </a:prstGeom>
        </p:spPr>
        <p:txBody>
          <a:bodyPr wrap="square">
            <a:spAutoFit/>
          </a:bodyPr>
          <a:lstStyle/>
          <a:p>
            <a:r>
              <a:rPr lang="en-US" altLang="zh-CN" dirty="0"/>
              <a:t>Physically-Grounded </a:t>
            </a:r>
            <a:r>
              <a:rPr lang="en-US" altLang="zh-CN" dirty="0" err="1"/>
              <a:t>Spatio</a:t>
            </a:r>
            <a:r>
              <a:rPr lang="en-US" altLang="zh-CN" dirty="0"/>
              <a:t>-Temporal Object Affordances.</a:t>
            </a:r>
            <a:endParaRPr lang="zh-CN" altLang="en-US" dirty="0"/>
          </a:p>
        </p:txBody>
      </p:sp>
      <p:pic>
        <p:nvPicPr>
          <p:cNvPr id="3" name="图片 2"/>
          <p:cNvPicPr>
            <a:picLocks noChangeAspect="1"/>
          </p:cNvPicPr>
          <p:nvPr/>
        </p:nvPicPr>
        <p:blipFill>
          <a:blip r:embed="rId3"/>
          <a:stretch>
            <a:fillRect/>
          </a:stretch>
        </p:blipFill>
        <p:spPr>
          <a:xfrm>
            <a:off x="841374" y="1733541"/>
            <a:ext cx="7172325" cy="41338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1678372E-5616-4E32-89EA-E84D62BCDCF3}" type="slidenum">
              <a:rPr lang="en-US" altLang="zh-CN" smtClean="0"/>
              <a:t>13</a:t>
            </a:fld>
            <a:endParaRPr lang="en-US" altLang="zh-CN" dirty="0"/>
          </a:p>
        </p:txBody>
      </p:sp>
      <p:sp>
        <p:nvSpPr>
          <p:cNvPr id="7" name="标题 2"/>
          <p:cNvSpPr>
            <a:spLocks noGrp="1"/>
          </p:cNvSpPr>
          <p:nvPr>
            <p:ph type="title"/>
          </p:nvPr>
        </p:nvSpPr>
        <p:spPr/>
        <p:txBody>
          <a:bodyPr/>
          <a:lstStyle/>
          <a:p>
            <a:r>
              <a:rPr lang="en-US" altLang="zh-CN" dirty="0"/>
              <a:t>Ashutosh          ECCV 2014</a:t>
            </a:r>
            <a:endParaRPr lang="zh-CN" altLang="en-US" dirty="0"/>
          </a:p>
        </p:txBody>
      </p:sp>
      <p:sp>
        <p:nvSpPr>
          <p:cNvPr id="8" name="矩形 7"/>
          <p:cNvSpPr/>
          <p:nvPr/>
        </p:nvSpPr>
        <p:spPr>
          <a:xfrm>
            <a:off x="0" y="5951132"/>
            <a:ext cx="11196736" cy="369332"/>
          </a:xfrm>
          <a:prstGeom prst="rect">
            <a:avLst/>
          </a:prstGeom>
        </p:spPr>
        <p:txBody>
          <a:bodyPr wrap="square">
            <a:spAutoFit/>
          </a:bodyPr>
          <a:lstStyle/>
          <a:p>
            <a:r>
              <a:rPr lang="en-US" altLang="zh-CN" dirty="0"/>
              <a:t>Physically-Grounded </a:t>
            </a:r>
            <a:r>
              <a:rPr lang="en-US" altLang="zh-CN" dirty="0" err="1"/>
              <a:t>Spatio</a:t>
            </a:r>
            <a:r>
              <a:rPr lang="en-US" altLang="zh-CN" dirty="0"/>
              <a:t>-Temporal Object Affordances.</a:t>
            </a:r>
            <a:endParaRPr lang="zh-CN" altLang="en-US" dirty="0"/>
          </a:p>
        </p:txBody>
      </p:sp>
      <p:pic>
        <p:nvPicPr>
          <p:cNvPr id="3" name="图片 2"/>
          <p:cNvPicPr>
            <a:picLocks noChangeAspect="1"/>
          </p:cNvPicPr>
          <p:nvPr/>
        </p:nvPicPr>
        <p:blipFill>
          <a:blip r:embed="rId3"/>
          <a:stretch>
            <a:fillRect/>
          </a:stretch>
        </p:blipFill>
        <p:spPr>
          <a:xfrm>
            <a:off x="157196" y="2057400"/>
            <a:ext cx="8986804" cy="26765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1678372E-5616-4E32-89EA-E84D62BCDCF3}" type="slidenum">
              <a:rPr lang="en-US" altLang="zh-CN" smtClean="0"/>
              <a:t>14</a:t>
            </a:fld>
            <a:endParaRPr lang="en-US" altLang="zh-CN" dirty="0"/>
          </a:p>
        </p:txBody>
      </p:sp>
      <p:sp>
        <p:nvSpPr>
          <p:cNvPr id="7" name="标题 2"/>
          <p:cNvSpPr>
            <a:spLocks noGrp="1"/>
          </p:cNvSpPr>
          <p:nvPr>
            <p:ph type="title"/>
          </p:nvPr>
        </p:nvSpPr>
        <p:spPr/>
        <p:txBody>
          <a:bodyPr/>
          <a:lstStyle/>
          <a:p>
            <a:r>
              <a:rPr lang="en-US" altLang="zh-CN" dirty="0"/>
              <a:t>S.-C. Zhu.            IJCAI 2016</a:t>
            </a:r>
            <a:endParaRPr lang="zh-CN" altLang="en-US" dirty="0"/>
          </a:p>
        </p:txBody>
      </p:sp>
      <p:sp>
        <p:nvSpPr>
          <p:cNvPr id="8" name="矩形 7"/>
          <p:cNvSpPr/>
          <p:nvPr/>
        </p:nvSpPr>
        <p:spPr>
          <a:xfrm>
            <a:off x="0" y="6038467"/>
            <a:ext cx="11196736" cy="369332"/>
          </a:xfrm>
          <a:prstGeom prst="rect">
            <a:avLst/>
          </a:prstGeom>
        </p:spPr>
        <p:txBody>
          <a:bodyPr wrap="square">
            <a:spAutoFit/>
          </a:bodyPr>
          <a:lstStyle/>
          <a:p>
            <a:r>
              <a:rPr lang="en-US" altLang="zh-CN" dirty="0"/>
              <a:t>Learning Social Affordance for Human-Robot Interaction</a:t>
            </a:r>
            <a:endParaRPr lang="zh-CN" altLang="en-US" dirty="0"/>
          </a:p>
        </p:txBody>
      </p:sp>
      <p:sp>
        <p:nvSpPr>
          <p:cNvPr id="6" name="矩形 5"/>
          <p:cNvSpPr/>
          <p:nvPr/>
        </p:nvSpPr>
        <p:spPr>
          <a:xfrm>
            <a:off x="-3250307" y="2457272"/>
            <a:ext cx="11628784" cy="646331"/>
          </a:xfrm>
          <a:prstGeom prst="rect">
            <a:avLst/>
          </a:prstGeom>
        </p:spPr>
        <p:txBody>
          <a:bodyPr wrap="square">
            <a:spAutoFit/>
          </a:bodyPr>
          <a:lstStyle/>
          <a:p>
            <a:r>
              <a:rPr lang="en-US" altLang="zh-CN" dirty="0"/>
              <a:t>.</a:t>
            </a:r>
          </a:p>
          <a:p>
            <a:endParaRPr lang="zh-CN" altLang="en-US" dirty="0"/>
          </a:p>
        </p:txBody>
      </p:sp>
      <p:pic>
        <p:nvPicPr>
          <p:cNvPr id="9" name="图片 8"/>
          <p:cNvPicPr>
            <a:picLocks noChangeAspect="1"/>
          </p:cNvPicPr>
          <p:nvPr/>
        </p:nvPicPr>
        <p:blipFill>
          <a:blip r:embed="rId3"/>
          <a:stretch>
            <a:fillRect/>
          </a:stretch>
        </p:blipFill>
        <p:spPr>
          <a:xfrm>
            <a:off x="1475656" y="1603452"/>
            <a:ext cx="6192688" cy="43940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1678372E-5616-4E32-89EA-E84D62BCDCF3}" type="slidenum">
              <a:rPr lang="en-US" altLang="zh-CN" smtClean="0"/>
              <a:t>15</a:t>
            </a:fld>
            <a:endParaRPr lang="en-US" altLang="zh-CN" dirty="0"/>
          </a:p>
        </p:txBody>
      </p:sp>
      <p:sp>
        <p:nvSpPr>
          <p:cNvPr id="7" name="标题 2"/>
          <p:cNvSpPr>
            <a:spLocks noGrp="1"/>
          </p:cNvSpPr>
          <p:nvPr>
            <p:ph type="title"/>
          </p:nvPr>
        </p:nvSpPr>
        <p:spPr/>
        <p:txBody>
          <a:bodyPr/>
          <a:lstStyle/>
          <a:p>
            <a:r>
              <a:rPr lang="en-US" altLang="zh-CN" dirty="0"/>
              <a:t>S.-C. Zhu            ICRA 2017</a:t>
            </a:r>
            <a:endParaRPr lang="zh-CN" altLang="en-US" dirty="0"/>
          </a:p>
        </p:txBody>
      </p:sp>
      <p:sp>
        <p:nvSpPr>
          <p:cNvPr id="8" name="矩形 7"/>
          <p:cNvSpPr/>
          <p:nvPr/>
        </p:nvSpPr>
        <p:spPr>
          <a:xfrm>
            <a:off x="0" y="5995738"/>
            <a:ext cx="11628784" cy="369332"/>
          </a:xfrm>
          <a:prstGeom prst="rect">
            <a:avLst/>
          </a:prstGeom>
        </p:spPr>
        <p:txBody>
          <a:bodyPr wrap="square">
            <a:spAutoFit/>
          </a:bodyPr>
          <a:lstStyle/>
          <a:p>
            <a:r>
              <a:rPr lang="en-US" altLang="zh-CN" dirty="0"/>
              <a:t>Learning Social Affordance Grammar from Videos: Transferring Human Interactions to Human-Robot Interactions</a:t>
            </a:r>
            <a:endParaRPr lang="zh-CN" altLang="en-US" dirty="0"/>
          </a:p>
        </p:txBody>
      </p:sp>
      <p:sp>
        <p:nvSpPr>
          <p:cNvPr id="5" name="矩形 4"/>
          <p:cNvSpPr/>
          <p:nvPr/>
        </p:nvSpPr>
        <p:spPr>
          <a:xfrm>
            <a:off x="241300" y="1265337"/>
            <a:ext cx="11628784" cy="677108"/>
          </a:xfrm>
          <a:prstGeom prst="rect">
            <a:avLst/>
          </a:prstGeom>
        </p:spPr>
        <p:txBody>
          <a:bodyPr wrap="square">
            <a:spAutoFit/>
          </a:bodyPr>
          <a:lstStyle/>
          <a:p>
            <a:r>
              <a:rPr lang="en-US" altLang="zh-CN" sz="2000" b="1" dirty="0"/>
              <a:t>Learning </a:t>
            </a:r>
            <a:r>
              <a:rPr lang="en-US" altLang="zh-CN" sz="2000" b="1" dirty="0">
                <a:solidFill>
                  <a:srgbClr val="FF0000"/>
                </a:solidFill>
              </a:rPr>
              <a:t>Social Affordance </a:t>
            </a:r>
            <a:r>
              <a:rPr lang="en-US" altLang="zh-CN" sz="2000" b="1" dirty="0"/>
              <a:t>Grammar from Videos: </a:t>
            </a:r>
          </a:p>
          <a:p>
            <a:endParaRPr lang="zh-CN" altLang="en-US" dirty="0"/>
          </a:p>
        </p:txBody>
      </p:sp>
      <p:pic>
        <p:nvPicPr>
          <p:cNvPr id="3" name="图片 2"/>
          <p:cNvPicPr>
            <a:picLocks noChangeAspect="1"/>
          </p:cNvPicPr>
          <p:nvPr/>
        </p:nvPicPr>
        <p:blipFill>
          <a:blip r:embed="rId3"/>
          <a:stretch>
            <a:fillRect/>
          </a:stretch>
        </p:blipFill>
        <p:spPr>
          <a:xfrm>
            <a:off x="386850" y="2460898"/>
            <a:ext cx="8329023" cy="26642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2">
            <a:extLst>
              <a:ext uri="{FF2B5EF4-FFF2-40B4-BE49-F238E27FC236}">
                <a16:creationId xmlns:a16="http://schemas.microsoft.com/office/drawing/2014/main" xmlns="" id="{86CE5F94-38E4-4365-BC2D-6AC6317E1234}"/>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04DB3C4-9C79-4DB9-96F9-E0EB8BB789AF}" type="slidenum">
              <a:rPr kumimoji="0"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16</a:t>
            </a:fld>
            <a:endPar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endParaRPr>
          </a:p>
        </p:txBody>
      </p:sp>
      <p:sp>
        <p:nvSpPr>
          <p:cNvPr id="2" name="文本框 1">
            <a:extLst>
              <a:ext uri="{FF2B5EF4-FFF2-40B4-BE49-F238E27FC236}">
                <a16:creationId xmlns:a16="http://schemas.microsoft.com/office/drawing/2014/main" xmlns="" id="{369495A5-DB19-4939-90EF-DC2C714804F3}"/>
              </a:ext>
            </a:extLst>
          </p:cNvPr>
          <p:cNvSpPr txBox="1"/>
          <p:nvPr/>
        </p:nvSpPr>
        <p:spPr>
          <a:xfrm>
            <a:off x="3592528" y="1609391"/>
            <a:ext cx="1958943" cy="954107"/>
          </a:xfrm>
          <a:prstGeom prst="rect">
            <a:avLst/>
          </a:prstGeom>
          <a:noFill/>
          <a:ln>
            <a:noFill/>
          </a:ln>
        </p:spPr>
        <p:txBody>
          <a:bodyPr wrap="square" rtlCol="0">
            <a:spAutoFit/>
          </a:bodyPr>
          <a:lstStyle/>
          <a:p>
            <a:pPr algn="ctr"/>
            <a:r>
              <a:rPr lang="zh-CN" altLang="en-US" sz="2800" b="1" dirty="0">
                <a:solidFill>
                  <a:schemeClr val="accent2"/>
                </a:solidFill>
              </a:rPr>
              <a:t>如何分析</a:t>
            </a:r>
            <a:r>
              <a:rPr lang="en-US" altLang="zh-CN" sz="2800" b="1" dirty="0">
                <a:solidFill>
                  <a:schemeClr val="accent2"/>
                </a:solidFill>
              </a:rPr>
              <a:t>Affordance</a:t>
            </a:r>
            <a:endParaRPr lang="zh-CN" altLang="en-US" sz="2800" b="1" dirty="0">
              <a:solidFill>
                <a:schemeClr val="accent2"/>
              </a:solidFill>
            </a:endParaRPr>
          </a:p>
        </p:txBody>
      </p:sp>
      <p:sp>
        <p:nvSpPr>
          <p:cNvPr id="150" name="标题 1">
            <a:extLst>
              <a:ext uri="{FF2B5EF4-FFF2-40B4-BE49-F238E27FC236}">
                <a16:creationId xmlns:a16="http://schemas.microsoft.com/office/drawing/2014/main" xmlns="" id="{33C64D32-6A83-4A13-855A-431D00B6D984}"/>
              </a:ext>
            </a:extLst>
          </p:cNvPr>
          <p:cNvSpPr txBox="1">
            <a:spLocks/>
          </p:cNvSpPr>
          <p:nvPr/>
        </p:nvSpPr>
        <p:spPr>
          <a:xfrm>
            <a:off x="241300" y="454025"/>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t>Previous Work</a:t>
            </a:r>
            <a:endParaRPr lang="zh-CN" altLang="en-US" sz="2400" dirty="0"/>
          </a:p>
        </p:txBody>
      </p:sp>
      <p:sp>
        <p:nvSpPr>
          <p:cNvPr id="12" name="文本框 11">
            <a:extLst>
              <a:ext uri="{FF2B5EF4-FFF2-40B4-BE49-F238E27FC236}">
                <a16:creationId xmlns:a16="http://schemas.microsoft.com/office/drawing/2014/main" xmlns="" id="{0FE72070-01B4-4934-A072-628900E42992}"/>
              </a:ext>
            </a:extLst>
          </p:cNvPr>
          <p:cNvSpPr txBox="1"/>
          <p:nvPr/>
        </p:nvSpPr>
        <p:spPr>
          <a:xfrm>
            <a:off x="2158378" y="2528891"/>
            <a:ext cx="9266555" cy="2546338"/>
          </a:xfrm>
          <a:prstGeom prst="rect">
            <a:avLst/>
          </a:prstGeom>
          <a:noFill/>
        </p:spPr>
        <p:txBody>
          <a:bodyPr wrap="square" rtlCol="0">
            <a:spAutoFit/>
          </a:bodyPr>
          <a:lstStyle/>
          <a:p>
            <a:pPr>
              <a:lnSpc>
                <a:spcPct val="200000"/>
              </a:lnSpc>
            </a:pPr>
            <a:r>
              <a:rPr lang="en-US" altLang="zh-CN" sz="2800" b="1" dirty="0">
                <a:solidFill>
                  <a:srgbClr val="C00000"/>
                </a:solidFill>
              </a:rPr>
              <a:t> </a:t>
            </a:r>
            <a:r>
              <a:rPr lang="en-US" altLang="zh-CN" sz="2800" b="1" dirty="0">
                <a:solidFill>
                  <a:srgbClr val="C00000"/>
                </a:solidFill>
                <a:sym typeface="+mn-ea"/>
              </a:rPr>
              <a:t>2D Affordance </a:t>
            </a:r>
            <a:r>
              <a:rPr lang="en-US" altLang="zh-CN" sz="2800" b="1" dirty="0">
                <a:solidFill>
                  <a:schemeClr val="accent2"/>
                </a:solidFill>
                <a:sym typeface="+mn-ea"/>
              </a:rPr>
              <a:t>from </a:t>
            </a:r>
            <a:r>
              <a:rPr lang="en-US" altLang="zh-CN" sz="2800" b="1" dirty="0">
                <a:solidFill>
                  <a:srgbClr val="C00000"/>
                </a:solidFill>
                <a:sym typeface="+mn-ea"/>
              </a:rPr>
              <a:t>Image(s)</a:t>
            </a:r>
          </a:p>
          <a:p>
            <a:pPr>
              <a:lnSpc>
                <a:spcPct val="200000"/>
              </a:lnSpc>
            </a:pPr>
            <a:r>
              <a:rPr lang="en-US" altLang="zh-CN" sz="2800" b="1" dirty="0">
                <a:solidFill>
                  <a:schemeClr val="accent2"/>
                </a:solidFill>
              </a:rPr>
              <a:t> </a:t>
            </a:r>
            <a:r>
              <a:rPr lang="en-US" altLang="zh-CN" sz="2800" b="1" dirty="0">
                <a:solidFill>
                  <a:srgbClr val="C00000"/>
                </a:solidFill>
              </a:rPr>
              <a:t>3D</a:t>
            </a:r>
            <a:r>
              <a:rPr lang="en-US" altLang="zh-CN" sz="2800" b="1" dirty="0">
                <a:solidFill>
                  <a:schemeClr val="accent2"/>
                </a:solidFill>
              </a:rPr>
              <a:t> Affordance from </a:t>
            </a:r>
            <a:r>
              <a:rPr lang="en-US" altLang="zh-CN" sz="2800" b="1" dirty="0">
                <a:solidFill>
                  <a:srgbClr val="C00000"/>
                </a:solidFill>
              </a:rPr>
              <a:t>RGBD(s)</a:t>
            </a:r>
          </a:p>
          <a:p>
            <a:pPr>
              <a:lnSpc>
                <a:spcPct val="200000"/>
              </a:lnSpc>
            </a:pPr>
            <a:r>
              <a:rPr lang="en-US" altLang="zh-CN" sz="2800" b="1" dirty="0">
                <a:solidFill>
                  <a:schemeClr val="accent2"/>
                </a:solidFill>
              </a:rPr>
              <a:t> </a:t>
            </a:r>
            <a:r>
              <a:rPr lang="en-US" altLang="zh-CN" sz="2800" b="1" dirty="0">
                <a:solidFill>
                  <a:srgbClr val="C00000"/>
                </a:solidFill>
              </a:rPr>
              <a:t>3D</a:t>
            </a:r>
            <a:r>
              <a:rPr lang="en-US" altLang="zh-CN" sz="2800" b="1" dirty="0">
                <a:solidFill>
                  <a:schemeClr val="accent2"/>
                </a:solidFill>
              </a:rPr>
              <a:t> Affordance from </a:t>
            </a:r>
            <a:r>
              <a:rPr lang="en-US" altLang="zh-CN" sz="2800" b="1" dirty="0">
                <a:solidFill>
                  <a:srgbClr val="C00000"/>
                </a:solidFill>
              </a:rPr>
              <a:t>3D Shape</a:t>
            </a:r>
          </a:p>
        </p:txBody>
      </p:sp>
    </p:spTree>
    <p:extLst>
      <p:ext uri="{BB962C8B-B14F-4D97-AF65-F5344CB8AC3E}">
        <p14:creationId xmlns:p14="http://schemas.microsoft.com/office/powerpoint/2010/main" val="22272943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a:t>3. 3D Affordance from 3D Shape</a:t>
            </a:r>
            <a:endParaRPr lang="zh-CN" altLang="en-US"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ea typeface="宋体" panose="02010600030101010101" pitchFamily="2" charset="-122"/>
              </a:rPr>
              <a:t>17</a:t>
            </a:fld>
            <a:endParaRPr lang="en-US" altLang="zh-CN" sz="1800">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pPr eaLnBrk="1" hangingPunct="1"/>
            <a:r>
              <a:rPr lang="en-US" altLang="zh-CN" dirty="0"/>
              <a:t>3D affordance</a:t>
            </a:r>
          </a:p>
          <a:p>
            <a:pPr marL="0" indent="0" eaLnBrk="1" hangingPunct="1">
              <a:buNone/>
            </a:pPr>
            <a:r>
              <a:rPr lang="zh-CN" altLang="en-US" b="0" dirty="0"/>
              <a:t>本文引入了一种新的形状分析工具，通过预先计算身体部分的概率分布，预测人体的姿态参数和表面接触点。</a:t>
            </a:r>
          </a:p>
        </p:txBody>
      </p:sp>
      <p:sp>
        <p:nvSpPr>
          <p:cNvPr id="5" name="文本框 4"/>
          <p:cNvSpPr txBox="1"/>
          <p:nvPr/>
        </p:nvSpPr>
        <p:spPr>
          <a:xfrm>
            <a:off x="2039214" y="2250757"/>
            <a:ext cx="6828562" cy="307777"/>
          </a:xfrm>
          <a:prstGeom prst="rect">
            <a:avLst/>
          </a:prstGeom>
          <a:noFill/>
        </p:spPr>
        <p:txBody>
          <a:bodyPr wrap="square" rtlCol="0">
            <a:spAutoFit/>
          </a:bodyPr>
          <a:lstStyle/>
          <a:p>
            <a:pPr algn="r"/>
            <a:r>
              <a:rPr lang="en-US" altLang="zh-CN" sz="1400" b="1" dirty="0"/>
              <a:t>Shape2Pose: Human-Centric Shape Analysis.,</a:t>
            </a:r>
            <a:r>
              <a:rPr lang="en-US" altLang="zh-CN" sz="1400" b="1" dirty="0" err="1"/>
              <a:t>siggraph</a:t>
            </a:r>
            <a:r>
              <a:rPr lang="en-US" altLang="zh-CN" sz="1400" b="1" dirty="0"/>
              <a:t> 2012 </a:t>
            </a:r>
          </a:p>
        </p:txBody>
      </p:sp>
      <p:pic>
        <p:nvPicPr>
          <p:cNvPr id="7" name="图片 6"/>
          <p:cNvPicPr>
            <a:picLocks noChangeAspect="1"/>
          </p:cNvPicPr>
          <p:nvPr/>
        </p:nvPicPr>
        <p:blipFill>
          <a:blip r:embed="rId3"/>
          <a:stretch>
            <a:fillRect/>
          </a:stretch>
        </p:blipFill>
        <p:spPr>
          <a:xfrm>
            <a:off x="390686" y="2931123"/>
            <a:ext cx="8096250" cy="21431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9" name="Text Box 2">
            <a:extLst>
              <a:ext uri="{FF2B5EF4-FFF2-40B4-BE49-F238E27FC236}">
                <a16:creationId xmlns:a16="http://schemas.microsoft.com/office/drawing/2014/main" xmlns="" id="{86CE5F94-38E4-4365-BC2D-6AC6317E1234}"/>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04DB3C4-9C79-4DB9-96F9-E0EB8BB789AF}" type="slidenum">
              <a:rPr kumimoji="0"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18</a:t>
            </a:fld>
            <a:endPar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endParaRPr>
          </a:p>
        </p:txBody>
      </p:sp>
      <p:sp>
        <p:nvSpPr>
          <p:cNvPr id="2" name="文本框 1">
            <a:extLst>
              <a:ext uri="{FF2B5EF4-FFF2-40B4-BE49-F238E27FC236}">
                <a16:creationId xmlns:a16="http://schemas.microsoft.com/office/drawing/2014/main" xmlns="" id="{369495A5-DB19-4939-90EF-DC2C714804F3}"/>
              </a:ext>
            </a:extLst>
          </p:cNvPr>
          <p:cNvSpPr txBox="1"/>
          <p:nvPr/>
        </p:nvSpPr>
        <p:spPr>
          <a:xfrm>
            <a:off x="2094767" y="2784566"/>
            <a:ext cx="5479513" cy="822789"/>
          </a:xfrm>
          <a:prstGeom prst="rect">
            <a:avLst/>
          </a:prstGeom>
          <a:noFill/>
          <a:ln>
            <a:noFill/>
          </a:ln>
        </p:spPr>
        <p:txBody>
          <a:bodyPr wrap="square" rtlCol="0">
            <a:spAutoFit/>
          </a:bodyPr>
          <a:lstStyle/>
          <a:p>
            <a:pPr>
              <a:lnSpc>
                <a:spcPct val="200000"/>
              </a:lnSpc>
            </a:pPr>
            <a:r>
              <a:rPr lang="en-US" altLang="zh-CN" sz="2800" b="1" dirty="0">
                <a:solidFill>
                  <a:srgbClr val="C00000"/>
                </a:solidFill>
              </a:rPr>
              <a:t>3D</a:t>
            </a:r>
            <a:r>
              <a:rPr lang="en-US" altLang="zh-CN" sz="2800" b="1" dirty="0">
                <a:solidFill>
                  <a:schemeClr val="accent2"/>
                </a:solidFill>
              </a:rPr>
              <a:t>  Affordance  from </a:t>
            </a:r>
            <a:r>
              <a:rPr lang="en-US" altLang="zh-CN" sz="2800" b="1" dirty="0">
                <a:solidFill>
                  <a:srgbClr val="C00000"/>
                </a:solidFill>
              </a:rPr>
              <a:t>Image(s)</a:t>
            </a:r>
          </a:p>
        </p:txBody>
      </p:sp>
      <p:sp>
        <p:nvSpPr>
          <p:cNvPr id="150" name="标题 1">
            <a:extLst>
              <a:ext uri="{FF2B5EF4-FFF2-40B4-BE49-F238E27FC236}">
                <a16:creationId xmlns:a16="http://schemas.microsoft.com/office/drawing/2014/main" xmlns="" id="{33C64D32-6A83-4A13-855A-431D00B6D984}"/>
              </a:ext>
            </a:extLst>
          </p:cNvPr>
          <p:cNvSpPr txBox="1">
            <a:spLocks/>
          </p:cNvSpPr>
          <p:nvPr/>
        </p:nvSpPr>
        <p:spPr>
          <a:xfrm>
            <a:off x="241300" y="454025"/>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t>Previous Work</a:t>
            </a:r>
            <a:endParaRPr lang="zh-CN" altLang="en-US" sz="2400" dirty="0"/>
          </a:p>
        </p:txBody>
      </p:sp>
      <p:sp>
        <p:nvSpPr>
          <p:cNvPr id="3" name="矩形 2">
            <a:extLst>
              <a:ext uri="{FF2B5EF4-FFF2-40B4-BE49-F238E27FC236}">
                <a16:creationId xmlns:a16="http://schemas.microsoft.com/office/drawing/2014/main" xmlns="" id="{5D89A684-EC12-4F91-8865-763972456FE8}"/>
              </a:ext>
            </a:extLst>
          </p:cNvPr>
          <p:cNvSpPr/>
          <p:nvPr/>
        </p:nvSpPr>
        <p:spPr>
          <a:xfrm>
            <a:off x="2788920" y="3990072"/>
            <a:ext cx="3558540" cy="1200329"/>
          </a:xfrm>
          <a:prstGeom prst="rect">
            <a:avLst/>
          </a:prstGeom>
        </p:spPr>
        <p:txBody>
          <a:bodyPr wrap="square">
            <a:spAutoFit/>
          </a:bodyPr>
          <a:lstStyle/>
          <a:p>
            <a:pPr marL="742950" lvl="1" indent="-285750">
              <a:buClr>
                <a:srgbClr val="C00000"/>
              </a:buClr>
              <a:buFont typeface="Wingdings" panose="05000000000000000000" pitchFamily="2" charset="2"/>
              <a:buChar char="Ø"/>
            </a:pPr>
            <a:r>
              <a:rPr lang="zh-CN" altLang="en-US" dirty="0">
                <a:solidFill>
                  <a:srgbClr val="C00000"/>
                </a:solidFill>
                <a:latin typeface="+mj-ea"/>
                <a:ea typeface="+mj-ea"/>
              </a:rPr>
              <a:t>语义关系分析</a:t>
            </a:r>
            <a:endParaRPr lang="en-US" altLang="zh-CN" dirty="0">
              <a:solidFill>
                <a:srgbClr val="C00000"/>
              </a:solidFill>
              <a:latin typeface="+mj-ea"/>
              <a:ea typeface="+mj-ea"/>
            </a:endParaRPr>
          </a:p>
          <a:p>
            <a:pPr marL="742950" lvl="1" indent="-285750">
              <a:buClr>
                <a:srgbClr val="C00000"/>
              </a:buClr>
              <a:buFont typeface="Wingdings" panose="05000000000000000000" pitchFamily="2" charset="2"/>
              <a:buChar char="Ø"/>
            </a:pPr>
            <a:r>
              <a:rPr lang="zh-CN" altLang="en-US" dirty="0">
                <a:solidFill>
                  <a:srgbClr val="C00000"/>
                </a:solidFill>
                <a:latin typeface="+mj-ea"/>
                <a:ea typeface="+mj-ea"/>
              </a:rPr>
              <a:t>接触点估计</a:t>
            </a:r>
            <a:endParaRPr lang="en-US" altLang="zh-CN" dirty="0">
              <a:solidFill>
                <a:srgbClr val="C00000"/>
              </a:solidFill>
              <a:latin typeface="+mj-ea"/>
              <a:ea typeface="+mj-ea"/>
            </a:endParaRPr>
          </a:p>
          <a:p>
            <a:pPr marL="742950" lvl="1" indent="-285750">
              <a:buClr>
                <a:srgbClr val="C00000"/>
              </a:buClr>
              <a:buFont typeface="Wingdings" panose="05000000000000000000" pitchFamily="2" charset="2"/>
              <a:buChar char="Ø"/>
            </a:pPr>
            <a:r>
              <a:rPr lang="zh-CN" altLang="en-US" dirty="0">
                <a:solidFill>
                  <a:srgbClr val="C00000"/>
                </a:solidFill>
                <a:latin typeface="+mj-ea"/>
                <a:ea typeface="+mj-ea"/>
              </a:rPr>
              <a:t>物体姿态、人类姿态估计</a:t>
            </a:r>
            <a:r>
              <a:rPr lang="en-US" altLang="zh-CN" dirty="0">
                <a:solidFill>
                  <a:srgbClr val="C00000"/>
                </a:solidFill>
                <a:latin typeface="+mj-ea"/>
                <a:ea typeface="+mj-ea"/>
              </a:rPr>
              <a:t>…</a:t>
            </a:r>
          </a:p>
        </p:txBody>
      </p:sp>
    </p:spTree>
    <p:extLst>
      <p:ext uri="{BB962C8B-B14F-4D97-AF65-F5344CB8AC3E}">
        <p14:creationId xmlns:p14="http://schemas.microsoft.com/office/powerpoint/2010/main" val="11907460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3144" y="1352669"/>
            <a:ext cx="8620125" cy="739775"/>
          </a:xfrm>
        </p:spPr>
        <p:txBody>
          <a:bodyPr/>
          <a:lstStyle/>
          <a:p>
            <a:r>
              <a:rPr lang="en-US" altLang="zh-CN" sz="1800" dirty="0"/>
              <a:t>Integrating Function, Geometry, Appearance for </a:t>
            </a:r>
            <a:r>
              <a:rPr lang="en-US" altLang="zh-CN" sz="1800" dirty="0">
                <a:solidFill>
                  <a:srgbClr val="FF0000"/>
                </a:solidFill>
              </a:rPr>
              <a:t>Scene</a:t>
            </a:r>
            <a:r>
              <a:rPr lang="en-US" altLang="zh-CN" sz="1800" dirty="0"/>
              <a:t> </a:t>
            </a:r>
            <a:r>
              <a:rPr lang="en-US" altLang="zh-CN" sz="1800" dirty="0">
                <a:solidFill>
                  <a:srgbClr val="FF0000"/>
                </a:solidFill>
              </a:rPr>
              <a:t>Parsing</a:t>
            </a:r>
            <a:r>
              <a:rPr lang="en-US" altLang="zh-CN" sz="1800" dirty="0"/>
              <a:t>. IJCV 2016</a:t>
            </a:r>
          </a:p>
        </p:txBody>
      </p:sp>
      <p:sp>
        <p:nvSpPr>
          <p:cNvPr id="3" name="标题 2"/>
          <p:cNvSpPr>
            <a:spLocks noGrp="1"/>
          </p:cNvSpPr>
          <p:nvPr>
            <p:ph type="title"/>
          </p:nvPr>
        </p:nvSpPr>
        <p:spPr/>
        <p:txBody>
          <a:bodyPr/>
          <a:lstStyle/>
          <a:p>
            <a:r>
              <a:rPr lang="en-US" altLang="zh-CN" dirty="0"/>
              <a:t>S. C. Zhu     CVPR 2013 IJCV 2016</a:t>
            </a:r>
            <a:endParaRPr lang="zh-CN" altLang="en-US" dirty="0"/>
          </a:p>
        </p:txBody>
      </p:sp>
      <p:sp>
        <p:nvSpPr>
          <p:cNvPr id="4" name="灯片编号占位符 3"/>
          <p:cNvSpPr>
            <a:spLocks noGrp="1"/>
          </p:cNvSpPr>
          <p:nvPr>
            <p:ph type="sldNum" sz="quarter" idx="4"/>
          </p:nvPr>
        </p:nvSpPr>
        <p:spPr/>
        <p:txBody>
          <a:bodyPr/>
          <a:lstStyle/>
          <a:p>
            <a:fld id="{1678372E-5616-4E32-89EA-E84D62BCDCF3}" type="slidenum">
              <a:rPr lang="en-US" altLang="zh-CN" smtClean="0"/>
              <a:t>19</a:t>
            </a:fld>
            <a:endParaRPr lang="en-US" altLang="zh-CN" dirty="0"/>
          </a:p>
        </p:txBody>
      </p:sp>
      <p:pic>
        <p:nvPicPr>
          <p:cNvPr id="6" name="图片 5"/>
          <p:cNvPicPr>
            <a:picLocks noChangeAspect="1"/>
          </p:cNvPicPr>
          <p:nvPr/>
        </p:nvPicPr>
        <p:blipFill>
          <a:blip r:embed="rId3"/>
          <a:stretch>
            <a:fillRect/>
          </a:stretch>
        </p:blipFill>
        <p:spPr>
          <a:xfrm>
            <a:off x="942808" y="1848575"/>
            <a:ext cx="6704100" cy="4555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9" name="Text Box 2">
            <a:extLst>
              <a:ext uri="{FF2B5EF4-FFF2-40B4-BE49-F238E27FC236}">
                <a16:creationId xmlns:a16="http://schemas.microsoft.com/office/drawing/2014/main" xmlns="" id="{86CE5F94-38E4-4365-BC2D-6AC6317E1234}"/>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04DB3C4-9C79-4DB9-96F9-E0EB8BB789AF}" type="slidenum">
              <a:rPr kumimoji="0"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2</a:t>
            </a:fld>
            <a:endPar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endParaRPr>
          </a:p>
        </p:txBody>
      </p:sp>
      <p:sp>
        <p:nvSpPr>
          <p:cNvPr id="2" name="文本框 1">
            <a:extLst>
              <a:ext uri="{FF2B5EF4-FFF2-40B4-BE49-F238E27FC236}">
                <a16:creationId xmlns:a16="http://schemas.microsoft.com/office/drawing/2014/main" xmlns="" id="{369495A5-DB19-4939-90EF-DC2C714804F3}"/>
              </a:ext>
            </a:extLst>
          </p:cNvPr>
          <p:cNvSpPr txBox="1"/>
          <p:nvPr/>
        </p:nvSpPr>
        <p:spPr>
          <a:xfrm>
            <a:off x="3047599" y="2117840"/>
            <a:ext cx="3007526" cy="769441"/>
          </a:xfrm>
          <a:prstGeom prst="rect">
            <a:avLst/>
          </a:prstGeom>
          <a:noFill/>
          <a:ln>
            <a:noFill/>
          </a:ln>
        </p:spPr>
        <p:txBody>
          <a:bodyPr wrap="square" rtlCol="0">
            <a:spAutoFit/>
          </a:bodyPr>
          <a:lstStyle/>
          <a:p>
            <a:pPr algn="ctr"/>
            <a:r>
              <a:rPr lang="en-US" altLang="zh-CN" sz="4400" b="1" dirty="0">
                <a:solidFill>
                  <a:schemeClr val="accent2"/>
                </a:solidFill>
              </a:rPr>
              <a:t>Affordance</a:t>
            </a:r>
            <a:endParaRPr lang="zh-CN" altLang="en-US" sz="4000" b="1" dirty="0">
              <a:solidFill>
                <a:schemeClr val="accent2"/>
              </a:solidFill>
            </a:endParaRPr>
          </a:p>
        </p:txBody>
      </p:sp>
      <p:sp>
        <p:nvSpPr>
          <p:cNvPr id="5" name="文本框 4">
            <a:extLst>
              <a:ext uri="{FF2B5EF4-FFF2-40B4-BE49-F238E27FC236}">
                <a16:creationId xmlns:a16="http://schemas.microsoft.com/office/drawing/2014/main" xmlns="" id="{11B9F2E4-1638-4986-A6F3-2ED88E4FFFE6}"/>
              </a:ext>
            </a:extLst>
          </p:cNvPr>
          <p:cNvSpPr txBox="1"/>
          <p:nvPr/>
        </p:nvSpPr>
        <p:spPr>
          <a:xfrm>
            <a:off x="3047599" y="3198168"/>
            <a:ext cx="5051394" cy="461665"/>
          </a:xfrm>
          <a:prstGeom prst="rect">
            <a:avLst/>
          </a:prstGeom>
          <a:noFill/>
          <a:ln>
            <a:noFill/>
          </a:ln>
        </p:spPr>
        <p:txBody>
          <a:bodyPr wrap="square" rtlCol="0">
            <a:spAutoFit/>
          </a:bodyPr>
          <a:lstStyle/>
          <a:p>
            <a:pPr algn="l"/>
            <a:r>
              <a:rPr lang="zh-CN" altLang="en-US" sz="2400" dirty="0">
                <a:solidFill>
                  <a:srgbClr val="C00000"/>
                </a:solidFill>
              </a:rPr>
              <a:t>交互对象可供性分析</a:t>
            </a:r>
          </a:p>
        </p:txBody>
      </p:sp>
      <p:sp>
        <p:nvSpPr>
          <p:cNvPr id="16" name="矩形 15">
            <a:extLst>
              <a:ext uri="{FF2B5EF4-FFF2-40B4-BE49-F238E27FC236}">
                <a16:creationId xmlns:a16="http://schemas.microsoft.com/office/drawing/2014/main" xmlns="" id="{C4D6DAEF-7931-4E37-A18F-4242D1C5EAAE}"/>
              </a:ext>
            </a:extLst>
          </p:cNvPr>
          <p:cNvSpPr/>
          <p:nvPr/>
        </p:nvSpPr>
        <p:spPr>
          <a:xfrm>
            <a:off x="2623023" y="3970720"/>
            <a:ext cx="4572000" cy="1754326"/>
          </a:xfrm>
          <a:prstGeom prst="rect">
            <a:avLst/>
          </a:prstGeom>
        </p:spPr>
        <p:txBody>
          <a:bodyPr>
            <a:spAutoFit/>
          </a:bodyPr>
          <a:lstStyle/>
          <a:p>
            <a:pPr marL="342900" lvl="1" indent="-342900">
              <a:buClr>
                <a:schemeClr val="accent2"/>
              </a:buClr>
              <a:buFont typeface="Wingdings" panose="05000000000000000000" pitchFamily="2" charset="2"/>
              <a:buChar char="Ø"/>
            </a:pPr>
            <a:r>
              <a:rPr lang="zh-CN" altLang="en-US" dirty="0">
                <a:solidFill>
                  <a:schemeClr val="accent2"/>
                </a:solidFill>
              </a:rPr>
              <a:t>人与物体接触点</a:t>
            </a:r>
            <a:r>
              <a:rPr lang="en-US" altLang="zh-CN" dirty="0">
                <a:solidFill>
                  <a:srgbClr val="C00000"/>
                </a:solidFill>
              </a:rPr>
              <a:t>heat map</a:t>
            </a:r>
          </a:p>
          <a:p>
            <a:pPr marL="342900" lvl="1" indent="-342900">
              <a:buClr>
                <a:schemeClr val="accent2"/>
              </a:buClr>
              <a:buFont typeface="Wingdings" panose="05000000000000000000" pitchFamily="2" charset="2"/>
              <a:buChar char="Ø"/>
            </a:pPr>
            <a:r>
              <a:rPr lang="zh-CN" altLang="en-US" dirty="0">
                <a:solidFill>
                  <a:schemeClr val="accent2"/>
                </a:solidFill>
              </a:rPr>
              <a:t>机器人学习</a:t>
            </a:r>
            <a:r>
              <a:rPr lang="en-US" altLang="zh-CN" dirty="0">
                <a:solidFill>
                  <a:srgbClr val="C00000"/>
                </a:solidFill>
              </a:rPr>
              <a:t>object affordance</a:t>
            </a:r>
            <a:r>
              <a:rPr lang="zh-CN" altLang="en-US" dirty="0">
                <a:solidFill>
                  <a:srgbClr val="C00000"/>
                </a:solidFill>
              </a:rPr>
              <a:t>、</a:t>
            </a:r>
            <a:r>
              <a:rPr lang="en-US" altLang="zh-CN" dirty="0">
                <a:solidFill>
                  <a:srgbClr val="C00000"/>
                </a:solidFill>
              </a:rPr>
              <a:t>social affordance</a:t>
            </a:r>
            <a:endParaRPr lang="en-US" altLang="zh-CN" dirty="0">
              <a:solidFill>
                <a:schemeClr val="accent2"/>
              </a:solidFill>
            </a:endParaRPr>
          </a:p>
          <a:p>
            <a:pPr marL="342900" lvl="1" indent="-342900">
              <a:buClr>
                <a:schemeClr val="accent2"/>
              </a:buClr>
              <a:buFont typeface="Wingdings" panose="05000000000000000000" pitchFamily="2" charset="2"/>
              <a:buChar char="Ø"/>
            </a:pPr>
            <a:r>
              <a:rPr lang="zh-CN" altLang="en-US" dirty="0">
                <a:solidFill>
                  <a:schemeClr val="accent2"/>
                </a:solidFill>
              </a:rPr>
              <a:t>由一张交互图片</a:t>
            </a:r>
            <a:r>
              <a:rPr lang="zh-CN" altLang="en-US" dirty="0">
                <a:solidFill>
                  <a:srgbClr val="C00000"/>
                </a:solidFill>
              </a:rPr>
              <a:t>推测交互行为</a:t>
            </a:r>
            <a:endParaRPr lang="en-US" altLang="zh-CN" dirty="0">
              <a:solidFill>
                <a:srgbClr val="C00000"/>
              </a:solidFill>
            </a:endParaRPr>
          </a:p>
          <a:p>
            <a:pPr marL="342900" lvl="1" indent="-342900">
              <a:buClr>
                <a:schemeClr val="accent2"/>
              </a:buClr>
              <a:buFont typeface="Wingdings" panose="05000000000000000000" pitchFamily="2" charset="2"/>
              <a:buChar char="Ø"/>
            </a:pPr>
            <a:r>
              <a:rPr lang="zh-CN" altLang="en-US" dirty="0">
                <a:solidFill>
                  <a:schemeClr val="accent2"/>
                </a:solidFill>
              </a:rPr>
              <a:t>由人体姿势估计物体</a:t>
            </a:r>
            <a:r>
              <a:rPr lang="zh-CN" altLang="en-US" dirty="0">
                <a:solidFill>
                  <a:srgbClr val="C00000"/>
                </a:solidFill>
              </a:rPr>
              <a:t>可交互性</a:t>
            </a:r>
            <a:endParaRPr lang="en-US" altLang="zh-CN" dirty="0">
              <a:solidFill>
                <a:schemeClr val="accent2"/>
              </a:solidFill>
            </a:endParaRPr>
          </a:p>
          <a:p>
            <a:pPr marL="342900" lvl="1" indent="-342900">
              <a:buClr>
                <a:schemeClr val="accent2"/>
              </a:buClr>
              <a:buFont typeface="Wingdings" panose="05000000000000000000" pitchFamily="2" charset="2"/>
              <a:buChar char="Ø"/>
            </a:pPr>
            <a:r>
              <a:rPr lang="zh-CN" altLang="en-US" dirty="0">
                <a:solidFill>
                  <a:schemeClr val="accent2"/>
                </a:solidFill>
              </a:rPr>
              <a:t>由物体估计人体的</a:t>
            </a:r>
            <a:r>
              <a:rPr lang="zh-CN" altLang="en-US" dirty="0">
                <a:solidFill>
                  <a:srgbClr val="C00000"/>
                </a:solidFill>
              </a:rPr>
              <a:t>交互姿势、相对位置</a:t>
            </a:r>
            <a:endParaRPr lang="en-US" altLang="zh-CN" dirty="0">
              <a:solidFill>
                <a:srgbClr val="C00000"/>
              </a:solidFill>
            </a:endParaRPr>
          </a:p>
        </p:txBody>
      </p:sp>
      <p:sp>
        <p:nvSpPr>
          <p:cNvPr id="6" name="标题 1">
            <a:extLst>
              <a:ext uri="{FF2B5EF4-FFF2-40B4-BE49-F238E27FC236}">
                <a16:creationId xmlns:a16="http://schemas.microsoft.com/office/drawing/2014/main" xmlns="" id="{120E683C-B697-467A-B408-AF9C03417577}"/>
              </a:ext>
            </a:extLst>
          </p:cNvPr>
          <p:cNvSpPr txBox="1">
            <a:spLocks/>
          </p:cNvSpPr>
          <p:nvPr/>
        </p:nvSpPr>
        <p:spPr>
          <a:xfrm>
            <a:off x="241300" y="454025"/>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3600" dirty="0"/>
              <a:t>Motivation</a:t>
            </a:r>
            <a:r>
              <a:rPr lang="en-US" altLang="zh-CN" dirty="0"/>
              <a:t> </a:t>
            </a:r>
            <a:endParaRPr lang="zh-CN" altLang="en-US" sz="28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9" name="Text Box 2">
            <a:extLst>
              <a:ext uri="{FF2B5EF4-FFF2-40B4-BE49-F238E27FC236}">
                <a16:creationId xmlns:a16="http://schemas.microsoft.com/office/drawing/2014/main" xmlns="" id="{86CE5F94-38E4-4365-BC2D-6AC6317E1234}"/>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04DB3C4-9C79-4DB9-96F9-E0EB8BB789AF}" type="slidenum">
              <a:rPr kumimoji="0"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20</a:t>
            </a:fld>
            <a:endPar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endParaRPr>
          </a:p>
        </p:txBody>
      </p:sp>
      <p:cxnSp>
        <p:nvCxnSpPr>
          <p:cNvPr id="10" name="连接符: 肘形 9">
            <a:extLst>
              <a:ext uri="{FF2B5EF4-FFF2-40B4-BE49-F238E27FC236}">
                <a16:creationId xmlns:a16="http://schemas.microsoft.com/office/drawing/2014/main" xmlns="" id="{38B32ECF-D313-4BDD-83A2-252390FA0A43}"/>
              </a:ext>
            </a:extLst>
          </p:cNvPr>
          <p:cNvCxnSpPr>
            <a:cxnSpLocks/>
          </p:cNvCxnSpPr>
          <p:nvPr/>
        </p:nvCxnSpPr>
        <p:spPr bwMode="auto">
          <a:xfrm flipV="1">
            <a:off x="1567522" y="1762848"/>
            <a:ext cx="1708337" cy="1680622"/>
          </a:xfrm>
          <a:prstGeom prst="bentConnector3">
            <a:avLst>
              <a:gd name="adj1" fmla="val 50000"/>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xmlns="" id="{9807536F-9389-4FAE-92BD-0EB6B86687E7}"/>
              </a:ext>
            </a:extLst>
          </p:cNvPr>
          <p:cNvCxnSpPr>
            <a:cxnSpLocks/>
          </p:cNvCxnSpPr>
          <p:nvPr/>
        </p:nvCxnSpPr>
        <p:spPr bwMode="auto">
          <a:xfrm>
            <a:off x="2421690" y="3440575"/>
            <a:ext cx="0" cy="1973818"/>
          </a:xfrm>
          <a:prstGeom prst="line">
            <a:avLst/>
          </a:prstGeom>
          <a:ln w="9525">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xmlns="" id="{CEFC6EF6-8010-4FDA-A375-192963989E05}"/>
              </a:ext>
            </a:extLst>
          </p:cNvPr>
          <p:cNvCxnSpPr>
            <a:cxnSpLocks/>
          </p:cNvCxnSpPr>
          <p:nvPr/>
        </p:nvCxnSpPr>
        <p:spPr bwMode="auto">
          <a:xfrm flipV="1">
            <a:off x="2421690" y="3440576"/>
            <a:ext cx="854169" cy="7762"/>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文本框 38">
            <a:extLst>
              <a:ext uri="{FF2B5EF4-FFF2-40B4-BE49-F238E27FC236}">
                <a16:creationId xmlns:a16="http://schemas.microsoft.com/office/drawing/2014/main" xmlns="" id="{36A8CB6B-8226-4F14-8CB7-4E3433E30AEB}"/>
              </a:ext>
            </a:extLst>
          </p:cNvPr>
          <p:cNvSpPr txBox="1"/>
          <p:nvPr/>
        </p:nvSpPr>
        <p:spPr>
          <a:xfrm>
            <a:off x="3254399" y="3294620"/>
            <a:ext cx="5469021" cy="369332"/>
          </a:xfrm>
          <a:prstGeom prst="rect">
            <a:avLst/>
          </a:prstGeom>
          <a:solidFill>
            <a:schemeClr val="bg1"/>
          </a:solidFill>
          <a:ln>
            <a:solidFill>
              <a:schemeClr val="bg2"/>
            </a:solidFill>
          </a:ln>
        </p:spPr>
        <p:txBody>
          <a:bodyPr wrap="square" rtlCol="0">
            <a:spAutoFit/>
          </a:bodyPr>
          <a:lstStyle/>
          <a:p>
            <a:pPr algn="l"/>
            <a:r>
              <a:rPr lang="zh-CN" altLang="en-US" dirty="0"/>
              <a:t>基于单幅图像的人体交互行为解析及其三维场景构建</a:t>
            </a:r>
          </a:p>
        </p:txBody>
      </p:sp>
      <p:cxnSp>
        <p:nvCxnSpPr>
          <p:cNvPr id="40" name="直接箭头连接符 39">
            <a:extLst>
              <a:ext uri="{FF2B5EF4-FFF2-40B4-BE49-F238E27FC236}">
                <a16:creationId xmlns:a16="http://schemas.microsoft.com/office/drawing/2014/main" xmlns="" id="{0524A08A-BC6D-45A2-89C7-39A4C435431A}"/>
              </a:ext>
            </a:extLst>
          </p:cNvPr>
          <p:cNvCxnSpPr>
            <a:cxnSpLocks/>
          </p:cNvCxnSpPr>
          <p:nvPr/>
        </p:nvCxnSpPr>
        <p:spPr bwMode="auto">
          <a:xfrm>
            <a:off x="2421690" y="5414393"/>
            <a:ext cx="854169"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文本框 40">
            <a:extLst>
              <a:ext uri="{FF2B5EF4-FFF2-40B4-BE49-F238E27FC236}">
                <a16:creationId xmlns:a16="http://schemas.microsoft.com/office/drawing/2014/main" xmlns="" id="{42968F96-7480-4568-A95F-A919A80E6772}"/>
              </a:ext>
            </a:extLst>
          </p:cNvPr>
          <p:cNvSpPr txBox="1"/>
          <p:nvPr/>
        </p:nvSpPr>
        <p:spPr>
          <a:xfrm>
            <a:off x="3254399" y="1555692"/>
            <a:ext cx="4596902" cy="369332"/>
          </a:xfrm>
          <a:prstGeom prst="rect">
            <a:avLst/>
          </a:prstGeom>
          <a:noFill/>
          <a:ln>
            <a:solidFill>
              <a:schemeClr val="bg2"/>
            </a:solidFill>
          </a:ln>
        </p:spPr>
        <p:txBody>
          <a:bodyPr wrap="square" rtlCol="0">
            <a:spAutoFit/>
          </a:bodyPr>
          <a:lstStyle/>
          <a:p>
            <a:pPr algn="l"/>
            <a:r>
              <a:rPr lang="zh-CN" altLang="en-US" dirty="0"/>
              <a:t>单幅图像对象的部件级三维检测与组合构建</a:t>
            </a:r>
          </a:p>
        </p:txBody>
      </p:sp>
      <p:sp>
        <p:nvSpPr>
          <p:cNvPr id="21" name="文本框 20">
            <a:extLst>
              <a:ext uri="{FF2B5EF4-FFF2-40B4-BE49-F238E27FC236}">
                <a16:creationId xmlns:a16="http://schemas.microsoft.com/office/drawing/2014/main" xmlns="" id="{4634F789-A093-448D-B067-D93798CA54E9}"/>
              </a:ext>
            </a:extLst>
          </p:cNvPr>
          <p:cNvSpPr txBox="1"/>
          <p:nvPr/>
        </p:nvSpPr>
        <p:spPr>
          <a:xfrm>
            <a:off x="3254399" y="5218214"/>
            <a:ext cx="4300618" cy="369332"/>
          </a:xfrm>
          <a:prstGeom prst="rect">
            <a:avLst/>
          </a:prstGeom>
          <a:solidFill>
            <a:schemeClr val="bg1"/>
          </a:solidFill>
          <a:ln>
            <a:solidFill>
              <a:schemeClr val="bg2"/>
            </a:solidFill>
          </a:ln>
        </p:spPr>
        <p:txBody>
          <a:bodyPr wrap="square" rtlCol="0">
            <a:spAutoFit/>
          </a:bodyPr>
          <a:lstStyle/>
          <a:p>
            <a:pPr algn="l"/>
            <a:r>
              <a:rPr lang="zh-CN" altLang="en-US" dirty="0"/>
              <a:t>基于单幅图像的三维交互场景构建与解析</a:t>
            </a:r>
          </a:p>
        </p:txBody>
      </p:sp>
      <p:sp>
        <p:nvSpPr>
          <p:cNvPr id="150" name="标题 1">
            <a:extLst>
              <a:ext uri="{FF2B5EF4-FFF2-40B4-BE49-F238E27FC236}">
                <a16:creationId xmlns:a16="http://schemas.microsoft.com/office/drawing/2014/main" xmlns="" id="{33C64D32-6A83-4A13-855A-431D00B6D984}"/>
              </a:ext>
            </a:extLst>
          </p:cNvPr>
          <p:cNvSpPr txBox="1">
            <a:spLocks/>
          </p:cNvSpPr>
          <p:nvPr/>
        </p:nvSpPr>
        <p:spPr>
          <a:xfrm>
            <a:off x="241300" y="454025"/>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t>Previous Work</a:t>
            </a:r>
            <a:endParaRPr lang="zh-CN" altLang="en-US" sz="2400" dirty="0"/>
          </a:p>
        </p:txBody>
      </p:sp>
      <p:sp>
        <p:nvSpPr>
          <p:cNvPr id="12" name="文本框 11">
            <a:extLst>
              <a:ext uri="{FF2B5EF4-FFF2-40B4-BE49-F238E27FC236}">
                <a16:creationId xmlns:a16="http://schemas.microsoft.com/office/drawing/2014/main" xmlns="" id="{CFBD53A9-482C-4805-8855-F01328786135}"/>
              </a:ext>
            </a:extLst>
          </p:cNvPr>
          <p:cNvSpPr txBox="1"/>
          <p:nvPr/>
        </p:nvSpPr>
        <p:spPr>
          <a:xfrm>
            <a:off x="45190" y="3068783"/>
            <a:ext cx="3567220" cy="830997"/>
          </a:xfrm>
          <a:prstGeom prst="rect">
            <a:avLst/>
          </a:prstGeom>
          <a:noFill/>
          <a:ln>
            <a:noFill/>
          </a:ln>
        </p:spPr>
        <p:txBody>
          <a:bodyPr wrap="square" rtlCol="0">
            <a:spAutoFit/>
          </a:bodyPr>
          <a:lstStyle/>
          <a:p>
            <a:pPr algn="l"/>
            <a:r>
              <a:rPr lang="zh-CN" altLang="en-US" sz="2000" b="1" dirty="0">
                <a:solidFill>
                  <a:schemeClr val="accent2"/>
                </a:solidFill>
              </a:rPr>
              <a:t>围绕</a:t>
            </a:r>
            <a:r>
              <a:rPr lang="en-US" altLang="zh-CN" sz="2800" b="1" dirty="0">
                <a:solidFill>
                  <a:srgbClr val="C00000"/>
                </a:solidFill>
              </a:rPr>
              <a:t>Affordance</a:t>
            </a:r>
            <a:endParaRPr lang="en-US" altLang="zh-CN" sz="2000" b="1" dirty="0">
              <a:solidFill>
                <a:srgbClr val="C00000"/>
              </a:solidFill>
            </a:endParaRPr>
          </a:p>
          <a:p>
            <a:pPr algn="l"/>
            <a:r>
              <a:rPr lang="zh-CN" altLang="en-US" sz="2000" b="1" dirty="0">
                <a:solidFill>
                  <a:schemeClr val="accent2"/>
                </a:solidFill>
              </a:rPr>
              <a:t>我们做了什么</a:t>
            </a:r>
          </a:p>
        </p:txBody>
      </p:sp>
    </p:spTree>
    <p:extLst>
      <p:ext uri="{BB962C8B-B14F-4D97-AF65-F5344CB8AC3E}">
        <p14:creationId xmlns:p14="http://schemas.microsoft.com/office/powerpoint/2010/main" val="39159290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9" name="Text Box 2">
            <a:extLst>
              <a:ext uri="{FF2B5EF4-FFF2-40B4-BE49-F238E27FC236}">
                <a16:creationId xmlns:a16="http://schemas.microsoft.com/office/drawing/2014/main" xmlns="" id="{86CE5F94-38E4-4365-BC2D-6AC6317E1234}"/>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04DB3C4-9C79-4DB9-96F9-E0EB8BB789AF}" type="slidenum">
              <a:rPr kumimoji="0"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21</a:t>
            </a:fld>
            <a:endPar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endParaRPr>
          </a:p>
        </p:txBody>
      </p:sp>
      <p:pic>
        <p:nvPicPr>
          <p:cNvPr id="36" name="Picture 2" descr="C:\Users\lenovo\Desktop\2017.10工作汇报\n03001627_4612.JPEG">
            <a:extLst>
              <a:ext uri="{FF2B5EF4-FFF2-40B4-BE49-F238E27FC236}">
                <a16:creationId xmlns:a16="http://schemas.microsoft.com/office/drawing/2014/main" xmlns="" id="{0A50A02A-01B3-49DF-BA56-AFD8D6C2C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06" y="1949576"/>
            <a:ext cx="1409452" cy="18756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lenovo\Desktop\2017.10工作汇报\n03001627_4612.jpg">
            <a:extLst>
              <a:ext uri="{FF2B5EF4-FFF2-40B4-BE49-F238E27FC236}">
                <a16:creationId xmlns:a16="http://schemas.microsoft.com/office/drawing/2014/main" xmlns="" id="{02D0ED3A-155E-4295-850E-4F3B230D7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908" y="1949576"/>
            <a:ext cx="1409452" cy="1875696"/>
          </a:xfrm>
          <a:prstGeom prst="rect">
            <a:avLst/>
          </a:prstGeom>
          <a:noFill/>
          <a:extLst>
            <a:ext uri="{909E8E84-426E-40DD-AFC4-6F175D3DCCD1}">
              <a14:hiddenFill xmlns:a14="http://schemas.microsoft.com/office/drawing/2010/main">
                <a:solidFill>
                  <a:srgbClr val="FFFFFF"/>
                </a:solidFill>
              </a14:hiddenFill>
            </a:ext>
          </a:extLst>
        </p:spPr>
      </p:pic>
      <p:sp>
        <p:nvSpPr>
          <p:cNvPr id="42" name="圆角矩形 17">
            <a:extLst>
              <a:ext uri="{FF2B5EF4-FFF2-40B4-BE49-F238E27FC236}">
                <a16:creationId xmlns:a16="http://schemas.microsoft.com/office/drawing/2014/main" xmlns="" id="{9BC0BD1C-5C37-4721-975A-D253A527157A}"/>
              </a:ext>
            </a:extLst>
          </p:cNvPr>
          <p:cNvSpPr/>
          <p:nvPr/>
        </p:nvSpPr>
        <p:spPr>
          <a:xfrm>
            <a:off x="6621117" y="1689333"/>
            <a:ext cx="1967982" cy="2396182"/>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a:ea typeface="黑体"/>
              <a:cs typeface="+mn-cs"/>
            </a:endParaRPr>
          </a:p>
        </p:txBody>
      </p:sp>
      <p:pic>
        <p:nvPicPr>
          <p:cNvPr id="43" name="Picture 2">
            <a:extLst>
              <a:ext uri="{FF2B5EF4-FFF2-40B4-BE49-F238E27FC236}">
                <a16:creationId xmlns:a16="http://schemas.microsoft.com/office/drawing/2014/main" xmlns="" id="{2508B2C9-266B-458B-98B6-B4F22D1B3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4185" y="2114353"/>
            <a:ext cx="520428" cy="635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3">
            <a:extLst>
              <a:ext uri="{FF2B5EF4-FFF2-40B4-BE49-F238E27FC236}">
                <a16:creationId xmlns:a16="http://schemas.microsoft.com/office/drawing/2014/main" xmlns="" id="{B7327687-8FD8-4A17-9915-C5455D1644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8194" y="2076072"/>
            <a:ext cx="497185" cy="61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
            <a:extLst>
              <a:ext uri="{FF2B5EF4-FFF2-40B4-BE49-F238E27FC236}">
                <a16:creationId xmlns:a16="http://schemas.microsoft.com/office/drawing/2014/main" xmlns="" id="{C60AC3CA-8A8A-4C29-9079-F81E1B23D8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5526" y="2668988"/>
            <a:ext cx="546379" cy="577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5">
            <a:extLst>
              <a:ext uri="{FF2B5EF4-FFF2-40B4-BE49-F238E27FC236}">
                <a16:creationId xmlns:a16="http://schemas.microsoft.com/office/drawing/2014/main" xmlns="" id="{3FEDA6A5-82A1-4369-BB26-318D43347D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6601" y="3239284"/>
            <a:ext cx="520664" cy="615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6">
            <a:extLst>
              <a:ext uri="{FF2B5EF4-FFF2-40B4-BE49-F238E27FC236}">
                <a16:creationId xmlns:a16="http://schemas.microsoft.com/office/drawing/2014/main" xmlns="" id="{181281C2-010C-4C57-BC8A-F612109C1F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33747" y="2675624"/>
            <a:ext cx="654563" cy="614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7">
            <a:extLst>
              <a:ext uri="{FF2B5EF4-FFF2-40B4-BE49-F238E27FC236}">
                <a16:creationId xmlns:a16="http://schemas.microsoft.com/office/drawing/2014/main" xmlns="" id="{7539C3C9-8795-4DBF-836E-3863942C00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4395" y="3198573"/>
            <a:ext cx="558019" cy="656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2">
            <a:extLst>
              <a:ext uri="{FF2B5EF4-FFF2-40B4-BE49-F238E27FC236}">
                <a16:creationId xmlns:a16="http://schemas.microsoft.com/office/drawing/2014/main" xmlns="" id="{80DAB6DD-FFA3-4B82-96B7-E17C5B0850C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66799" y="2199931"/>
            <a:ext cx="452006" cy="236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3">
            <a:extLst>
              <a:ext uri="{FF2B5EF4-FFF2-40B4-BE49-F238E27FC236}">
                <a16:creationId xmlns:a16="http://schemas.microsoft.com/office/drawing/2014/main" xmlns="" id="{C26DB466-8726-4072-BB95-D20BB7BA98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3028" y="1374254"/>
            <a:ext cx="573650" cy="634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4">
            <a:extLst>
              <a:ext uri="{FF2B5EF4-FFF2-40B4-BE49-F238E27FC236}">
                <a16:creationId xmlns:a16="http://schemas.microsoft.com/office/drawing/2014/main" xmlns="" id="{57D91C42-7960-4CE6-B0C9-F4375295493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7571" y="1553039"/>
            <a:ext cx="674970" cy="450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5">
            <a:extLst>
              <a:ext uri="{FF2B5EF4-FFF2-40B4-BE49-F238E27FC236}">
                <a16:creationId xmlns:a16="http://schemas.microsoft.com/office/drawing/2014/main" xmlns="" id="{BCA0325F-E922-41E6-93D7-400EF504735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66597" y="2048494"/>
            <a:ext cx="643414" cy="66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6">
            <a:extLst>
              <a:ext uri="{FF2B5EF4-FFF2-40B4-BE49-F238E27FC236}">
                <a16:creationId xmlns:a16="http://schemas.microsoft.com/office/drawing/2014/main" xmlns="" id="{02572180-4FA3-4FC3-8062-A1F350C1382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63394" y="1572782"/>
            <a:ext cx="474908" cy="566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7">
            <a:extLst>
              <a:ext uri="{FF2B5EF4-FFF2-40B4-BE49-F238E27FC236}">
                <a16:creationId xmlns:a16="http://schemas.microsoft.com/office/drawing/2014/main" xmlns="" id="{1D7C7861-1608-41AE-BA7A-66B1D5E6988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04286" y="2232155"/>
            <a:ext cx="999462" cy="635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 name="TextBox 24">
            <a:extLst>
              <a:ext uri="{FF2B5EF4-FFF2-40B4-BE49-F238E27FC236}">
                <a16:creationId xmlns:a16="http://schemas.microsoft.com/office/drawing/2014/main" xmlns="" id="{A1282E24-F66E-4211-83F6-D8EE942FD3AE}"/>
              </a:ext>
            </a:extLst>
          </p:cNvPr>
          <p:cNvSpPr txBox="1"/>
          <p:nvPr/>
        </p:nvSpPr>
        <p:spPr>
          <a:xfrm>
            <a:off x="4098781" y="2616418"/>
            <a:ext cx="935633" cy="33855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rPr>
              <a:t>部件库</a:t>
            </a:r>
          </a:p>
        </p:txBody>
      </p:sp>
      <p:cxnSp>
        <p:nvCxnSpPr>
          <p:cNvPr id="60" name="直接箭头连接符 59">
            <a:extLst>
              <a:ext uri="{FF2B5EF4-FFF2-40B4-BE49-F238E27FC236}">
                <a16:creationId xmlns:a16="http://schemas.microsoft.com/office/drawing/2014/main" xmlns="" id="{5542BE44-4826-4A0E-ACEC-9D76F43C534C}"/>
              </a:ext>
            </a:extLst>
          </p:cNvPr>
          <p:cNvCxnSpPr>
            <a:cxnSpLocks/>
            <a:stCxn id="36" idx="3"/>
            <a:endCxn id="37" idx="1"/>
          </p:cNvCxnSpPr>
          <p:nvPr/>
        </p:nvCxnSpPr>
        <p:spPr bwMode="auto">
          <a:xfrm>
            <a:off x="1826558" y="2887424"/>
            <a:ext cx="520350"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文本框 60">
            <a:extLst>
              <a:ext uri="{FF2B5EF4-FFF2-40B4-BE49-F238E27FC236}">
                <a16:creationId xmlns:a16="http://schemas.microsoft.com/office/drawing/2014/main" xmlns="" id="{613E81B8-BCAA-4B1A-A2C5-77667696FA68}"/>
              </a:ext>
            </a:extLst>
          </p:cNvPr>
          <p:cNvSpPr txBox="1"/>
          <p:nvPr/>
        </p:nvSpPr>
        <p:spPr>
          <a:xfrm>
            <a:off x="1923395" y="3117943"/>
            <a:ext cx="523609" cy="132343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rPr>
              <a:t>三维检测器</a:t>
            </a:r>
            <a:r>
              <a:rPr kumimoji="0" lang="en-US" altLang="zh-CN" sz="1600" b="0" i="0" u="none" strike="noStrike" kern="1200" cap="none" spc="0" normalizeH="0" baseline="0" noProof="0" dirty="0">
                <a:ln>
                  <a:noFill/>
                </a:ln>
                <a:solidFill>
                  <a:srgbClr val="3333CC"/>
                </a:solidFill>
                <a:effectLst/>
                <a:uLnTx/>
                <a:uFillTx/>
                <a:latin typeface="Times New Roman"/>
                <a:ea typeface="黑体"/>
                <a:cs typeface="+mn-cs"/>
              </a:rPr>
              <a:t> </a:t>
            </a:r>
            <a:endPar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endParaRPr>
          </a:p>
        </p:txBody>
      </p:sp>
      <p:cxnSp>
        <p:nvCxnSpPr>
          <p:cNvPr id="77" name="直接箭头连接符 76">
            <a:extLst>
              <a:ext uri="{FF2B5EF4-FFF2-40B4-BE49-F238E27FC236}">
                <a16:creationId xmlns:a16="http://schemas.microsoft.com/office/drawing/2014/main" xmlns="" id="{E4A4B5EB-D3CD-474C-99DC-59F6E1A321BD}"/>
              </a:ext>
            </a:extLst>
          </p:cNvPr>
          <p:cNvCxnSpPr>
            <a:cxnSpLocks/>
            <a:stCxn id="37" idx="3"/>
            <a:endCxn id="42" idx="1"/>
          </p:cNvCxnSpPr>
          <p:nvPr/>
        </p:nvCxnSpPr>
        <p:spPr bwMode="auto">
          <a:xfrm>
            <a:off x="3756360" y="2887424"/>
            <a:ext cx="2864757"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文本框 77">
            <a:extLst>
              <a:ext uri="{FF2B5EF4-FFF2-40B4-BE49-F238E27FC236}">
                <a16:creationId xmlns:a16="http://schemas.microsoft.com/office/drawing/2014/main" xmlns="" id="{F9783A2D-D5A0-4A7D-8364-CE65F6509438}"/>
              </a:ext>
            </a:extLst>
          </p:cNvPr>
          <p:cNvSpPr txBox="1"/>
          <p:nvPr/>
        </p:nvSpPr>
        <p:spPr>
          <a:xfrm>
            <a:off x="5183812" y="3102868"/>
            <a:ext cx="324660"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rPr>
              <a:t>组合构建</a:t>
            </a:r>
          </a:p>
        </p:txBody>
      </p:sp>
      <p:sp>
        <p:nvSpPr>
          <p:cNvPr id="27" name="标题 1">
            <a:extLst>
              <a:ext uri="{FF2B5EF4-FFF2-40B4-BE49-F238E27FC236}">
                <a16:creationId xmlns:a16="http://schemas.microsoft.com/office/drawing/2014/main" xmlns="" id="{22626E55-FE27-41B0-A585-045DC4C2FC52}"/>
              </a:ext>
            </a:extLst>
          </p:cNvPr>
          <p:cNvSpPr txBox="1">
            <a:spLocks/>
          </p:cNvSpPr>
          <p:nvPr/>
        </p:nvSpPr>
        <p:spPr>
          <a:xfrm>
            <a:off x="241300" y="454025"/>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t>1.</a:t>
            </a:r>
            <a:r>
              <a:rPr lang="zh-CN" altLang="en-US" sz="2800" dirty="0"/>
              <a:t>单幅图像对象的部件级三维检测与组合构建</a:t>
            </a:r>
          </a:p>
        </p:txBody>
      </p:sp>
      <p:sp>
        <p:nvSpPr>
          <p:cNvPr id="39" name="矩形 38">
            <a:extLst>
              <a:ext uri="{FF2B5EF4-FFF2-40B4-BE49-F238E27FC236}">
                <a16:creationId xmlns:a16="http://schemas.microsoft.com/office/drawing/2014/main" xmlns="" id="{FA8BFF4B-024D-4FFA-9DB5-D603851865C4}"/>
              </a:ext>
            </a:extLst>
          </p:cNvPr>
          <p:cNvSpPr/>
          <p:nvPr/>
        </p:nvSpPr>
        <p:spPr>
          <a:xfrm>
            <a:off x="460310" y="4460730"/>
            <a:ext cx="7822527" cy="1938992"/>
          </a:xfrm>
          <a:prstGeom prst="rect">
            <a:avLst/>
          </a:prstGeom>
        </p:spPr>
        <p:txBody>
          <a:bodyPr wrap="square">
            <a:spAutoFit/>
          </a:bodyPr>
          <a:lstStyle/>
          <a:p>
            <a:pPr marL="342900" indent="-342900">
              <a:buClr>
                <a:schemeClr val="accent2"/>
              </a:buClr>
              <a:buFont typeface="Wingdings" panose="05000000000000000000" pitchFamily="2" charset="2"/>
              <a:buChar char="l"/>
            </a:pPr>
            <a:r>
              <a:rPr lang="zh-CN" altLang="en-US" sz="2000" b="1" dirty="0">
                <a:sym typeface="+mn-ea"/>
              </a:rPr>
              <a:t>研究目标</a:t>
            </a:r>
            <a:endParaRPr lang="en-US" altLang="zh-CN" sz="2000" b="1" dirty="0">
              <a:sym typeface="+mn-ea"/>
            </a:endParaRPr>
          </a:p>
          <a:p>
            <a:pPr lvl="1"/>
            <a:r>
              <a:rPr lang="zh-CN" altLang="en-US" sz="2000" b="0" dirty="0">
                <a:solidFill>
                  <a:schemeClr val="tx1"/>
                </a:solidFill>
              </a:rPr>
              <a:t>实现单幅图像的</a:t>
            </a:r>
            <a:r>
              <a:rPr lang="zh-CN" altLang="en-US" sz="2000" b="0" dirty="0">
                <a:solidFill>
                  <a:schemeClr val="accent2"/>
                </a:solidFill>
              </a:rPr>
              <a:t>部件级三维检测</a:t>
            </a:r>
            <a:r>
              <a:rPr lang="zh-CN" altLang="en-US" sz="2000" b="0" dirty="0">
                <a:solidFill>
                  <a:schemeClr val="tx1"/>
                </a:solidFill>
              </a:rPr>
              <a:t>；通过三维模型与真实图像融合生成尽可能真实的</a:t>
            </a:r>
            <a:r>
              <a:rPr lang="zh-CN" altLang="en-US" sz="2000" b="0" dirty="0">
                <a:solidFill>
                  <a:schemeClr val="accent2"/>
                </a:solidFill>
              </a:rPr>
              <a:t>数据集</a:t>
            </a:r>
            <a:r>
              <a:rPr lang="zh-CN" altLang="en-US" sz="2000" b="0" dirty="0">
                <a:solidFill>
                  <a:schemeClr val="tx1"/>
                </a:solidFill>
              </a:rPr>
              <a:t>，用于部件级三维检测器的训练与测试；最后利用图像对象的部件级三维检测指导</a:t>
            </a:r>
            <a:r>
              <a:rPr lang="zh-CN" altLang="en-US" sz="2000" b="0" dirty="0">
                <a:solidFill>
                  <a:schemeClr val="accent2"/>
                </a:solidFill>
              </a:rPr>
              <a:t>生成对象模型</a:t>
            </a:r>
            <a:r>
              <a:rPr lang="zh-CN" altLang="en-US" sz="2000" b="0" dirty="0">
                <a:solidFill>
                  <a:schemeClr val="tx1"/>
                </a:solidFill>
              </a:rPr>
              <a:t>。</a:t>
            </a:r>
            <a:endParaRPr lang="en-US" altLang="zh-CN" sz="2000" b="0" dirty="0">
              <a:solidFill>
                <a:schemeClr val="tx1"/>
              </a:solidFill>
            </a:endParaRPr>
          </a:p>
          <a:p>
            <a:pPr>
              <a:buClr>
                <a:schemeClr val="accent2"/>
              </a:buClr>
            </a:pPr>
            <a:endParaRPr lang="en-US" altLang="zh-CN" sz="2000" b="0" dirty="0">
              <a:solidFill>
                <a:schemeClr val="tx1"/>
              </a:solidFill>
            </a:endParaRPr>
          </a:p>
          <a:p>
            <a:pPr marL="342900" indent="-342900">
              <a:buClr>
                <a:schemeClr val="accent2"/>
              </a:buClr>
              <a:buFont typeface="Wingdings" panose="05000000000000000000" pitchFamily="2" charset="2"/>
              <a:buChar char="l"/>
            </a:pPr>
            <a:endParaRPr lang="en-US" altLang="zh-CN" sz="2000" dirty="0"/>
          </a:p>
        </p:txBody>
      </p:sp>
    </p:spTree>
    <p:extLst>
      <p:ext uri="{BB962C8B-B14F-4D97-AF65-F5344CB8AC3E}">
        <p14:creationId xmlns:p14="http://schemas.microsoft.com/office/powerpoint/2010/main" val="39561456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Pct val="100000"/>
              <a:buFontTx/>
              <a:buNone/>
              <a:tabLst>
                <a:tab pos="449263" algn="l"/>
                <a:tab pos="898525" algn="l"/>
              </a:tabLst>
              <a:defRPr/>
            </a:pPr>
            <a:fld id="{1A76127E-7D4B-4F22-B120-18960CE5D8BD}" type="slidenum">
              <a:rPr kumimoji="0" lang="en-US" altLang="zh-CN" sz="1800" b="1" i="0" u="none" strike="noStrike" kern="1200" cap="none" spc="50" normalizeH="0" baseline="0" noProof="0" smtClean="0">
                <a:ln w="11430"/>
                <a:solidFill>
                  <a:srgbClr val="000000"/>
                </a:solidFill>
                <a:effectLst/>
                <a:uLnTx/>
                <a:uFillTx/>
                <a:latin typeface="Times New Roman"/>
                <a:ea typeface="华文行楷" panose="02010800040101010101" pitchFamily="2" charset="-122"/>
                <a:cs typeface="+mn-cs"/>
              </a:rPr>
              <a:pPr marL="0" marR="0" lvl="0" indent="0" algn="r" defTabSz="914400" rtl="0" eaLnBrk="1" fontAlgn="base" latinLnBrk="0" hangingPunct="1">
                <a:lnSpc>
                  <a:spcPct val="100000"/>
                </a:lnSpc>
                <a:spcBef>
                  <a:spcPct val="0"/>
                </a:spcBef>
                <a:spcAft>
                  <a:spcPct val="0"/>
                </a:spcAft>
                <a:buClrTx/>
                <a:buSzPct val="100000"/>
                <a:buFontTx/>
                <a:buNone/>
                <a:tabLst>
                  <a:tab pos="449263" algn="l"/>
                  <a:tab pos="898525" algn="l"/>
                </a:tabLst>
                <a:defRPr/>
              </a:pPr>
              <a:t>22</a:t>
            </a:fld>
            <a:endParaRPr kumimoji="0" lang="zh-CN" altLang="en-US" sz="1800" b="1" i="0" u="none" strike="noStrike" kern="1200" cap="none" spc="50" normalizeH="0" baseline="0" noProof="0" dirty="0">
              <a:ln w="11430"/>
              <a:solidFill>
                <a:srgbClr val="000000"/>
              </a:solidFill>
              <a:effectLst/>
              <a:uLnTx/>
              <a:uFillTx/>
              <a:latin typeface="Times New Roman"/>
              <a:ea typeface="华文行楷" panose="02010800040101010101" pitchFamily="2" charset="-122"/>
              <a:cs typeface="+mn-cs"/>
            </a:endParaRPr>
          </a:p>
        </p:txBody>
      </p:sp>
      <p:sp>
        <p:nvSpPr>
          <p:cNvPr id="6" name="内容占位符 2"/>
          <p:cNvSpPr txBox="1"/>
          <p:nvPr/>
        </p:nvSpPr>
        <p:spPr bwMode="auto">
          <a:xfrm>
            <a:off x="333006" y="1815971"/>
            <a:ext cx="8793532" cy="495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Blip>
                <a:blip r:embed="rId3"/>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fontAlgn="base">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fontAlgn="base">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fontAlgn="base">
              <a:spcBef>
                <a:spcPct val="20000"/>
              </a:spcBef>
              <a:spcAft>
                <a:spcPct val="0"/>
              </a:spcAft>
              <a:buChar char="»"/>
              <a:defRPr sz="2000">
                <a:solidFill>
                  <a:schemeClr val="tx1"/>
                </a:solidFill>
                <a:latin typeface="+mn-lt"/>
                <a:ea typeface="宋体" panose="02010600030101010101" pitchFamily="2" charset="-122"/>
              </a:defRPr>
            </a:lvl9pPr>
          </a:lstStyle>
          <a:p>
            <a:pPr marL="457200" marR="0" lvl="1" indent="0" algn="l" defTabSz="914400" rtl="0" eaLnBrk="0" fontAlgn="base" latinLnBrk="0" hangingPunct="0">
              <a:lnSpc>
                <a:spcPct val="100000"/>
              </a:lnSpc>
              <a:spcBef>
                <a:spcPct val="2000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3333CC"/>
              </a:buClr>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000000"/>
                </a:solidFill>
                <a:effectLst/>
                <a:uLnTx/>
                <a:uFillTx/>
                <a:latin typeface="Times New Roman"/>
                <a:ea typeface="黑体"/>
                <a:cs typeface="+mn-cs"/>
              </a:rPr>
              <a:t>研究内容</a:t>
            </a:r>
            <a:endParaRPr kumimoji="0" lang="en-US" altLang="zh-CN" sz="2400" b="1" i="0" u="none" strike="noStrike" kern="1200" cap="none" spc="0" normalizeH="0" baseline="0" noProof="0" dirty="0">
              <a:ln>
                <a:noFill/>
              </a:ln>
              <a:solidFill>
                <a:srgbClr val="000000"/>
              </a:solidFill>
              <a:effectLst/>
              <a:uLnTx/>
              <a:uFillTx/>
              <a:latin typeface="Times New Roman"/>
              <a:ea typeface="黑体"/>
              <a:cs typeface="+mn-cs"/>
            </a:endParaRPr>
          </a:p>
          <a:p>
            <a:pPr lvl="1"/>
            <a:r>
              <a:rPr lang="zh-CN" altLang="en-US" dirty="0">
                <a:solidFill>
                  <a:srgbClr val="000000"/>
                </a:solidFill>
              </a:rPr>
              <a:t>单幅图像与三维模型融合的</a:t>
            </a:r>
            <a:r>
              <a:rPr lang="zh-CN" altLang="en-US" dirty="0">
                <a:solidFill>
                  <a:schemeClr val="accent2"/>
                </a:solidFill>
              </a:rPr>
              <a:t>训练集构建</a:t>
            </a:r>
          </a:p>
          <a:p>
            <a:pPr lvl="1"/>
            <a:r>
              <a:rPr lang="zh-CN" altLang="en-US" dirty="0">
                <a:solidFill>
                  <a:srgbClr val="000000"/>
                </a:solidFill>
              </a:rPr>
              <a:t>单幅图像对象的</a:t>
            </a:r>
            <a:r>
              <a:rPr lang="zh-CN" altLang="en-US" dirty="0">
                <a:solidFill>
                  <a:schemeClr val="accent2"/>
                </a:solidFill>
              </a:rPr>
              <a:t>部件级三维检测器</a:t>
            </a:r>
            <a:r>
              <a:rPr lang="zh-CN" altLang="en-US" dirty="0">
                <a:solidFill>
                  <a:srgbClr val="000000"/>
                </a:solidFill>
              </a:rPr>
              <a:t>学习</a:t>
            </a:r>
          </a:p>
          <a:p>
            <a:pPr lvl="1"/>
            <a:r>
              <a:rPr lang="zh-CN" altLang="en-US" dirty="0">
                <a:solidFill>
                  <a:srgbClr val="000000"/>
                </a:solidFill>
              </a:rPr>
              <a:t>图像内容引导的对象三维</a:t>
            </a:r>
            <a:r>
              <a:rPr lang="zh-CN" altLang="en-US" dirty="0">
                <a:solidFill>
                  <a:schemeClr val="accent2"/>
                </a:solidFill>
              </a:rPr>
              <a:t>模型自动构建</a:t>
            </a:r>
          </a:p>
        </p:txBody>
      </p:sp>
      <p:sp>
        <p:nvSpPr>
          <p:cNvPr id="7" name="标题 1">
            <a:extLst>
              <a:ext uri="{FF2B5EF4-FFF2-40B4-BE49-F238E27FC236}">
                <a16:creationId xmlns:a16="http://schemas.microsoft.com/office/drawing/2014/main" xmlns="" id="{0E93FCCA-0E37-4CDF-8D89-10D4CB505464}"/>
              </a:ext>
            </a:extLst>
          </p:cNvPr>
          <p:cNvSpPr txBox="1">
            <a:spLocks/>
          </p:cNvSpPr>
          <p:nvPr/>
        </p:nvSpPr>
        <p:spPr>
          <a:xfrm>
            <a:off x="81502" y="516169"/>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t>1.</a:t>
            </a:r>
            <a:r>
              <a:rPr lang="zh-CN" altLang="en-US" sz="2800" dirty="0"/>
              <a:t>单幅图像对象的部件级三维检测与组合构建</a:t>
            </a:r>
          </a:p>
        </p:txBody>
      </p:sp>
    </p:spTree>
    <p:extLst>
      <p:ext uri="{BB962C8B-B14F-4D97-AF65-F5344CB8AC3E}">
        <p14:creationId xmlns:p14="http://schemas.microsoft.com/office/powerpoint/2010/main" val="2040479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99" y="2894008"/>
            <a:ext cx="1591740" cy="1577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pPr eaLnBrk="1" hangingPunct="1">
              <a:defRPr/>
            </a:pPr>
            <a:r>
              <a:rPr lang="en-US" altLang="zh-CN" dirty="0"/>
              <a:t>1.1</a:t>
            </a:r>
            <a:r>
              <a:rPr lang="zh-CN" altLang="en-US" kern="0" dirty="0"/>
              <a:t>单幅图像与三维模型融合的训练集构建</a:t>
            </a:r>
            <a:endParaRPr lang="zh-CN" altLang="en-US" dirty="0"/>
          </a:p>
        </p:txBody>
      </p:sp>
      <p:sp>
        <p:nvSpPr>
          <p:cNvPr id="34819"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itchFamily="18" charset="0"/>
                <a:ea typeface="黑体" pitchFamily="49" charset="-122"/>
              </a:defRPr>
            </a:lvl1pPr>
            <a:lvl2pPr>
              <a:defRPr sz="2400" b="1">
                <a:solidFill>
                  <a:schemeClr val="bg2"/>
                </a:solidFill>
                <a:latin typeface="Times New Roman" pitchFamily="18" charset="0"/>
                <a:ea typeface="黑体" pitchFamily="49" charset="-122"/>
              </a:defRPr>
            </a:lvl2pPr>
            <a:lvl3pPr>
              <a:defRPr sz="2400">
                <a:solidFill>
                  <a:schemeClr val="tx1"/>
                </a:solidFill>
                <a:latin typeface="Times New Roman" pitchFamily="18" charset="0"/>
                <a:ea typeface="宋体" pitchFamily="2" charset="-122"/>
              </a:defRPr>
            </a:lvl3pPr>
            <a:lvl4pPr>
              <a:defRPr sz="2000">
                <a:solidFill>
                  <a:schemeClr val="tx1"/>
                </a:solidFill>
                <a:latin typeface="Times New Roman" pitchFamily="18" charset="0"/>
                <a:ea typeface="宋体" pitchFamily="2" charset="-122"/>
              </a:defRPr>
            </a:lvl4pPr>
            <a:lvl5pPr>
              <a:defRPr sz="2000">
                <a:solidFill>
                  <a:schemeClr val="tx1"/>
                </a:solidFill>
                <a:latin typeface="Times New Roman" pitchFamily="18" charset="0"/>
                <a:ea typeface="宋体" pitchFamily="2" charset="-122"/>
              </a:defRPr>
            </a:lvl5pPr>
            <a:lvl6pPr eaLnBrk="0" hangingPunct="0">
              <a:defRPr sz="2000">
                <a:solidFill>
                  <a:schemeClr val="tx1"/>
                </a:solidFill>
                <a:latin typeface="Times New Roman" pitchFamily="18" charset="0"/>
                <a:ea typeface="宋体" pitchFamily="2" charset="-122"/>
              </a:defRPr>
            </a:lvl6pPr>
            <a:lvl7pPr eaLnBrk="0" hangingPunct="0">
              <a:defRPr sz="2000">
                <a:solidFill>
                  <a:schemeClr val="tx1"/>
                </a:solidFill>
                <a:latin typeface="Times New Roman" pitchFamily="18" charset="0"/>
                <a:ea typeface="宋体" pitchFamily="2" charset="-122"/>
              </a:defRPr>
            </a:lvl7pPr>
            <a:lvl8pPr eaLnBrk="0" hangingPunct="0">
              <a:defRPr sz="2000">
                <a:solidFill>
                  <a:schemeClr val="tx1"/>
                </a:solidFill>
                <a:latin typeface="Times New Roman" pitchFamily="18" charset="0"/>
                <a:ea typeface="宋体" pitchFamily="2" charset="-122"/>
              </a:defRPr>
            </a:lvl8pPr>
            <a:lvl9pPr eaLnBrk="0" hangingPunct="0">
              <a:defRPr sz="2000">
                <a:solidFill>
                  <a:schemeClr val="tx1"/>
                </a:solidFill>
                <a:latin typeface="Times New Roman" pitchFamily="18" charset="0"/>
                <a:ea typeface="宋体" pitchFamily="2" charset="-122"/>
              </a:defRPr>
            </a:lvl9pPr>
          </a:lstStyle>
          <a:p>
            <a:fld id="{02D96865-9CDF-46BD-9721-A20B14F9AFE7}" type="slidenum">
              <a:rPr lang="en-US" altLang="zh-CN" sz="1800">
                <a:ea typeface="宋体" pitchFamily="2" charset="-122"/>
              </a:rPr>
              <a:pPr/>
              <a:t>23</a:t>
            </a:fld>
            <a:endParaRPr lang="en-US" altLang="zh-CN" sz="1800">
              <a:ea typeface="宋体" pitchFamily="2" charset="-122"/>
            </a:endParaRPr>
          </a:p>
        </p:txBody>
      </p:sp>
      <p:sp>
        <p:nvSpPr>
          <p:cNvPr id="7" name="内容占位符 2"/>
          <p:cNvSpPr txBox="1">
            <a:spLocks/>
          </p:cNvSpPr>
          <p:nvPr/>
        </p:nvSpPr>
        <p:spPr bwMode="auto">
          <a:xfrm>
            <a:off x="7396" y="1104992"/>
            <a:ext cx="8692721" cy="139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Blip>
                <a:blip r:embed="rId3"/>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bg2"/>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2971800"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429000"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886200"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lvl="1" eaLnBrk="1" hangingPunct="1">
              <a:buFont typeface="Times New Roman" panose="02020603050405020304" pitchFamily="18" charset="0"/>
              <a:buChar char="–"/>
            </a:pPr>
            <a:r>
              <a:rPr lang="zh-CN" altLang="en-US" b="0" kern="0" dirty="0">
                <a:solidFill>
                  <a:schemeClr val="tx1"/>
                </a:solidFill>
                <a:latin typeface="+mn-ea"/>
                <a:ea typeface="+mn-ea"/>
              </a:rPr>
              <a:t>获取带有</a:t>
            </a:r>
            <a:r>
              <a:rPr lang="zh-CN" altLang="en-US" b="0" kern="0" dirty="0">
                <a:solidFill>
                  <a:schemeClr val="accent2"/>
                </a:solidFill>
                <a:latin typeface="+mn-ea"/>
                <a:ea typeface="+mn-ea"/>
              </a:rPr>
              <a:t>部件信息</a:t>
            </a:r>
            <a:r>
              <a:rPr lang="zh-CN" altLang="en-US" b="0" kern="0" dirty="0">
                <a:solidFill>
                  <a:schemeClr val="tx1"/>
                </a:solidFill>
                <a:latin typeface="+mn-ea"/>
                <a:ea typeface="+mn-ea"/>
              </a:rPr>
              <a:t>的三维</a:t>
            </a:r>
            <a:r>
              <a:rPr lang="en-US" altLang="zh-CN" b="0" kern="0" dirty="0">
                <a:solidFill>
                  <a:schemeClr val="tx1"/>
                </a:solidFill>
                <a:latin typeface="+mn-ea"/>
                <a:ea typeface="+mn-ea"/>
              </a:rPr>
              <a:t>CAD</a:t>
            </a:r>
            <a:r>
              <a:rPr lang="zh-CN" altLang="en-US" b="0" kern="0" dirty="0">
                <a:solidFill>
                  <a:schemeClr val="tx1"/>
                </a:solidFill>
                <a:latin typeface="+mn-ea"/>
                <a:ea typeface="+mn-ea"/>
              </a:rPr>
              <a:t>模型库</a:t>
            </a:r>
            <a:endParaRPr lang="en-US" altLang="zh-CN" b="0" kern="0" dirty="0">
              <a:solidFill>
                <a:schemeClr val="tx1"/>
              </a:solidFill>
              <a:latin typeface="+mn-ea"/>
              <a:ea typeface="+mn-ea"/>
            </a:endParaRPr>
          </a:p>
          <a:p>
            <a:pPr lvl="1" eaLnBrk="1" hangingPunct="1">
              <a:buFont typeface="Times New Roman" panose="02020603050405020304" pitchFamily="18" charset="0"/>
              <a:buChar char="–"/>
            </a:pPr>
            <a:r>
              <a:rPr lang="zh-CN" altLang="en-US" b="0" kern="0" dirty="0">
                <a:solidFill>
                  <a:schemeClr val="tx1"/>
                </a:solidFill>
                <a:latin typeface="+mn-ea"/>
                <a:ea typeface="+mn-ea"/>
              </a:rPr>
              <a:t>通过</a:t>
            </a:r>
            <a:r>
              <a:rPr lang="zh-CN" altLang="en-US" b="0" kern="0" dirty="0">
                <a:solidFill>
                  <a:schemeClr val="accent2"/>
                </a:solidFill>
                <a:latin typeface="+mn-ea"/>
                <a:ea typeface="+mn-ea"/>
              </a:rPr>
              <a:t>渲染</a:t>
            </a:r>
            <a:r>
              <a:rPr lang="zh-CN" altLang="en-US" b="0" kern="0" dirty="0">
                <a:solidFill>
                  <a:schemeClr val="tx1"/>
                </a:solidFill>
                <a:latin typeface="+mn-ea"/>
                <a:ea typeface="+mn-ea"/>
              </a:rPr>
              <a:t>三维模型与真实场景图像融合，得到尽可能真实的图像数据集。</a:t>
            </a:r>
            <a:endParaRPr lang="en-US" altLang="zh-CN" b="0" kern="0" dirty="0">
              <a:solidFill>
                <a:schemeClr val="tx1"/>
              </a:solidFill>
              <a:latin typeface="+mn-ea"/>
              <a:ea typeface="+mn-ea"/>
            </a:endParaRPr>
          </a:p>
          <a:p>
            <a:pPr lvl="1" eaLnBrk="1" hangingPunct="1"/>
            <a:endParaRPr lang="en-US" altLang="zh-CN" b="0" kern="0" dirty="0">
              <a:solidFill>
                <a:schemeClr val="tx1"/>
              </a:solidFill>
            </a:endParaRPr>
          </a:p>
        </p:txBody>
      </p:sp>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888" y="2840967"/>
            <a:ext cx="1079236" cy="16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64688" y="4501579"/>
            <a:ext cx="1479814" cy="400110"/>
          </a:xfrm>
          <a:prstGeom prst="rect">
            <a:avLst/>
          </a:prstGeom>
          <a:solidFill>
            <a:schemeClr val="bg1"/>
          </a:solidFill>
        </p:spPr>
        <p:txBody>
          <a:bodyPr wrap="square" rtlCol="0">
            <a:spAutoFit/>
          </a:bodyPr>
          <a:lstStyle/>
          <a:p>
            <a:pPr algn="ctr"/>
            <a:r>
              <a:rPr lang="en-US" altLang="zh-CN" sz="2000" dirty="0">
                <a:solidFill>
                  <a:schemeClr val="accent2"/>
                </a:solidFill>
                <a:latin typeface="+mn-lt"/>
                <a:ea typeface="+mn-ea"/>
              </a:rPr>
              <a:t>CAD</a:t>
            </a:r>
            <a:r>
              <a:rPr lang="zh-CN" altLang="en-US" sz="2000" dirty="0">
                <a:solidFill>
                  <a:schemeClr val="accent2"/>
                </a:solidFill>
                <a:latin typeface="+mn-lt"/>
                <a:ea typeface="+mn-ea"/>
              </a:rPr>
              <a:t>模型</a:t>
            </a:r>
          </a:p>
        </p:txBody>
      </p:sp>
      <p:pic>
        <p:nvPicPr>
          <p:cNvPr id="10" name="Picture 4" descr="E:\!Moving_Bricks\New\trans_data\shapenetcore_partanno_segmentation_benchmark_v0\03001627\seg_img\1bbe463ba96415aff1783a44a88d6274.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7768" y="2828267"/>
            <a:ext cx="1080000" cy="1660612"/>
          </a:xfrm>
          <a:prstGeom prst="rect">
            <a:avLst/>
          </a:prstGeom>
          <a:noFill/>
          <a:extLst>
            <a:ext uri="{909E8E84-426E-40DD-AFC4-6F175D3DCCD1}">
              <a14:hiddenFill xmlns:a14="http://schemas.microsoft.com/office/drawing/2010/main">
                <a:solidFill>
                  <a:srgbClr val="FFFFFF"/>
                </a:solidFill>
              </a14:hiddenFill>
            </a:ext>
          </a:extLst>
        </p:spPr>
      </p:pic>
      <p:sp>
        <p:nvSpPr>
          <p:cNvPr id="11" name="右箭头 10"/>
          <p:cNvSpPr/>
          <p:nvPr/>
        </p:nvSpPr>
        <p:spPr bwMode="auto">
          <a:xfrm>
            <a:off x="2182715" y="3491581"/>
            <a:ext cx="984592" cy="31762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12" name="TextBox 11"/>
          <p:cNvSpPr txBox="1"/>
          <p:nvPr/>
        </p:nvSpPr>
        <p:spPr>
          <a:xfrm>
            <a:off x="3277860" y="4501579"/>
            <a:ext cx="1725741" cy="707886"/>
          </a:xfrm>
          <a:prstGeom prst="rect">
            <a:avLst/>
          </a:prstGeom>
          <a:solidFill>
            <a:schemeClr val="bg1"/>
          </a:solidFill>
        </p:spPr>
        <p:txBody>
          <a:bodyPr wrap="square" rtlCol="0">
            <a:spAutoFit/>
          </a:bodyPr>
          <a:lstStyle/>
          <a:p>
            <a:pPr algn="ctr"/>
            <a:r>
              <a:rPr lang="zh-CN" altLang="en-US" sz="2000" dirty="0">
                <a:latin typeface="+mn-lt"/>
                <a:ea typeface="+mn-ea"/>
              </a:rPr>
              <a:t>带</a:t>
            </a:r>
            <a:r>
              <a:rPr lang="zh-CN" altLang="en-US" sz="2000" dirty="0">
                <a:solidFill>
                  <a:schemeClr val="accent2"/>
                </a:solidFill>
                <a:latin typeface="+mn-lt"/>
                <a:ea typeface="+mn-ea"/>
              </a:rPr>
              <a:t>部件信息</a:t>
            </a:r>
            <a:r>
              <a:rPr lang="zh-CN" altLang="en-US" sz="2000" dirty="0">
                <a:latin typeface="+mn-lt"/>
                <a:ea typeface="+mn-ea"/>
              </a:rPr>
              <a:t>的</a:t>
            </a:r>
            <a:r>
              <a:rPr lang="en-US" altLang="zh-CN" sz="2000" dirty="0">
                <a:solidFill>
                  <a:schemeClr val="accent2"/>
                </a:solidFill>
                <a:latin typeface="+mn-lt"/>
                <a:ea typeface="+mn-ea"/>
              </a:rPr>
              <a:t>CAD</a:t>
            </a:r>
            <a:r>
              <a:rPr lang="zh-CN" altLang="en-US" sz="2000" dirty="0">
                <a:solidFill>
                  <a:schemeClr val="accent2"/>
                </a:solidFill>
                <a:latin typeface="+mn-lt"/>
                <a:ea typeface="+mn-ea"/>
              </a:rPr>
              <a:t>模型</a:t>
            </a:r>
          </a:p>
        </p:txBody>
      </p:sp>
      <p:sp>
        <p:nvSpPr>
          <p:cNvPr id="4" name="TextBox 3"/>
          <p:cNvSpPr txBox="1"/>
          <p:nvPr/>
        </p:nvSpPr>
        <p:spPr>
          <a:xfrm>
            <a:off x="2273102" y="3018767"/>
            <a:ext cx="762000"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分割</a:t>
            </a:r>
          </a:p>
        </p:txBody>
      </p:sp>
      <p:sp>
        <p:nvSpPr>
          <p:cNvPr id="14" name="右箭头 13"/>
          <p:cNvSpPr/>
          <p:nvPr/>
        </p:nvSpPr>
        <p:spPr bwMode="auto">
          <a:xfrm>
            <a:off x="5002114" y="3482377"/>
            <a:ext cx="1347687" cy="31762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15" name="TextBox 14"/>
          <p:cNvSpPr txBox="1"/>
          <p:nvPr/>
        </p:nvSpPr>
        <p:spPr>
          <a:xfrm>
            <a:off x="5029002" y="3047663"/>
            <a:ext cx="1257300"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渲染融合</a:t>
            </a:r>
          </a:p>
        </p:txBody>
      </p:sp>
      <p:sp>
        <p:nvSpPr>
          <p:cNvPr id="16" name="矩形 15">
            <a:extLst>
              <a:ext uri="{FF2B5EF4-FFF2-40B4-BE49-F238E27FC236}">
                <a16:creationId xmlns:a16="http://schemas.microsoft.com/office/drawing/2014/main" xmlns="" id="{81783A47-C98F-4CE9-BCAF-F4426DD93422}"/>
              </a:ext>
            </a:extLst>
          </p:cNvPr>
          <p:cNvSpPr/>
          <p:nvPr/>
        </p:nvSpPr>
        <p:spPr>
          <a:xfrm>
            <a:off x="0" y="6176302"/>
            <a:ext cx="9734310" cy="892552"/>
          </a:xfrm>
          <a:prstGeom prst="rect">
            <a:avLst/>
          </a:prstGeom>
          <a:solidFill>
            <a:schemeClr val="bg1"/>
          </a:solidFill>
        </p:spPr>
        <p:txBody>
          <a:bodyPr wrap="square">
            <a:spAutoFit/>
          </a:bodyPr>
          <a:lstStyle/>
          <a:p>
            <a:pPr>
              <a:spcBef>
                <a:spcPts val="600"/>
              </a:spcBef>
              <a:buClr>
                <a:srgbClr val="000000"/>
              </a:buClr>
              <a:buSzPct val="100000"/>
              <a:buFont typeface="Times New Roman" panose="02020603050405020304" pitchFamily="18" charset="0"/>
              <a:buNone/>
            </a:pPr>
            <a:r>
              <a:rPr lang="en-US" altLang="zh-CN" b="1" dirty="0">
                <a:solidFill>
                  <a:srgbClr val="000000"/>
                </a:solidFill>
                <a:latin typeface="Times New Roman" panose="02020603050405020304" pitchFamily="18" charset="0"/>
                <a:ea typeface="黑体" panose="02010609060101010101" pitchFamily="49" charset="-122"/>
              </a:rPr>
              <a:t>Render for CNN: viewpoint estimation in images using CNNs trained with rendered 3d model views.[ICCV 2015]</a:t>
            </a:r>
            <a:endParaRPr lang="zh-CN" altLang="en-US" b="1" dirty="0">
              <a:solidFill>
                <a:srgbClr val="000000"/>
              </a:solidFill>
              <a:latin typeface="Times New Roman" panose="02020603050405020304" pitchFamily="18" charset="0"/>
              <a:ea typeface="黑体" panose="02010609060101010101" pitchFamily="49" charset="-122"/>
            </a:endParaRPr>
          </a:p>
          <a:p>
            <a:endParaRPr lang="en-US" altLang="zh-CN" sz="16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USER_CC\Desktop\icvrv2018\图\4标注工具\biaozhu.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9861" y="2563079"/>
            <a:ext cx="4744277" cy="3806782"/>
          </a:xfrm>
          <a:prstGeom prst="rect">
            <a:avLst/>
          </a:prstGeom>
          <a:noFill/>
          <a:ln>
            <a:noFill/>
          </a:ln>
        </p:spPr>
      </p:pic>
      <p:sp>
        <p:nvSpPr>
          <p:cNvPr id="2662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itchFamily="18" charset="0"/>
                <a:ea typeface="黑体" pitchFamily="49" charset="-122"/>
              </a:defRPr>
            </a:lvl1pPr>
            <a:lvl2pPr>
              <a:defRPr sz="2400" b="1">
                <a:solidFill>
                  <a:schemeClr val="bg2"/>
                </a:solidFill>
                <a:latin typeface="Times New Roman" pitchFamily="18" charset="0"/>
                <a:ea typeface="黑体" pitchFamily="49" charset="-122"/>
              </a:defRPr>
            </a:lvl2pPr>
            <a:lvl3pPr>
              <a:defRPr sz="2400">
                <a:solidFill>
                  <a:schemeClr val="tx1"/>
                </a:solidFill>
                <a:latin typeface="Times New Roman" pitchFamily="18" charset="0"/>
                <a:ea typeface="宋体" pitchFamily="2" charset="-122"/>
              </a:defRPr>
            </a:lvl3pPr>
            <a:lvl4pPr>
              <a:defRPr sz="2000">
                <a:solidFill>
                  <a:schemeClr val="tx1"/>
                </a:solidFill>
                <a:latin typeface="Times New Roman" pitchFamily="18" charset="0"/>
                <a:ea typeface="宋体" pitchFamily="2" charset="-122"/>
              </a:defRPr>
            </a:lvl4pPr>
            <a:lvl5pPr>
              <a:defRPr sz="2000">
                <a:solidFill>
                  <a:schemeClr val="tx1"/>
                </a:solidFill>
                <a:latin typeface="Times New Roman" pitchFamily="18" charset="0"/>
                <a:ea typeface="宋体" pitchFamily="2" charset="-122"/>
              </a:defRPr>
            </a:lvl5pPr>
            <a:lvl6pPr eaLnBrk="0" hangingPunct="0">
              <a:defRPr sz="2000">
                <a:solidFill>
                  <a:schemeClr val="tx1"/>
                </a:solidFill>
                <a:latin typeface="Times New Roman" pitchFamily="18" charset="0"/>
                <a:ea typeface="宋体" pitchFamily="2" charset="-122"/>
              </a:defRPr>
            </a:lvl6pPr>
            <a:lvl7pPr eaLnBrk="0" hangingPunct="0">
              <a:defRPr sz="2000">
                <a:solidFill>
                  <a:schemeClr val="tx1"/>
                </a:solidFill>
                <a:latin typeface="Times New Roman" pitchFamily="18" charset="0"/>
                <a:ea typeface="宋体" pitchFamily="2" charset="-122"/>
              </a:defRPr>
            </a:lvl7pPr>
            <a:lvl8pPr eaLnBrk="0" hangingPunct="0">
              <a:defRPr sz="2000">
                <a:solidFill>
                  <a:schemeClr val="tx1"/>
                </a:solidFill>
                <a:latin typeface="Times New Roman" pitchFamily="18" charset="0"/>
                <a:ea typeface="宋体" pitchFamily="2" charset="-122"/>
              </a:defRPr>
            </a:lvl8pPr>
            <a:lvl9pPr eaLnBrk="0" hangingPunct="0">
              <a:defRPr sz="2000">
                <a:solidFill>
                  <a:schemeClr val="tx1"/>
                </a:solidFill>
                <a:latin typeface="Times New Roman" pitchFamily="18" charset="0"/>
                <a:ea typeface="宋体" pitchFamily="2" charset="-122"/>
              </a:defRPr>
            </a:lvl9pPr>
          </a:lstStyle>
          <a:p>
            <a:fld id="{AA66E96D-D953-47E7-BB5B-CA185478AB58}" type="slidenum">
              <a:rPr lang="en-US" altLang="zh-CN" sz="1800">
                <a:ea typeface="宋体" pitchFamily="2" charset="-122"/>
              </a:rPr>
              <a:pPr/>
              <a:t>24</a:t>
            </a:fld>
            <a:endParaRPr lang="en-US" altLang="zh-CN" sz="1800">
              <a:ea typeface="宋体" pitchFamily="2" charset="-122"/>
            </a:endParaRPr>
          </a:p>
        </p:txBody>
      </p:sp>
      <p:sp>
        <p:nvSpPr>
          <p:cNvPr id="3" name="内容占位符 2"/>
          <p:cNvSpPr>
            <a:spLocks noGrp="1"/>
          </p:cNvSpPr>
          <p:nvPr>
            <p:ph idx="1"/>
          </p:nvPr>
        </p:nvSpPr>
        <p:spPr>
          <a:xfrm>
            <a:off x="254546" y="1268888"/>
            <a:ext cx="8378825" cy="1664184"/>
          </a:xfrm>
        </p:spPr>
        <p:txBody>
          <a:bodyPr/>
          <a:lstStyle/>
          <a:p>
            <a:r>
              <a:rPr lang="zh-CN" altLang="en-US" dirty="0">
                <a:solidFill>
                  <a:schemeClr val="accent2"/>
                </a:solidFill>
              </a:rPr>
              <a:t>基于</a:t>
            </a:r>
            <a:r>
              <a:rPr lang="en-US" altLang="zh-CN" dirty="0">
                <a:solidFill>
                  <a:schemeClr val="accent2"/>
                </a:solidFill>
              </a:rPr>
              <a:t>2D-3D</a:t>
            </a:r>
            <a:r>
              <a:rPr lang="zh-CN" altLang="en-US" dirty="0">
                <a:solidFill>
                  <a:schemeClr val="accent2"/>
                </a:solidFill>
              </a:rPr>
              <a:t>对齐的数据集标注</a:t>
            </a:r>
            <a:endParaRPr lang="en-US" altLang="zh-CN" sz="2000" b="0" dirty="0"/>
          </a:p>
          <a:p>
            <a:pPr>
              <a:buClr>
                <a:schemeClr val="accent2"/>
              </a:buClr>
              <a:buFont typeface="Wingdings" panose="05000000000000000000" pitchFamily="2" charset="2"/>
              <a:buChar char="l"/>
            </a:pPr>
            <a:r>
              <a:rPr lang="zh-CN" altLang="zh-CN" sz="2000" b="0" dirty="0"/>
              <a:t>将模型的</a:t>
            </a:r>
            <a:r>
              <a:rPr lang="zh-CN" altLang="zh-CN" sz="2000" b="0" dirty="0">
                <a:solidFill>
                  <a:schemeClr val="accent2"/>
                </a:solidFill>
              </a:rPr>
              <a:t>三维属性迁移到二维</a:t>
            </a:r>
            <a:r>
              <a:rPr lang="zh-CN" altLang="en-US" sz="2000" b="0" dirty="0">
                <a:solidFill>
                  <a:schemeClr val="accent2"/>
                </a:solidFill>
              </a:rPr>
              <a:t>对象</a:t>
            </a:r>
            <a:r>
              <a:rPr lang="zh-CN" altLang="en-US" sz="2000" b="0" dirty="0"/>
              <a:t>上</a:t>
            </a:r>
            <a:r>
              <a:rPr lang="zh-CN" altLang="zh-CN" sz="2000" b="0" dirty="0"/>
              <a:t>。</a:t>
            </a:r>
            <a:endParaRPr lang="en-US" altLang="zh-CN" sz="2000" b="0" dirty="0"/>
          </a:p>
          <a:p>
            <a:pPr>
              <a:buClr>
                <a:schemeClr val="accent2"/>
              </a:buClr>
              <a:buFont typeface="Wingdings" panose="05000000000000000000" pitchFamily="2" charset="2"/>
              <a:buChar char="l"/>
            </a:pPr>
            <a:r>
              <a:rPr lang="zh-CN" altLang="zh-CN" sz="2000" b="0" dirty="0"/>
              <a:t>采用一个或</a:t>
            </a:r>
            <a:r>
              <a:rPr lang="zh-CN" altLang="zh-CN" sz="2000" b="0" dirty="0">
                <a:solidFill>
                  <a:schemeClr val="accent2"/>
                </a:solidFill>
              </a:rPr>
              <a:t>多个模型</a:t>
            </a:r>
            <a:r>
              <a:rPr lang="zh-CN" altLang="zh-CN" sz="2000" b="0" dirty="0"/>
              <a:t>标注一个对象的方式。</a:t>
            </a:r>
          </a:p>
        </p:txBody>
      </p:sp>
      <p:sp>
        <p:nvSpPr>
          <p:cNvPr id="8" name="标题 1">
            <a:extLst>
              <a:ext uri="{FF2B5EF4-FFF2-40B4-BE49-F238E27FC236}">
                <a16:creationId xmlns:a16="http://schemas.microsoft.com/office/drawing/2014/main" xmlns="" id="{38FD63FA-0502-4DBC-9139-A998C4AF66EB}"/>
              </a:ext>
            </a:extLst>
          </p:cNvPr>
          <p:cNvSpPr txBox="1">
            <a:spLocks/>
          </p:cNvSpPr>
          <p:nvPr/>
        </p:nvSpPr>
        <p:spPr bwMode="auto">
          <a:xfrm>
            <a:off x="0" y="488139"/>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pPr eaLnBrk="1" hangingPunct="1">
              <a:defRPr/>
            </a:pPr>
            <a:r>
              <a:rPr lang="en-US" altLang="zh-CN" dirty="0"/>
              <a:t>1.1</a:t>
            </a:r>
            <a:r>
              <a:rPr lang="zh-CN" altLang="en-US" kern="0" dirty="0"/>
              <a:t>单幅图像与三维模型融合的训练集构建</a:t>
            </a:r>
            <a:endParaRPr lang="zh-CN" altLang="en-US" dirty="0"/>
          </a:p>
        </p:txBody>
      </p:sp>
      <p:sp>
        <p:nvSpPr>
          <p:cNvPr id="9" name="矩形 8">
            <a:extLst>
              <a:ext uri="{FF2B5EF4-FFF2-40B4-BE49-F238E27FC236}">
                <a16:creationId xmlns:a16="http://schemas.microsoft.com/office/drawing/2014/main" xmlns="" id="{98E700A0-470E-4AF9-87EA-9D6ECD3209E4}"/>
              </a:ext>
            </a:extLst>
          </p:cNvPr>
          <p:cNvSpPr/>
          <p:nvPr/>
        </p:nvSpPr>
        <p:spPr>
          <a:xfrm>
            <a:off x="426592" y="6487080"/>
            <a:ext cx="8451190" cy="400110"/>
          </a:xfrm>
          <a:prstGeom prst="rect">
            <a:avLst/>
          </a:prstGeom>
          <a:solidFill>
            <a:schemeClr val="bg1"/>
          </a:solidFill>
        </p:spPr>
        <p:txBody>
          <a:bodyPr wrap="square">
            <a:spAutoFit/>
          </a:bodyPr>
          <a:lstStyle/>
          <a:p>
            <a:r>
              <a:rPr lang="en-US" altLang="zh-CN" sz="2000" b="1" dirty="0"/>
              <a:t>Objectnet3d: A Large Scale Database for 3D Object Recognition</a:t>
            </a:r>
            <a:r>
              <a:rPr lang="en-US" altLang="zh-CN" sz="1600" b="1" dirty="0"/>
              <a:t>[ ECCV 2016]</a:t>
            </a:r>
          </a:p>
        </p:txBody>
      </p:sp>
    </p:spTree>
    <p:extLst>
      <p:ext uri="{BB962C8B-B14F-4D97-AF65-F5344CB8AC3E}">
        <p14:creationId xmlns:p14="http://schemas.microsoft.com/office/powerpoint/2010/main" val="3865684995"/>
      </p:ext>
    </p:extLst>
  </p:cSld>
  <p:clrMapOvr>
    <a:masterClrMapping/>
  </p:clrMapOvr>
  <mc:AlternateContent xmlns:mc="http://schemas.openxmlformats.org/markup-compatibility/2006" xmlns:p14="http://schemas.microsoft.com/office/powerpoint/2010/main">
    <mc:Choice Requires="p14">
      <p:transition spd="slow" p14:dur="2000" advTm="72517"/>
    </mc:Choice>
    <mc:Fallback xmlns="">
      <p:transition spd="slow" advTm="7251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a:extLst>
              <a:ext uri="{FF2B5EF4-FFF2-40B4-BE49-F238E27FC236}">
                <a16:creationId xmlns:a16="http://schemas.microsoft.com/office/drawing/2014/main" xmlns="" id="{2EFA4B03-7FAB-4F0A-8028-17E45475830A}"/>
              </a:ext>
            </a:extLst>
          </p:cNvPr>
          <p:cNvSpPr txBox="1">
            <a:spLocks noChangeArrowheads="1"/>
          </p:cNvSpPr>
          <p:nvPr/>
        </p:nvSpPr>
        <p:spPr bwMode="auto">
          <a:xfrm>
            <a:off x="241300" y="454025"/>
            <a:ext cx="8626475"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9pPr>
          </a:lstStyle>
          <a:p>
            <a:pPr>
              <a:buSzPct val="100000"/>
              <a:defRPr/>
            </a:pPr>
            <a:r>
              <a:rPr lang="en-US" altLang="zh-CN" sz="3200" b="1" dirty="0">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49" charset="-122"/>
              </a:rPr>
              <a:t>Method – Data Annotation by 2D-3D Alignment</a:t>
            </a:r>
          </a:p>
        </p:txBody>
      </p:sp>
      <p:sp>
        <p:nvSpPr>
          <p:cNvPr id="31747" name="Text Box 2">
            <a:extLst>
              <a:ext uri="{FF2B5EF4-FFF2-40B4-BE49-F238E27FC236}">
                <a16:creationId xmlns:a16="http://schemas.microsoft.com/office/drawing/2014/main" xmlns="" id="{8FFC7D11-C190-4618-AEDC-5063747B03CF}"/>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algn="r" eaLnBrk="1" hangingPunct="1">
              <a:spcBef>
                <a:spcPct val="0"/>
              </a:spcBef>
              <a:buClrTx/>
              <a:buFontTx/>
              <a:buNone/>
            </a:pPr>
            <a:fld id="{6D97C342-528F-4B04-B6DC-B002DA3E2AA0}" type="slidenum">
              <a:rPr lang="en-US" altLang="zh-CN" sz="1800">
                <a:ea typeface="宋体" panose="02010600030101010101" pitchFamily="2" charset="-122"/>
                <a:cs typeface="华文行楷" panose="02010800040101010101" pitchFamily="2" charset="-122"/>
              </a:rPr>
              <a:pPr algn="r" eaLnBrk="1" hangingPunct="1">
                <a:spcBef>
                  <a:spcPct val="0"/>
                </a:spcBef>
                <a:buClrTx/>
                <a:buFontTx/>
                <a:buNone/>
              </a:pPr>
              <a:t>25</a:t>
            </a:fld>
            <a:endParaRPr lang="en-US" altLang="zh-CN" sz="1800">
              <a:ea typeface="宋体" panose="02010600030101010101" pitchFamily="2" charset="-122"/>
              <a:cs typeface="华文行楷" panose="02010800040101010101" pitchFamily="2" charset="-122"/>
            </a:endParaRPr>
          </a:p>
        </p:txBody>
      </p:sp>
      <p:sp>
        <p:nvSpPr>
          <p:cNvPr id="31748" name="Text Box 3">
            <a:extLst>
              <a:ext uri="{FF2B5EF4-FFF2-40B4-BE49-F238E27FC236}">
                <a16:creationId xmlns:a16="http://schemas.microsoft.com/office/drawing/2014/main" xmlns="" id="{A514EB45-EC10-43CE-8A60-BB7D549605DE}"/>
              </a:ext>
            </a:extLst>
          </p:cNvPr>
          <p:cNvSpPr txBox="1">
            <a:spLocks noChangeArrowheads="1"/>
          </p:cNvSpPr>
          <p:nvPr/>
        </p:nvSpPr>
        <p:spPr bwMode="auto">
          <a:xfrm>
            <a:off x="-595313" y="947738"/>
            <a:ext cx="10298113"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a:spcBef>
                <a:spcPct val="0"/>
              </a:spcBef>
              <a:buClrTx/>
              <a:buFontTx/>
              <a:buNone/>
            </a:pPr>
            <a:endParaRPr lang="en-US" altLang="zh-CN" sz="2000" b="0">
              <a:latin typeface="Arial" panose="020B0604020202020204" pitchFamily="34" charset="0"/>
            </a:endParaRPr>
          </a:p>
          <a:p>
            <a:pPr algn="ctr"/>
            <a:r>
              <a:rPr lang="en-US" altLang="zh-CN" sz="2000" b="0"/>
              <a:t>Objectnet3d: A Large Scale Database for 3D Object Recognition</a:t>
            </a:r>
            <a:endParaRPr lang="en-US" altLang="zh-CN" sz="1600" b="0"/>
          </a:p>
          <a:p>
            <a:pPr algn="ctr"/>
            <a:r>
              <a:rPr lang="en-US" altLang="zh-CN" sz="2000" b="0"/>
              <a:t>Beyond PASCAL: A Benchmark for 3D Object Detection in the Wild</a:t>
            </a:r>
          </a:p>
        </p:txBody>
      </p:sp>
      <p:pic>
        <p:nvPicPr>
          <p:cNvPr id="2" name="媒体1.mp4">
            <a:hlinkClick r:id="" action="ppaction://media"/>
            <a:extLst>
              <a:ext uri="{FF2B5EF4-FFF2-40B4-BE49-F238E27FC236}">
                <a16:creationId xmlns:a16="http://schemas.microsoft.com/office/drawing/2014/main" xmlns="" id="{17668875-6226-42A8-9A34-61B5567E15E2}"/>
              </a:ext>
            </a:extLst>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1730375" y="2119313"/>
            <a:ext cx="5648325"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65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a:t>1.2</a:t>
            </a:r>
            <a:r>
              <a:rPr lang="zh-CN" altLang="en-US" dirty="0"/>
              <a:t>单幅图像对象的部件级三维检测器学习</a:t>
            </a:r>
          </a:p>
        </p:txBody>
      </p:sp>
      <p:sp>
        <p:nvSpPr>
          <p:cNvPr id="35843"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itchFamily="18" charset="0"/>
                <a:ea typeface="黑体" pitchFamily="49" charset="-122"/>
              </a:defRPr>
            </a:lvl1pPr>
            <a:lvl2pPr>
              <a:defRPr sz="2400" b="1">
                <a:solidFill>
                  <a:schemeClr val="bg2"/>
                </a:solidFill>
                <a:latin typeface="Times New Roman" pitchFamily="18" charset="0"/>
                <a:ea typeface="黑体" pitchFamily="49" charset="-122"/>
              </a:defRPr>
            </a:lvl2pPr>
            <a:lvl3pPr>
              <a:defRPr sz="2400">
                <a:solidFill>
                  <a:schemeClr val="tx1"/>
                </a:solidFill>
                <a:latin typeface="Times New Roman" pitchFamily="18" charset="0"/>
                <a:ea typeface="宋体" pitchFamily="2" charset="-122"/>
              </a:defRPr>
            </a:lvl3pPr>
            <a:lvl4pPr>
              <a:defRPr sz="2000">
                <a:solidFill>
                  <a:schemeClr val="tx1"/>
                </a:solidFill>
                <a:latin typeface="Times New Roman" pitchFamily="18" charset="0"/>
                <a:ea typeface="宋体" pitchFamily="2" charset="-122"/>
              </a:defRPr>
            </a:lvl4pPr>
            <a:lvl5pPr>
              <a:defRPr sz="2000">
                <a:solidFill>
                  <a:schemeClr val="tx1"/>
                </a:solidFill>
                <a:latin typeface="Times New Roman" pitchFamily="18" charset="0"/>
                <a:ea typeface="宋体" pitchFamily="2" charset="-122"/>
              </a:defRPr>
            </a:lvl5pPr>
            <a:lvl6pPr eaLnBrk="0" hangingPunct="0">
              <a:defRPr sz="2000">
                <a:solidFill>
                  <a:schemeClr val="tx1"/>
                </a:solidFill>
                <a:latin typeface="Times New Roman" pitchFamily="18" charset="0"/>
                <a:ea typeface="宋体" pitchFamily="2" charset="-122"/>
              </a:defRPr>
            </a:lvl6pPr>
            <a:lvl7pPr eaLnBrk="0" hangingPunct="0">
              <a:defRPr sz="2000">
                <a:solidFill>
                  <a:schemeClr val="tx1"/>
                </a:solidFill>
                <a:latin typeface="Times New Roman" pitchFamily="18" charset="0"/>
                <a:ea typeface="宋体" pitchFamily="2" charset="-122"/>
              </a:defRPr>
            </a:lvl7pPr>
            <a:lvl8pPr eaLnBrk="0" hangingPunct="0">
              <a:defRPr sz="2000">
                <a:solidFill>
                  <a:schemeClr val="tx1"/>
                </a:solidFill>
                <a:latin typeface="Times New Roman" pitchFamily="18" charset="0"/>
                <a:ea typeface="宋体" pitchFamily="2" charset="-122"/>
              </a:defRPr>
            </a:lvl8pPr>
            <a:lvl9pPr eaLnBrk="0" hangingPunct="0">
              <a:defRPr sz="2000">
                <a:solidFill>
                  <a:schemeClr val="tx1"/>
                </a:solidFill>
                <a:latin typeface="Times New Roman" pitchFamily="18" charset="0"/>
                <a:ea typeface="宋体" pitchFamily="2" charset="-122"/>
              </a:defRPr>
            </a:lvl9pPr>
          </a:lstStyle>
          <a:p>
            <a:fld id="{CD569A6B-9A63-46BB-BFA7-CE247A28FF5D}" type="slidenum">
              <a:rPr lang="en-US" altLang="zh-CN" sz="1800">
                <a:ea typeface="宋体" pitchFamily="2" charset="-122"/>
              </a:rPr>
              <a:pPr/>
              <a:t>26</a:t>
            </a:fld>
            <a:endParaRPr lang="en-US" altLang="zh-CN" sz="1800">
              <a:ea typeface="宋体" pitchFamily="2" charset="-122"/>
            </a:endParaRPr>
          </a:p>
        </p:txBody>
      </p:sp>
      <p:sp>
        <p:nvSpPr>
          <p:cNvPr id="21" name="内容占位符 2">
            <a:extLst>
              <a:ext uri="{FF2B5EF4-FFF2-40B4-BE49-F238E27FC236}">
                <a16:creationId xmlns:a16="http://schemas.microsoft.com/office/drawing/2014/main" xmlns="" id="{5F6622FD-55C5-4BE9-BA4D-F66B93CF27AD}"/>
              </a:ext>
            </a:extLst>
          </p:cNvPr>
          <p:cNvSpPr>
            <a:spLocks noGrp="1"/>
          </p:cNvSpPr>
          <p:nvPr>
            <p:ph idx="1"/>
          </p:nvPr>
        </p:nvSpPr>
        <p:spPr>
          <a:xfrm>
            <a:off x="241300" y="1167794"/>
            <a:ext cx="8959850" cy="1314370"/>
          </a:xfrm>
        </p:spPr>
        <p:txBody>
          <a:bodyPr/>
          <a:lstStyle/>
          <a:p>
            <a:r>
              <a:rPr lang="zh-CN" altLang="en-US" sz="2800" dirty="0"/>
              <a:t>单幅图像对象的</a:t>
            </a:r>
            <a:r>
              <a:rPr lang="zh-CN" altLang="en-US" sz="2800" dirty="0">
                <a:solidFill>
                  <a:schemeClr val="accent2"/>
                </a:solidFill>
              </a:rPr>
              <a:t>部件级三维检测器</a:t>
            </a:r>
            <a:r>
              <a:rPr lang="zh-CN" altLang="en-US" sz="2800" dirty="0"/>
              <a:t>学习</a:t>
            </a:r>
            <a:endParaRPr lang="en-US" altLang="zh-CN" sz="2800" dirty="0"/>
          </a:p>
          <a:p>
            <a:pPr>
              <a:buClr>
                <a:schemeClr val="accent2"/>
              </a:buClr>
              <a:buFont typeface="Wingdings" panose="05000000000000000000" pitchFamily="2" charset="2"/>
              <a:buChar char="l"/>
            </a:pPr>
            <a:r>
              <a:rPr lang="zh-CN" altLang="en-US" sz="2000" b="0" dirty="0"/>
              <a:t>扩展现有的图像</a:t>
            </a:r>
            <a:r>
              <a:rPr lang="zh-CN" altLang="en-US" sz="2000" b="0" dirty="0">
                <a:solidFill>
                  <a:schemeClr val="accent2"/>
                </a:solidFill>
              </a:rPr>
              <a:t>对象级三维检测器</a:t>
            </a:r>
            <a:r>
              <a:rPr lang="zh-CN" altLang="en-US" sz="2000" b="0" dirty="0"/>
              <a:t>实现图像对象部件级三维检测的基准网</a:t>
            </a:r>
            <a:endParaRPr lang="en-US" altLang="zh-CN" sz="2000" b="0" dirty="0"/>
          </a:p>
          <a:p>
            <a:pPr>
              <a:buClr>
                <a:schemeClr val="accent2"/>
              </a:buClr>
              <a:buFont typeface="Wingdings" panose="05000000000000000000" pitchFamily="2" charset="2"/>
              <a:buChar char="l"/>
            </a:pPr>
            <a:r>
              <a:rPr lang="zh-CN" altLang="en-US" sz="2000" b="0" dirty="0"/>
              <a:t>通过引入同一对象部件间的</a:t>
            </a:r>
            <a:r>
              <a:rPr lang="zh-CN" altLang="en-US" sz="2000" b="0" dirty="0">
                <a:solidFill>
                  <a:schemeClr val="accent2"/>
                </a:solidFill>
              </a:rPr>
              <a:t>空间上下文关系</a:t>
            </a:r>
            <a:r>
              <a:rPr lang="zh-CN" altLang="en-US" sz="2000" b="0" dirty="0">
                <a:solidFill>
                  <a:schemeClr val="tx1"/>
                </a:solidFill>
              </a:rPr>
              <a:t>进行</a:t>
            </a:r>
            <a:r>
              <a:rPr lang="zh-CN" altLang="en-US" sz="2000" b="0" dirty="0"/>
              <a:t>改进。</a:t>
            </a:r>
            <a:endParaRPr lang="en-US" altLang="zh-CN" sz="2000" b="0" dirty="0"/>
          </a:p>
          <a:p>
            <a:pPr marL="0" indent="0">
              <a:buNone/>
            </a:pPr>
            <a:endParaRPr lang="en-US" altLang="zh-CN" sz="2000" b="0" dirty="0"/>
          </a:p>
          <a:p>
            <a:pPr marL="0" indent="0">
              <a:buNone/>
            </a:pPr>
            <a:endParaRPr lang="en-US" altLang="zh-CN" sz="2000" b="0" kern="100" dirty="0">
              <a:latin typeface="+mn-ea"/>
              <a:cs typeface="Times New Roman"/>
            </a:endParaRPr>
          </a:p>
        </p:txBody>
      </p:sp>
      <p:sp>
        <p:nvSpPr>
          <p:cNvPr id="25" name="矩形 24">
            <a:extLst>
              <a:ext uri="{FF2B5EF4-FFF2-40B4-BE49-F238E27FC236}">
                <a16:creationId xmlns:a16="http://schemas.microsoft.com/office/drawing/2014/main" xmlns="" id="{B10B0C86-8A2B-4AE7-9915-294C44A9C3DB}"/>
              </a:ext>
            </a:extLst>
          </p:cNvPr>
          <p:cNvSpPr/>
          <p:nvPr/>
        </p:nvSpPr>
        <p:spPr>
          <a:xfrm>
            <a:off x="69555" y="6452770"/>
            <a:ext cx="9074445" cy="369332"/>
          </a:xfrm>
          <a:prstGeom prst="rect">
            <a:avLst/>
          </a:prstGeom>
          <a:solidFill>
            <a:schemeClr val="bg1"/>
          </a:solidFill>
        </p:spPr>
        <p:txBody>
          <a:bodyPr wrap="square">
            <a:spAutoFit/>
          </a:bodyPr>
          <a:lstStyle/>
          <a:p>
            <a:pPr>
              <a:defRPr/>
            </a:pPr>
            <a:r>
              <a:rPr lang="en-US" altLang="zh-CN" b="1" dirty="0">
                <a:latin typeface="+mn-ea"/>
              </a:rPr>
              <a:t>3d bounding box estimation using deep learning and geometry</a:t>
            </a:r>
            <a:r>
              <a:rPr lang="zh-CN" altLang="en-US" b="1" dirty="0">
                <a:latin typeface="+mn-ea"/>
              </a:rPr>
              <a:t>（</a:t>
            </a:r>
            <a:r>
              <a:rPr lang="en-US" altLang="zh-CN" b="1" dirty="0">
                <a:latin typeface="+mn-ea"/>
              </a:rPr>
              <a:t>CCVPR 2017</a:t>
            </a:r>
            <a:r>
              <a:rPr lang="en-US" altLang="zh-CN" sz="1100" b="1" dirty="0">
                <a:latin typeface="+mn-ea"/>
              </a:rPr>
              <a:t>)</a:t>
            </a:r>
          </a:p>
        </p:txBody>
      </p:sp>
      <p:pic>
        <p:nvPicPr>
          <p:cNvPr id="26" name="图片 4">
            <a:extLst>
              <a:ext uri="{FF2B5EF4-FFF2-40B4-BE49-F238E27FC236}">
                <a16:creationId xmlns:a16="http://schemas.microsoft.com/office/drawing/2014/main" xmlns="" id="{C0440D12-5A2D-4E24-85DE-13E96A1E0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6228" y="2373801"/>
            <a:ext cx="2861098" cy="4004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直接箭头连接符 26">
            <a:extLst>
              <a:ext uri="{FF2B5EF4-FFF2-40B4-BE49-F238E27FC236}">
                <a16:creationId xmlns:a16="http://schemas.microsoft.com/office/drawing/2014/main" xmlns="" id="{6AFE7A8E-6ECF-4802-B386-7B5838CFF0D8}"/>
              </a:ext>
            </a:extLst>
          </p:cNvPr>
          <p:cNvCxnSpPr>
            <a:cxnSpLocks/>
          </p:cNvCxnSpPr>
          <p:nvPr/>
        </p:nvCxnSpPr>
        <p:spPr bwMode="auto">
          <a:xfrm flipH="1">
            <a:off x="3558659" y="2979376"/>
            <a:ext cx="566738" cy="0"/>
          </a:xfrm>
          <a:prstGeom prst="straightConnector1">
            <a:avLst/>
          </a:prstGeom>
          <a:ln w="57150">
            <a:solidFill>
              <a:schemeClr val="accent2"/>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28" name="图片 10">
            <a:extLst>
              <a:ext uri="{FF2B5EF4-FFF2-40B4-BE49-F238E27FC236}">
                <a16:creationId xmlns:a16="http://schemas.microsoft.com/office/drawing/2014/main" xmlns="" id="{B381A396-CCCB-4F51-99FC-1891408F80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7842" y="2568870"/>
            <a:ext cx="101441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弧形 28">
            <a:extLst>
              <a:ext uri="{FF2B5EF4-FFF2-40B4-BE49-F238E27FC236}">
                <a16:creationId xmlns:a16="http://schemas.microsoft.com/office/drawing/2014/main" xmlns="" id="{2017E0F2-BFE0-4A1B-906C-DC0C558ED229}"/>
              </a:ext>
            </a:extLst>
          </p:cNvPr>
          <p:cNvSpPr/>
          <p:nvPr/>
        </p:nvSpPr>
        <p:spPr bwMode="auto">
          <a:xfrm rot="369979">
            <a:off x="2642672" y="3550876"/>
            <a:ext cx="731837" cy="398462"/>
          </a:xfrm>
          <a:prstGeom prst="arc">
            <a:avLst>
              <a:gd name="adj1" fmla="val 9352831"/>
              <a:gd name="adj2" fmla="val 3854180"/>
            </a:avLst>
          </a:prstGeom>
          <a:ln w="19050" cap="flat" cmpd="sng" algn="ctr">
            <a:solidFill>
              <a:srgbClr val="FF0000"/>
            </a:solidFill>
            <a:prstDash val="solid"/>
            <a:round/>
            <a:headEnd type="none" w="med" len="med"/>
            <a:tailEnd type="arrow" w="med" len="med"/>
          </a:ln>
          <a:extLst/>
        </p:spPr>
        <p:style>
          <a:lnRef idx="0">
            <a:scrgbClr r="0" g="0" b="0"/>
          </a:lnRef>
          <a:fillRef idx="0">
            <a:scrgbClr r="0" g="0" b="0"/>
          </a:fillRef>
          <a:effectRef idx="0">
            <a:scrgbClr r="0" g="0" b="0"/>
          </a:effectRef>
          <a:fontRef idx="minor">
            <a:schemeClr val="tx1"/>
          </a:fontRef>
        </p:style>
        <p:txBody>
          <a:bodyPr/>
          <a:lstStyle/>
          <a:p>
            <a:pPr>
              <a:buClr>
                <a:srgbClr val="000000"/>
              </a:buClr>
              <a:buSzPct val="100000"/>
              <a:buFont typeface="Times New Roman" panose="02020603050405020304" pitchFamily="18" charset="0"/>
              <a:buNone/>
              <a:defRPr/>
            </a:pPr>
            <a:endParaRPr lang="zh-CN" altLang="en-US">
              <a:solidFill>
                <a:schemeClr val="bg1"/>
              </a:solidFill>
              <a:latin typeface="Arial" panose="020B0604020202020204" pitchFamily="34" charset="0"/>
              <a:ea typeface="宋体" panose="02010600030101010101" pitchFamily="2" charset="-122"/>
            </a:endParaRPr>
          </a:p>
        </p:txBody>
      </p:sp>
      <p:sp>
        <p:nvSpPr>
          <p:cNvPr id="30" name="椭圆 19">
            <a:extLst>
              <a:ext uri="{FF2B5EF4-FFF2-40B4-BE49-F238E27FC236}">
                <a16:creationId xmlns:a16="http://schemas.microsoft.com/office/drawing/2014/main" xmlns="" id="{A1B20F8A-32AB-4242-BE63-6BA7455C6EA5}"/>
              </a:ext>
            </a:extLst>
          </p:cNvPr>
          <p:cNvSpPr>
            <a:spLocks noChangeArrowheads="1"/>
          </p:cNvSpPr>
          <p:nvPr/>
        </p:nvSpPr>
        <p:spPr bwMode="auto">
          <a:xfrm>
            <a:off x="2623622" y="3750901"/>
            <a:ext cx="61912" cy="46037"/>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
        <p:nvSpPr>
          <p:cNvPr id="31" name="椭圆 24">
            <a:extLst>
              <a:ext uri="{FF2B5EF4-FFF2-40B4-BE49-F238E27FC236}">
                <a16:creationId xmlns:a16="http://schemas.microsoft.com/office/drawing/2014/main" xmlns="" id="{F8DC9EFD-D9BE-41D4-8216-837076280899}"/>
              </a:ext>
            </a:extLst>
          </p:cNvPr>
          <p:cNvSpPr>
            <a:spLocks noChangeArrowheads="1"/>
          </p:cNvSpPr>
          <p:nvPr/>
        </p:nvSpPr>
        <p:spPr bwMode="auto">
          <a:xfrm>
            <a:off x="2910959" y="3509601"/>
            <a:ext cx="63500" cy="46037"/>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
        <p:nvSpPr>
          <p:cNvPr id="32" name="椭圆 25">
            <a:extLst>
              <a:ext uri="{FF2B5EF4-FFF2-40B4-BE49-F238E27FC236}">
                <a16:creationId xmlns:a16="http://schemas.microsoft.com/office/drawing/2014/main" xmlns="" id="{F14D28DC-4288-42FB-9226-804786F5B8E9}"/>
              </a:ext>
            </a:extLst>
          </p:cNvPr>
          <p:cNvSpPr>
            <a:spLocks noChangeArrowheads="1"/>
          </p:cNvSpPr>
          <p:nvPr/>
        </p:nvSpPr>
        <p:spPr bwMode="auto">
          <a:xfrm>
            <a:off x="3271322" y="3628663"/>
            <a:ext cx="63500" cy="44450"/>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
        <p:nvSpPr>
          <p:cNvPr id="33" name="椭圆 26">
            <a:extLst>
              <a:ext uri="{FF2B5EF4-FFF2-40B4-BE49-F238E27FC236}">
                <a16:creationId xmlns:a16="http://schemas.microsoft.com/office/drawing/2014/main" xmlns="" id="{510A5E62-267D-4ED0-BE36-36F5D2B3B76B}"/>
              </a:ext>
            </a:extLst>
          </p:cNvPr>
          <p:cNvSpPr>
            <a:spLocks noChangeArrowheads="1"/>
          </p:cNvSpPr>
          <p:nvPr/>
        </p:nvSpPr>
        <p:spPr bwMode="auto">
          <a:xfrm>
            <a:off x="3063359" y="3916001"/>
            <a:ext cx="63500" cy="46037"/>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xmlns="" id="{79C32726-07A0-4BB3-B2AA-043672422C9F}"/>
              </a:ext>
            </a:extLst>
          </p:cNvPr>
          <p:cNvSpPr txBox="1">
            <a:spLocks noChangeArrowheads="1"/>
          </p:cNvSpPr>
          <p:nvPr/>
        </p:nvSpPr>
        <p:spPr bwMode="auto">
          <a:xfrm>
            <a:off x="241300" y="454025"/>
            <a:ext cx="8626475"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宋体" panose="02010600030101010101" pitchFamily="2" charset="-122"/>
              </a:defRPr>
            </a:lvl9pPr>
          </a:lstStyle>
          <a:p>
            <a:pPr>
              <a:buSzPct val="100000"/>
              <a:defRPr/>
            </a:pPr>
            <a:r>
              <a:rPr lang="en-US" altLang="zh-CN" sz="3200" b="1" dirty="0">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49" charset="-122"/>
              </a:rPr>
              <a:t>Experimental –Impact of Spatial Context </a:t>
            </a:r>
          </a:p>
        </p:txBody>
      </p:sp>
      <p:sp>
        <p:nvSpPr>
          <p:cNvPr id="37891" name="Text Box 2">
            <a:extLst>
              <a:ext uri="{FF2B5EF4-FFF2-40B4-BE49-F238E27FC236}">
                <a16:creationId xmlns:a16="http://schemas.microsoft.com/office/drawing/2014/main" xmlns="" id="{4A375516-AEE1-426A-A40A-2FB061FC9A60}"/>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algn="r" eaLnBrk="1" hangingPunct="1">
              <a:spcBef>
                <a:spcPct val="0"/>
              </a:spcBef>
              <a:buClrTx/>
              <a:buFontTx/>
              <a:buNone/>
            </a:pPr>
            <a:fld id="{5F910A5F-13B5-4E74-B0E0-115B9BD238BC}" type="slidenum">
              <a:rPr lang="en-US" altLang="zh-CN" sz="1800">
                <a:ea typeface="宋体" panose="02010600030101010101" pitchFamily="2" charset="-122"/>
                <a:cs typeface="华文行楷" panose="02010800040101010101" pitchFamily="2" charset="-122"/>
              </a:rPr>
              <a:pPr algn="r" eaLnBrk="1" hangingPunct="1">
                <a:spcBef>
                  <a:spcPct val="0"/>
                </a:spcBef>
                <a:buClrTx/>
                <a:buFontTx/>
                <a:buNone/>
              </a:pPr>
              <a:t>27</a:t>
            </a:fld>
            <a:endParaRPr lang="en-US" altLang="zh-CN" sz="1800">
              <a:ea typeface="宋体" panose="02010600030101010101" pitchFamily="2" charset="-122"/>
              <a:cs typeface="华文行楷" panose="02010800040101010101" pitchFamily="2" charset="-122"/>
            </a:endParaRPr>
          </a:p>
        </p:txBody>
      </p:sp>
      <p:pic>
        <p:nvPicPr>
          <p:cNvPr id="37892" name="Picture 3">
            <a:extLst>
              <a:ext uri="{FF2B5EF4-FFF2-40B4-BE49-F238E27FC236}">
                <a16:creationId xmlns:a16="http://schemas.microsoft.com/office/drawing/2014/main" xmlns="" id="{56069BD8-E600-477E-BA21-0508717DB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63" y="1804988"/>
            <a:ext cx="7543800" cy="38052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文本框 3">
            <a:extLst>
              <a:ext uri="{FF2B5EF4-FFF2-40B4-BE49-F238E27FC236}">
                <a16:creationId xmlns:a16="http://schemas.microsoft.com/office/drawing/2014/main" xmlns="" id="{EEAEB17F-1F2E-4C45-A7CA-80F094593DFE}"/>
              </a:ext>
            </a:extLst>
          </p:cNvPr>
          <p:cNvSpPr txBox="1"/>
          <p:nvPr/>
        </p:nvSpPr>
        <p:spPr>
          <a:xfrm>
            <a:off x="-612576" y="5606689"/>
            <a:ext cx="10163348" cy="784830"/>
          </a:xfrm>
          <a:prstGeom prst="rect">
            <a:avLst/>
          </a:prstGeom>
          <a:noFill/>
          <a:ln>
            <a:noFill/>
          </a:ln>
        </p:spPr>
        <p:txBody>
          <a:bodyPr>
            <a:spAutoFit/>
          </a:bodyPr>
          <a:lstStyle/>
          <a:p>
            <a:pPr marL="457200" lvl="1" indent="0" algn="ctr">
              <a:spcBef>
                <a:spcPts val="600"/>
              </a:spcBef>
              <a:buClr>
                <a:srgbClr val="000000"/>
              </a:buClr>
              <a:buSzPct val="100000"/>
              <a:buFont typeface="Times New Roman" panose="02020603050405020304" pitchFamily="18" charset="0"/>
              <a:buNone/>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defRPr/>
            </a:pPr>
            <a:r>
              <a:rPr lang="en-US" altLang="zh-CN" sz="2000" dirty="0">
                <a:solidFill>
                  <a:srgbClr val="000000"/>
                </a:solidFill>
                <a:latin typeface="Times New Roman" panose="02020603050405020304" pitchFamily="18" charset="0"/>
              </a:rPr>
              <a:t> (a) input image (b) baseline result </a:t>
            </a:r>
          </a:p>
          <a:p>
            <a:pPr marL="457200" lvl="1" indent="0" algn="ctr">
              <a:spcBef>
                <a:spcPts val="600"/>
              </a:spcBef>
              <a:buClr>
                <a:srgbClr val="000000"/>
              </a:buClr>
              <a:buSzPct val="100000"/>
              <a:buFont typeface="Times New Roman" panose="02020603050405020304" pitchFamily="18" charset="0"/>
              <a:buNone/>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defRPr/>
            </a:pPr>
            <a:r>
              <a:rPr lang="en-US" altLang="zh-CN" sz="2000" dirty="0">
                <a:solidFill>
                  <a:srgbClr val="000000"/>
                </a:solidFill>
                <a:latin typeface="Times New Roman" panose="02020603050405020304" pitchFamily="18" charset="0"/>
              </a:rPr>
              <a:t> (c)  result of baseline with spatial context (d) is the </a:t>
            </a:r>
            <a:r>
              <a:rPr lang="en-US" altLang="zh-CN" sz="2000" dirty="0" err="1">
                <a:solidFill>
                  <a:srgbClr val="000000"/>
                </a:solidFill>
                <a:latin typeface="Times New Roman" panose="02020603050405020304" pitchFamily="18" charset="0"/>
              </a:rPr>
              <a:t>groundtruth</a:t>
            </a:r>
            <a:r>
              <a:rPr lang="en-US" altLang="zh-CN" sz="2000" dirty="0">
                <a:solidFill>
                  <a:srgbClr val="000000"/>
                </a:solidFill>
                <a:latin typeface="Times New Roman" panose="02020603050405020304" pitchFamily="18" charset="0"/>
              </a:rPr>
              <a:t> </a:t>
            </a:r>
            <a:endParaRPr lang="zh-CN" altLang="en-US" sz="1600" dirty="0">
              <a:noFill/>
            </a:endParaRPr>
          </a:p>
        </p:txBody>
      </p:sp>
      <p:sp>
        <p:nvSpPr>
          <p:cNvPr id="5" name="文本框 4">
            <a:extLst>
              <a:ext uri="{FF2B5EF4-FFF2-40B4-BE49-F238E27FC236}">
                <a16:creationId xmlns:a16="http://schemas.microsoft.com/office/drawing/2014/main" xmlns="" id="{FC5DCEE5-7358-428F-989C-B6708BFAC310}"/>
              </a:ext>
            </a:extLst>
          </p:cNvPr>
          <p:cNvSpPr txBox="1"/>
          <p:nvPr/>
        </p:nvSpPr>
        <p:spPr>
          <a:xfrm>
            <a:off x="791337" y="1260009"/>
            <a:ext cx="9612560" cy="738664"/>
          </a:xfrm>
          <a:prstGeom prst="rect">
            <a:avLst/>
          </a:prstGeom>
          <a:noFill/>
          <a:ln>
            <a:noFill/>
          </a:ln>
        </p:spPr>
        <p:txBody>
          <a:bodyPr>
            <a:spAutoFit/>
          </a:bodyPr>
          <a:lstStyle/>
          <a:p>
            <a:pPr marL="457200" lvl="1" indent="0">
              <a:spcBef>
                <a:spcPts val="600"/>
              </a:spcBef>
              <a:buClr>
                <a:srgbClr val="000000"/>
              </a:buClr>
              <a:buSzPct val="100000"/>
              <a:buFont typeface="Times New Roman" panose="02020603050405020304" pitchFamily="18" charset="0"/>
              <a:buNone/>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defRPr/>
            </a:pPr>
            <a:r>
              <a:rPr lang="en-US" altLang="zh-CN" sz="2400" dirty="0">
                <a:solidFill>
                  <a:srgbClr val="000000"/>
                </a:solidFill>
                <a:latin typeface="Times New Roman" panose="02020603050405020304" pitchFamily="18" charset="0"/>
              </a:rPr>
              <a:t>Comparison between baseline method and our method.</a:t>
            </a:r>
          </a:p>
          <a:p>
            <a:pPr>
              <a:defRPr/>
            </a:pPr>
            <a:endParaRPr lang="zh-CN" altLang="en-US" dirty="0">
              <a:no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9">
            <a:extLst>
              <a:ext uri="{FF2B5EF4-FFF2-40B4-BE49-F238E27FC236}">
                <a16:creationId xmlns:a16="http://schemas.microsoft.com/office/drawing/2014/main" xmlns="" id="{B5B3236E-E51A-43F0-B48C-1563046029FF}"/>
              </a:ext>
            </a:extLst>
          </p:cNvPr>
          <p:cNvGrpSpPr>
            <a:grpSpLocks/>
          </p:cNvGrpSpPr>
          <p:nvPr/>
        </p:nvGrpSpPr>
        <p:grpSpPr bwMode="auto">
          <a:xfrm>
            <a:off x="1022350" y="1531938"/>
            <a:ext cx="7151688" cy="4548187"/>
            <a:chOff x="954" y="2711"/>
            <a:chExt cx="10310" cy="6543"/>
          </a:xfrm>
        </p:grpSpPr>
        <p:pic>
          <p:nvPicPr>
            <p:cNvPr id="39944" name="Picture 2">
              <a:extLst>
                <a:ext uri="{FF2B5EF4-FFF2-40B4-BE49-F238E27FC236}">
                  <a16:creationId xmlns:a16="http://schemas.microsoft.com/office/drawing/2014/main" xmlns="" id="{552FD3AD-E34A-4137-9021-6B5084D75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107" t="12865" r="13290" b="21533"/>
            <a:stretch>
              <a:fillRect/>
            </a:stretch>
          </p:blipFill>
          <p:spPr bwMode="auto">
            <a:xfrm>
              <a:off x="966" y="2720"/>
              <a:ext cx="4901" cy="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5" name="Picture 3">
              <a:extLst>
                <a:ext uri="{FF2B5EF4-FFF2-40B4-BE49-F238E27FC236}">
                  <a16:creationId xmlns:a16="http://schemas.microsoft.com/office/drawing/2014/main" xmlns="" id="{2194E87C-4E51-4494-8D9B-347D7F147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182" t="12265" r="12886" b="21645"/>
            <a:stretch>
              <a:fillRect/>
            </a:stretch>
          </p:blipFill>
          <p:spPr bwMode="auto">
            <a:xfrm>
              <a:off x="954" y="5998"/>
              <a:ext cx="4916" cy="3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6" name="Picture 4">
              <a:extLst>
                <a:ext uri="{FF2B5EF4-FFF2-40B4-BE49-F238E27FC236}">
                  <a16:creationId xmlns:a16="http://schemas.microsoft.com/office/drawing/2014/main" xmlns="" id="{A91F39CB-2B7B-484C-A7CC-E24175D8E8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820" t="12531" r="12923" b="21829"/>
            <a:stretch>
              <a:fillRect/>
            </a:stretch>
          </p:blipFill>
          <p:spPr bwMode="auto">
            <a:xfrm>
              <a:off x="6404" y="2711"/>
              <a:ext cx="4860" cy="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7" name="Picture 6">
              <a:extLst>
                <a:ext uri="{FF2B5EF4-FFF2-40B4-BE49-F238E27FC236}">
                  <a16:creationId xmlns:a16="http://schemas.microsoft.com/office/drawing/2014/main" xmlns="" id="{8AE04370-C863-4BEA-AED1-848FA384C6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924" t="44392" r="12923" b="23607"/>
            <a:stretch>
              <a:fillRect/>
            </a:stretch>
          </p:blipFill>
          <p:spPr bwMode="auto">
            <a:xfrm>
              <a:off x="6404" y="5998"/>
              <a:ext cx="4859" cy="3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9939" name="组合 11">
            <a:extLst>
              <a:ext uri="{FF2B5EF4-FFF2-40B4-BE49-F238E27FC236}">
                <a16:creationId xmlns:a16="http://schemas.microsoft.com/office/drawing/2014/main" xmlns="" id="{FFE1A1BA-86F1-4FB1-A236-D51A5BF575CF}"/>
              </a:ext>
            </a:extLst>
          </p:cNvPr>
          <p:cNvGrpSpPr>
            <a:grpSpLocks/>
          </p:cNvGrpSpPr>
          <p:nvPr/>
        </p:nvGrpSpPr>
        <p:grpSpPr bwMode="auto">
          <a:xfrm>
            <a:off x="214313" y="3105150"/>
            <a:ext cx="655637" cy="1281113"/>
            <a:chOff x="180477" y="1444635"/>
            <a:chExt cx="579922" cy="1281595"/>
          </a:xfrm>
        </p:grpSpPr>
        <p:sp>
          <p:nvSpPr>
            <p:cNvPr id="13" name="矩形 12">
              <a:extLst>
                <a:ext uri="{FF2B5EF4-FFF2-40B4-BE49-F238E27FC236}">
                  <a16:creationId xmlns:a16="http://schemas.microsoft.com/office/drawing/2014/main" xmlns="" id="{C253FC48-DC5F-4C17-8901-442F207FC89E}"/>
                </a:ext>
              </a:extLst>
            </p:cNvPr>
            <p:cNvSpPr/>
            <p:nvPr/>
          </p:nvSpPr>
          <p:spPr>
            <a:xfrm>
              <a:off x="180477" y="1444635"/>
              <a:ext cx="572902" cy="301738"/>
            </a:xfrm>
            <a:prstGeom prst="rect">
              <a:avLst/>
            </a:prstGeom>
            <a:solidFill>
              <a:srgbClr val="D903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Body</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32" name="矩形 31">
              <a:extLst>
                <a:ext uri="{FF2B5EF4-FFF2-40B4-BE49-F238E27FC236}">
                  <a16:creationId xmlns:a16="http://schemas.microsoft.com/office/drawing/2014/main" xmlns="" id="{5B41E89F-AE04-4E93-BAC4-21480EC00550}"/>
                </a:ext>
              </a:extLst>
            </p:cNvPr>
            <p:cNvSpPr/>
            <p:nvPr/>
          </p:nvSpPr>
          <p:spPr>
            <a:xfrm>
              <a:off x="180477" y="1776548"/>
              <a:ext cx="572902" cy="301738"/>
            </a:xfrm>
            <a:prstGeom prst="rect">
              <a:avLst/>
            </a:prstGeom>
            <a:solidFill>
              <a:srgbClr val="263E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Wing</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33" name="矩形 32">
              <a:extLst>
                <a:ext uri="{FF2B5EF4-FFF2-40B4-BE49-F238E27FC236}">
                  <a16:creationId xmlns:a16="http://schemas.microsoft.com/office/drawing/2014/main" xmlns="" id="{44856D14-2948-43B2-8760-0139D5D01106}"/>
                </a:ext>
              </a:extLst>
            </p:cNvPr>
            <p:cNvSpPr/>
            <p:nvPr/>
          </p:nvSpPr>
          <p:spPr>
            <a:xfrm>
              <a:off x="180477" y="2103696"/>
              <a:ext cx="572902" cy="300150"/>
            </a:xfrm>
            <a:prstGeom prst="rect">
              <a:avLst/>
            </a:prstGeom>
            <a:solidFill>
              <a:srgbClr val="0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Tail</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sp>
          <p:nvSpPr>
            <p:cNvPr id="34" name="矩形 33">
              <a:extLst>
                <a:ext uri="{FF2B5EF4-FFF2-40B4-BE49-F238E27FC236}">
                  <a16:creationId xmlns:a16="http://schemas.microsoft.com/office/drawing/2014/main" xmlns="" id="{B9A3473D-1069-4652-9D67-B261B653ADE7}"/>
                </a:ext>
              </a:extLst>
            </p:cNvPr>
            <p:cNvSpPr/>
            <p:nvPr/>
          </p:nvSpPr>
          <p:spPr>
            <a:xfrm>
              <a:off x="187497" y="2424492"/>
              <a:ext cx="572902" cy="301738"/>
            </a:xfrm>
            <a:prstGeom prst="rect">
              <a:avLst/>
            </a:prstGeom>
            <a:solidFill>
              <a:srgbClr val="FFFF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Engine</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1">
            <a:extLst>
              <a:ext uri="{FF2B5EF4-FFF2-40B4-BE49-F238E27FC236}">
                <a16:creationId xmlns:a16="http://schemas.microsoft.com/office/drawing/2014/main" xmlns="" id="{689B7F8D-DB8D-4CE2-A5B7-5591B809FC0F}"/>
              </a:ext>
            </a:extLst>
          </p:cNvPr>
          <p:cNvGrpSpPr>
            <a:grpSpLocks/>
          </p:cNvGrpSpPr>
          <p:nvPr/>
        </p:nvGrpSpPr>
        <p:grpSpPr bwMode="auto">
          <a:xfrm>
            <a:off x="1117600" y="1317625"/>
            <a:ext cx="7486650" cy="5049838"/>
            <a:chOff x="1117600" y="1317624"/>
            <a:chExt cx="7239003" cy="4883151"/>
          </a:xfrm>
        </p:grpSpPr>
        <p:pic>
          <p:nvPicPr>
            <p:cNvPr id="44040" name="Picture 18">
              <a:extLst>
                <a:ext uri="{FF2B5EF4-FFF2-40B4-BE49-F238E27FC236}">
                  <a16:creationId xmlns:a16="http://schemas.microsoft.com/office/drawing/2014/main" xmlns="" id="{EE81F915-F9D2-4423-BC2B-E830CF2E0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639" t="23438" r="13139" b="37306"/>
            <a:stretch>
              <a:fillRect/>
            </a:stretch>
          </p:blipFill>
          <p:spPr bwMode="auto">
            <a:xfrm>
              <a:off x="1117600" y="1317624"/>
              <a:ext cx="3598416" cy="2262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41" name="Picture 20">
              <a:extLst>
                <a:ext uri="{FF2B5EF4-FFF2-40B4-BE49-F238E27FC236}">
                  <a16:creationId xmlns:a16="http://schemas.microsoft.com/office/drawing/2014/main" xmlns="" id="{C0658445-AE42-4F9D-8779-92D189686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1899" t="17654" r="24915" b="50000"/>
            <a:stretch>
              <a:fillRect/>
            </a:stretch>
          </p:blipFill>
          <p:spPr bwMode="auto">
            <a:xfrm>
              <a:off x="4851685" y="1327149"/>
              <a:ext cx="3452528" cy="2253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42" name="Picture 21">
              <a:extLst>
                <a:ext uri="{FF2B5EF4-FFF2-40B4-BE49-F238E27FC236}">
                  <a16:creationId xmlns:a16="http://schemas.microsoft.com/office/drawing/2014/main" xmlns="" id="{3484D368-686D-4119-8809-D3BE964D0F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633" t="26057" r="12997" b="17546"/>
            <a:stretch>
              <a:fillRect/>
            </a:stretch>
          </p:blipFill>
          <p:spPr bwMode="auto">
            <a:xfrm>
              <a:off x="4851685" y="3646910"/>
              <a:ext cx="3504918" cy="2446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43" name="Picture 9">
              <a:extLst>
                <a:ext uri="{FF2B5EF4-FFF2-40B4-BE49-F238E27FC236}">
                  <a16:creationId xmlns:a16="http://schemas.microsoft.com/office/drawing/2014/main" xmlns="" id="{3E981778-DEAF-45B8-956E-D1C695338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600" y="3628122"/>
              <a:ext cx="3598416" cy="2572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4035" name="组合 40">
            <a:extLst>
              <a:ext uri="{FF2B5EF4-FFF2-40B4-BE49-F238E27FC236}">
                <a16:creationId xmlns:a16="http://schemas.microsoft.com/office/drawing/2014/main" xmlns="" id="{C0DDCF62-0008-43F0-B196-7030771CDEFC}"/>
              </a:ext>
            </a:extLst>
          </p:cNvPr>
          <p:cNvGrpSpPr>
            <a:grpSpLocks/>
          </p:cNvGrpSpPr>
          <p:nvPr/>
        </p:nvGrpSpPr>
        <p:grpSpPr bwMode="auto">
          <a:xfrm>
            <a:off x="260350" y="2984500"/>
            <a:ext cx="647700" cy="1296988"/>
            <a:chOff x="180473" y="1620242"/>
            <a:chExt cx="573522" cy="1296144"/>
          </a:xfrm>
        </p:grpSpPr>
        <p:sp>
          <p:nvSpPr>
            <p:cNvPr id="42" name="矩形 41">
              <a:extLst>
                <a:ext uri="{FF2B5EF4-FFF2-40B4-BE49-F238E27FC236}">
                  <a16:creationId xmlns:a16="http://schemas.microsoft.com/office/drawing/2014/main" xmlns="" id="{09A70CC9-FD81-44A3-AE66-8B741DD36956}"/>
                </a:ext>
              </a:extLst>
            </p:cNvPr>
            <p:cNvSpPr/>
            <p:nvPr/>
          </p:nvSpPr>
          <p:spPr>
            <a:xfrm>
              <a:off x="180473" y="1620242"/>
              <a:ext cx="573522" cy="301429"/>
            </a:xfrm>
            <a:prstGeom prst="rect">
              <a:avLst/>
            </a:prstGeom>
            <a:solidFill>
              <a:srgbClr val="D903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Seat</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43" name="矩形 42">
              <a:extLst>
                <a:ext uri="{FF2B5EF4-FFF2-40B4-BE49-F238E27FC236}">
                  <a16:creationId xmlns:a16="http://schemas.microsoft.com/office/drawing/2014/main" xmlns="" id="{ADA79463-E78F-49A8-8FA4-C75EA4BE32E9}"/>
                </a:ext>
              </a:extLst>
            </p:cNvPr>
            <p:cNvSpPr/>
            <p:nvPr/>
          </p:nvSpPr>
          <p:spPr>
            <a:xfrm>
              <a:off x="180473" y="1947054"/>
              <a:ext cx="573522" cy="301429"/>
            </a:xfrm>
            <a:prstGeom prst="rect">
              <a:avLst/>
            </a:prstGeom>
            <a:solidFill>
              <a:srgbClr val="263E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Back</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44" name="矩形 43">
              <a:extLst>
                <a:ext uri="{FF2B5EF4-FFF2-40B4-BE49-F238E27FC236}">
                  <a16:creationId xmlns:a16="http://schemas.microsoft.com/office/drawing/2014/main" xmlns="" id="{B265B584-C62E-4D34-B570-DDCBD9F9DC76}"/>
                </a:ext>
              </a:extLst>
            </p:cNvPr>
            <p:cNvSpPr/>
            <p:nvPr/>
          </p:nvSpPr>
          <p:spPr>
            <a:xfrm>
              <a:off x="180473" y="2265935"/>
              <a:ext cx="573522" cy="301429"/>
            </a:xfrm>
            <a:prstGeom prst="rect">
              <a:avLst/>
            </a:prstGeom>
            <a:solidFill>
              <a:srgbClr val="0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Leg</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sp>
          <p:nvSpPr>
            <p:cNvPr id="45" name="矩形 44">
              <a:extLst>
                <a:ext uri="{FF2B5EF4-FFF2-40B4-BE49-F238E27FC236}">
                  <a16:creationId xmlns:a16="http://schemas.microsoft.com/office/drawing/2014/main" xmlns="" id="{4D8BED4B-C276-4D57-9221-BF9D000B8DEF}"/>
                </a:ext>
              </a:extLst>
            </p:cNvPr>
            <p:cNvSpPr/>
            <p:nvPr/>
          </p:nvSpPr>
          <p:spPr>
            <a:xfrm>
              <a:off x="180473" y="2614957"/>
              <a:ext cx="573522" cy="301429"/>
            </a:xfrm>
            <a:prstGeom prst="rect">
              <a:avLst/>
            </a:prstGeom>
            <a:solidFill>
              <a:srgbClr val="FFFF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Arm</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9" name="Text Box 2">
            <a:extLst>
              <a:ext uri="{FF2B5EF4-FFF2-40B4-BE49-F238E27FC236}">
                <a16:creationId xmlns:a16="http://schemas.microsoft.com/office/drawing/2014/main" xmlns="" id="{86CE5F94-38E4-4365-BC2D-6AC6317E1234}"/>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04DB3C4-9C79-4DB9-96F9-E0EB8BB789AF}" type="slidenum">
              <a:rPr kumimoji="0"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3</a:t>
            </a:fld>
            <a:endPar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endParaRPr>
          </a:p>
        </p:txBody>
      </p:sp>
      <p:sp>
        <p:nvSpPr>
          <p:cNvPr id="2" name="文本框 1">
            <a:extLst>
              <a:ext uri="{FF2B5EF4-FFF2-40B4-BE49-F238E27FC236}">
                <a16:creationId xmlns:a16="http://schemas.microsoft.com/office/drawing/2014/main" xmlns="" id="{369495A5-DB19-4939-90EF-DC2C714804F3}"/>
              </a:ext>
            </a:extLst>
          </p:cNvPr>
          <p:cNvSpPr txBox="1"/>
          <p:nvPr/>
        </p:nvSpPr>
        <p:spPr>
          <a:xfrm>
            <a:off x="3592528" y="1609391"/>
            <a:ext cx="1958943" cy="954107"/>
          </a:xfrm>
          <a:prstGeom prst="rect">
            <a:avLst/>
          </a:prstGeom>
          <a:noFill/>
          <a:ln>
            <a:noFill/>
          </a:ln>
        </p:spPr>
        <p:txBody>
          <a:bodyPr wrap="square" rtlCol="0">
            <a:spAutoFit/>
          </a:bodyPr>
          <a:lstStyle/>
          <a:p>
            <a:pPr algn="ctr"/>
            <a:r>
              <a:rPr lang="zh-CN" altLang="en-US" sz="2800" b="1" dirty="0">
                <a:solidFill>
                  <a:schemeClr val="accent2"/>
                </a:solidFill>
              </a:rPr>
              <a:t>如何分析</a:t>
            </a:r>
            <a:r>
              <a:rPr lang="en-US" altLang="zh-CN" sz="2800" b="1" dirty="0">
                <a:solidFill>
                  <a:schemeClr val="accent2"/>
                </a:solidFill>
              </a:rPr>
              <a:t>Affordance</a:t>
            </a:r>
            <a:endParaRPr lang="zh-CN" altLang="en-US" sz="2800" b="1" dirty="0">
              <a:solidFill>
                <a:schemeClr val="accent2"/>
              </a:solidFill>
            </a:endParaRPr>
          </a:p>
        </p:txBody>
      </p:sp>
      <p:sp>
        <p:nvSpPr>
          <p:cNvPr id="150" name="标题 1">
            <a:extLst>
              <a:ext uri="{FF2B5EF4-FFF2-40B4-BE49-F238E27FC236}">
                <a16:creationId xmlns:a16="http://schemas.microsoft.com/office/drawing/2014/main" xmlns="" id="{33C64D32-6A83-4A13-855A-431D00B6D984}"/>
              </a:ext>
            </a:extLst>
          </p:cNvPr>
          <p:cNvSpPr txBox="1">
            <a:spLocks/>
          </p:cNvSpPr>
          <p:nvPr/>
        </p:nvSpPr>
        <p:spPr>
          <a:xfrm>
            <a:off x="241300" y="454025"/>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3600" dirty="0"/>
              <a:t>Related Work</a:t>
            </a:r>
            <a:endParaRPr lang="zh-CN" altLang="en-US" dirty="0"/>
          </a:p>
        </p:txBody>
      </p:sp>
      <p:sp>
        <p:nvSpPr>
          <p:cNvPr id="12" name="文本框 11">
            <a:extLst>
              <a:ext uri="{FF2B5EF4-FFF2-40B4-BE49-F238E27FC236}">
                <a16:creationId xmlns:a16="http://schemas.microsoft.com/office/drawing/2014/main" xmlns="" id="{0FE72070-01B4-4934-A072-628900E42992}"/>
              </a:ext>
            </a:extLst>
          </p:cNvPr>
          <p:cNvSpPr txBox="1"/>
          <p:nvPr/>
        </p:nvSpPr>
        <p:spPr>
          <a:xfrm>
            <a:off x="2158378" y="2528891"/>
            <a:ext cx="9266555" cy="2546338"/>
          </a:xfrm>
          <a:prstGeom prst="rect">
            <a:avLst/>
          </a:prstGeom>
          <a:noFill/>
        </p:spPr>
        <p:txBody>
          <a:bodyPr wrap="square" rtlCol="0">
            <a:spAutoFit/>
          </a:bodyPr>
          <a:lstStyle/>
          <a:p>
            <a:pPr>
              <a:lnSpc>
                <a:spcPct val="200000"/>
              </a:lnSpc>
            </a:pPr>
            <a:r>
              <a:rPr lang="en-US" altLang="zh-CN" sz="2800" b="1" dirty="0">
                <a:solidFill>
                  <a:srgbClr val="C00000"/>
                </a:solidFill>
              </a:rPr>
              <a:t> </a:t>
            </a:r>
            <a:r>
              <a:rPr lang="en-US" altLang="zh-CN" sz="2800" b="1" dirty="0">
                <a:solidFill>
                  <a:srgbClr val="C00000"/>
                </a:solidFill>
                <a:sym typeface="+mn-ea"/>
              </a:rPr>
              <a:t>2D </a:t>
            </a:r>
            <a:r>
              <a:rPr lang="en-US" altLang="zh-CN" sz="2800" b="1" dirty="0">
                <a:solidFill>
                  <a:schemeClr val="accent2"/>
                </a:solidFill>
                <a:sym typeface="+mn-ea"/>
              </a:rPr>
              <a:t>Affordance</a:t>
            </a:r>
            <a:r>
              <a:rPr lang="en-US" altLang="zh-CN" sz="2800" b="1" dirty="0">
                <a:solidFill>
                  <a:srgbClr val="C00000"/>
                </a:solidFill>
                <a:sym typeface="+mn-ea"/>
              </a:rPr>
              <a:t> </a:t>
            </a:r>
            <a:r>
              <a:rPr lang="en-US" altLang="zh-CN" sz="2800" b="1" dirty="0">
                <a:solidFill>
                  <a:schemeClr val="accent2"/>
                </a:solidFill>
                <a:sym typeface="+mn-ea"/>
              </a:rPr>
              <a:t>from </a:t>
            </a:r>
            <a:r>
              <a:rPr lang="en-US" altLang="zh-CN" sz="2800" b="1" dirty="0">
                <a:solidFill>
                  <a:srgbClr val="C00000"/>
                </a:solidFill>
                <a:sym typeface="+mn-ea"/>
              </a:rPr>
              <a:t>Image(s)</a:t>
            </a:r>
          </a:p>
          <a:p>
            <a:pPr>
              <a:lnSpc>
                <a:spcPct val="200000"/>
              </a:lnSpc>
            </a:pPr>
            <a:r>
              <a:rPr lang="en-US" altLang="zh-CN" sz="2800" b="1" dirty="0">
                <a:solidFill>
                  <a:schemeClr val="accent2"/>
                </a:solidFill>
              </a:rPr>
              <a:t> </a:t>
            </a:r>
            <a:r>
              <a:rPr lang="en-US" altLang="zh-CN" sz="2800" b="1" dirty="0">
                <a:solidFill>
                  <a:srgbClr val="C00000"/>
                </a:solidFill>
              </a:rPr>
              <a:t>3D</a:t>
            </a:r>
            <a:r>
              <a:rPr lang="en-US" altLang="zh-CN" sz="2800" b="1" dirty="0">
                <a:solidFill>
                  <a:schemeClr val="accent2"/>
                </a:solidFill>
              </a:rPr>
              <a:t> Affordance from </a:t>
            </a:r>
            <a:r>
              <a:rPr lang="en-US" altLang="zh-CN" sz="2800" b="1" dirty="0">
                <a:solidFill>
                  <a:srgbClr val="C00000"/>
                </a:solidFill>
              </a:rPr>
              <a:t>RGBD(s)</a:t>
            </a:r>
          </a:p>
          <a:p>
            <a:pPr>
              <a:lnSpc>
                <a:spcPct val="200000"/>
              </a:lnSpc>
            </a:pPr>
            <a:r>
              <a:rPr lang="en-US" altLang="zh-CN" sz="2800" b="1" dirty="0">
                <a:solidFill>
                  <a:schemeClr val="accent2"/>
                </a:solidFill>
              </a:rPr>
              <a:t> </a:t>
            </a:r>
            <a:r>
              <a:rPr lang="en-US" altLang="zh-CN" sz="2800" b="1" dirty="0">
                <a:solidFill>
                  <a:srgbClr val="C00000"/>
                </a:solidFill>
              </a:rPr>
              <a:t>3D</a:t>
            </a:r>
            <a:r>
              <a:rPr lang="en-US" altLang="zh-CN" sz="2800" b="1" dirty="0">
                <a:solidFill>
                  <a:schemeClr val="accent2"/>
                </a:solidFill>
              </a:rPr>
              <a:t> Affordance from </a:t>
            </a:r>
            <a:r>
              <a:rPr lang="en-US" altLang="zh-CN" sz="2800" b="1" dirty="0">
                <a:solidFill>
                  <a:srgbClr val="C00000"/>
                </a:solidFill>
              </a:rPr>
              <a:t>3D Shape</a:t>
            </a:r>
          </a:p>
        </p:txBody>
      </p:sp>
    </p:spTree>
    <p:extLst>
      <p:ext uri="{BB962C8B-B14F-4D97-AF65-F5344CB8AC3E}">
        <p14:creationId xmlns:p14="http://schemas.microsoft.com/office/powerpoint/2010/main" val="15591440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xmlns="" id="{5C0149EE-6C9C-49A0-A458-500548D7D49B}"/>
              </a:ext>
            </a:extLst>
          </p:cNvPr>
          <p:cNvSpPr txBox="1">
            <a:spLocks noChangeArrowheads="1"/>
          </p:cNvSpPr>
          <p:nvPr/>
        </p:nvSpPr>
        <p:spPr bwMode="auto">
          <a:xfrm>
            <a:off x="241300" y="454025"/>
            <a:ext cx="8626475"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ea typeface="宋体" panose="02010600030101010101" pitchFamily="2" charset="-122"/>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ea typeface="宋体" panose="02010600030101010101" pitchFamily="2" charset="-122"/>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ea typeface="宋体" panose="02010600030101010101" pitchFamily="2" charset="-122"/>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ea typeface="宋体" panose="02010600030101010101" pitchFamily="2" charset="-122"/>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ea typeface="宋体" panose="02010600030101010101" pitchFamily="2" charset="-122"/>
              </a:defRPr>
            </a:lvl5pPr>
            <a:lvl6pPr marL="2514600" indent="-228600" defTabSz="448945"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ea typeface="宋体" panose="02010600030101010101" pitchFamily="2" charset="-122"/>
              </a:defRPr>
            </a:lvl6pPr>
            <a:lvl7pPr marL="2971800" indent="-228600" defTabSz="448945"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ea typeface="宋体" panose="02010600030101010101" pitchFamily="2" charset="-122"/>
              </a:defRPr>
            </a:lvl7pPr>
            <a:lvl8pPr marL="3429000" indent="-228600" defTabSz="448945"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ea typeface="宋体" panose="02010600030101010101" pitchFamily="2" charset="-122"/>
              </a:defRPr>
            </a:lvl8pPr>
            <a:lvl9pPr marL="3886200" indent="-228600" defTabSz="448945"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ea typeface="宋体" panose="02010600030101010101" pitchFamily="2" charset="-122"/>
              </a:defRPr>
            </a:lvl9pPr>
          </a:lstStyle>
          <a:p>
            <a:pPr defTabSz="448945">
              <a:buSzPct val="100000"/>
              <a:defRPr/>
            </a:pPr>
            <a:r>
              <a:rPr lang="en-US" altLang="zh-CN" sz="3200" b="1" dirty="0">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49" charset="-122"/>
              </a:rPr>
              <a:t>Experimental –Impact of Spatial Context </a:t>
            </a:r>
          </a:p>
        </p:txBody>
      </p:sp>
      <p:sp>
        <p:nvSpPr>
          <p:cNvPr id="48131" name="Text Box 2">
            <a:extLst>
              <a:ext uri="{FF2B5EF4-FFF2-40B4-BE49-F238E27FC236}">
                <a16:creationId xmlns:a16="http://schemas.microsoft.com/office/drawing/2014/main" xmlns="" id="{85749C7A-7AE8-423F-A7C8-3AA551A053BB}"/>
              </a:ext>
            </a:extLst>
          </p:cNvPr>
          <p:cNvSpPr txBox="1">
            <a:spLocks noChangeArrowheads="1"/>
          </p:cNvSpPr>
          <p:nvPr/>
        </p:nvSpPr>
        <p:spPr bwMode="auto">
          <a:xfrm>
            <a:off x="8035925" y="1588"/>
            <a:ext cx="1090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defTabSz="0">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defTabSz="0">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defTabSz="0">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defTabSz="0">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defTabSz="0">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0"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algn="r" eaLnBrk="1" hangingPunct="1">
              <a:spcBef>
                <a:spcPct val="0"/>
              </a:spcBef>
              <a:buClrTx/>
              <a:buFont typeface="Times New Roman" panose="02020603050405020304" pitchFamily="18" charset="0"/>
              <a:buChar char="•"/>
            </a:pPr>
            <a:fld id="{50BDCAE4-B312-4975-B966-40E12928C6A7}" type="slidenum">
              <a:rPr lang="en-US" altLang="zh-CN" sz="1800">
                <a:ea typeface="宋体" panose="02010600030101010101" pitchFamily="2" charset="-122"/>
              </a:rPr>
              <a:pPr algn="r" eaLnBrk="1" hangingPunct="1">
                <a:spcBef>
                  <a:spcPct val="0"/>
                </a:spcBef>
                <a:buClrTx/>
                <a:buFont typeface="Times New Roman" panose="02020603050405020304" pitchFamily="18" charset="0"/>
                <a:buChar char="•"/>
              </a:pPr>
              <a:t>30</a:t>
            </a:fld>
            <a:endParaRPr lang="en-US" altLang="zh-CN" sz="1800">
              <a:ea typeface="宋体" panose="02010600030101010101" pitchFamily="2" charset="-122"/>
            </a:endParaRPr>
          </a:p>
        </p:txBody>
      </p:sp>
      <p:grpSp>
        <p:nvGrpSpPr>
          <p:cNvPr id="48132" name="组合 1">
            <a:extLst>
              <a:ext uri="{FF2B5EF4-FFF2-40B4-BE49-F238E27FC236}">
                <a16:creationId xmlns:a16="http://schemas.microsoft.com/office/drawing/2014/main" xmlns="" id="{AB2CE9BF-6848-4433-9D83-A034D0F9D154}"/>
              </a:ext>
            </a:extLst>
          </p:cNvPr>
          <p:cNvGrpSpPr>
            <a:grpSpLocks/>
          </p:cNvGrpSpPr>
          <p:nvPr/>
        </p:nvGrpSpPr>
        <p:grpSpPr bwMode="auto">
          <a:xfrm>
            <a:off x="957263" y="1444625"/>
            <a:ext cx="7718425" cy="4887913"/>
            <a:chOff x="957754" y="1445114"/>
            <a:chExt cx="7388839" cy="4678973"/>
          </a:xfrm>
        </p:grpSpPr>
        <p:pic>
          <p:nvPicPr>
            <p:cNvPr id="48138" name="Picture 10">
              <a:extLst>
                <a:ext uri="{FF2B5EF4-FFF2-40B4-BE49-F238E27FC236}">
                  <a16:creationId xmlns:a16="http://schemas.microsoft.com/office/drawing/2014/main" xmlns="" id="{304D3FAC-C8D6-42DE-90CA-46A4FE207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334" t="13821" r="14532" b="24800"/>
            <a:stretch>
              <a:fillRect/>
            </a:stretch>
          </p:blipFill>
          <p:spPr bwMode="auto">
            <a:xfrm>
              <a:off x="4632960" y="1453051"/>
              <a:ext cx="3671000" cy="229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9" name="Picture 12">
              <a:extLst>
                <a:ext uri="{FF2B5EF4-FFF2-40B4-BE49-F238E27FC236}">
                  <a16:creationId xmlns:a16="http://schemas.microsoft.com/office/drawing/2014/main" xmlns="" id="{6A685D47-7CCA-4545-A3A5-241C7F2AB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933" t="12399" r="13000" b="22337"/>
            <a:stretch>
              <a:fillRect/>
            </a:stretch>
          </p:blipFill>
          <p:spPr bwMode="auto">
            <a:xfrm>
              <a:off x="975948" y="1445114"/>
              <a:ext cx="3596051" cy="229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40" name="Picture 15">
              <a:extLst>
                <a:ext uri="{FF2B5EF4-FFF2-40B4-BE49-F238E27FC236}">
                  <a16:creationId xmlns:a16="http://schemas.microsoft.com/office/drawing/2014/main" xmlns="" id="{92914561-9950-4D2B-8307-25A7B8B600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933" t="14265" r="12866" b="23778"/>
            <a:stretch>
              <a:fillRect/>
            </a:stretch>
          </p:blipFill>
          <p:spPr bwMode="auto">
            <a:xfrm>
              <a:off x="957754" y="3824288"/>
              <a:ext cx="3647102" cy="2299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41" name="Picture 7">
              <a:extLst>
                <a:ext uri="{FF2B5EF4-FFF2-40B4-BE49-F238E27FC236}">
                  <a16:creationId xmlns:a16="http://schemas.microsoft.com/office/drawing/2014/main" xmlns="" id="{CD931843-4FC6-4844-8DE4-A0376455C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362" y="3824288"/>
              <a:ext cx="3668231" cy="229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8133" name="组合 35">
            <a:extLst>
              <a:ext uri="{FF2B5EF4-FFF2-40B4-BE49-F238E27FC236}">
                <a16:creationId xmlns:a16="http://schemas.microsoft.com/office/drawing/2014/main" xmlns="" id="{072F7D6F-773D-41EB-B3BE-189979E184B6}"/>
              </a:ext>
            </a:extLst>
          </p:cNvPr>
          <p:cNvGrpSpPr>
            <a:grpSpLocks/>
          </p:cNvGrpSpPr>
          <p:nvPr/>
        </p:nvGrpSpPr>
        <p:grpSpPr bwMode="auto">
          <a:xfrm>
            <a:off x="241300" y="3133725"/>
            <a:ext cx="652463" cy="1249363"/>
            <a:chOff x="180477" y="1578453"/>
            <a:chExt cx="576720" cy="1248770"/>
          </a:xfrm>
        </p:grpSpPr>
        <p:sp>
          <p:nvSpPr>
            <p:cNvPr id="37" name="矩形 36">
              <a:extLst>
                <a:ext uri="{FF2B5EF4-FFF2-40B4-BE49-F238E27FC236}">
                  <a16:creationId xmlns:a16="http://schemas.microsoft.com/office/drawing/2014/main" xmlns="" id="{AC98B168-4771-4B6B-8BE9-9D924C825858}"/>
                </a:ext>
              </a:extLst>
            </p:cNvPr>
            <p:cNvSpPr/>
            <p:nvPr/>
          </p:nvSpPr>
          <p:spPr>
            <a:xfrm>
              <a:off x="183283" y="1578453"/>
              <a:ext cx="573914" cy="301482"/>
            </a:xfrm>
            <a:prstGeom prst="rect">
              <a:avLst/>
            </a:prstGeom>
            <a:solidFill>
              <a:srgbClr val="D903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Body</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38" name="矩形 37">
              <a:extLst>
                <a:ext uri="{FF2B5EF4-FFF2-40B4-BE49-F238E27FC236}">
                  <a16:creationId xmlns:a16="http://schemas.microsoft.com/office/drawing/2014/main" xmlns="" id="{692251D1-531C-440B-83F1-618EB4B4D50C}"/>
                </a:ext>
              </a:extLst>
            </p:cNvPr>
            <p:cNvSpPr/>
            <p:nvPr/>
          </p:nvSpPr>
          <p:spPr>
            <a:xfrm>
              <a:off x="180477" y="1895802"/>
              <a:ext cx="573914" cy="299896"/>
            </a:xfrm>
            <a:prstGeom prst="rect">
              <a:avLst/>
            </a:prstGeom>
            <a:solidFill>
              <a:srgbClr val="263E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Roof</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39" name="矩形 38">
              <a:extLst>
                <a:ext uri="{FF2B5EF4-FFF2-40B4-BE49-F238E27FC236}">
                  <a16:creationId xmlns:a16="http://schemas.microsoft.com/office/drawing/2014/main" xmlns="" id="{92CEDD20-EA4A-4DBC-AF0F-AE3D3F179A3E}"/>
                </a:ext>
              </a:extLst>
            </p:cNvPr>
            <p:cNvSpPr/>
            <p:nvPr/>
          </p:nvSpPr>
          <p:spPr>
            <a:xfrm>
              <a:off x="180477" y="2209978"/>
              <a:ext cx="573914" cy="299896"/>
            </a:xfrm>
            <a:prstGeom prst="rect">
              <a:avLst/>
            </a:prstGeom>
            <a:solidFill>
              <a:srgbClr val="0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Hood</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sp>
          <p:nvSpPr>
            <p:cNvPr id="40" name="矩形 39">
              <a:extLst>
                <a:ext uri="{FF2B5EF4-FFF2-40B4-BE49-F238E27FC236}">
                  <a16:creationId xmlns:a16="http://schemas.microsoft.com/office/drawing/2014/main" xmlns="" id="{C3F1C43A-95A8-414A-8396-BDF8743DE5FC}"/>
                </a:ext>
              </a:extLst>
            </p:cNvPr>
            <p:cNvSpPr/>
            <p:nvPr/>
          </p:nvSpPr>
          <p:spPr>
            <a:xfrm>
              <a:off x="183283" y="2525741"/>
              <a:ext cx="573914" cy="301482"/>
            </a:xfrm>
            <a:prstGeom prst="rect">
              <a:avLst/>
            </a:prstGeom>
            <a:solidFill>
              <a:srgbClr val="FFFF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Wheel</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组合 1">
            <a:extLst>
              <a:ext uri="{FF2B5EF4-FFF2-40B4-BE49-F238E27FC236}">
                <a16:creationId xmlns:a16="http://schemas.microsoft.com/office/drawing/2014/main" xmlns="" id="{780E46C5-8BCF-4CDC-BD83-8E977E51B408}"/>
              </a:ext>
            </a:extLst>
          </p:cNvPr>
          <p:cNvGrpSpPr>
            <a:grpSpLocks/>
          </p:cNvGrpSpPr>
          <p:nvPr/>
        </p:nvGrpSpPr>
        <p:grpSpPr bwMode="auto">
          <a:xfrm>
            <a:off x="1042988" y="1268413"/>
            <a:ext cx="7543800" cy="4976812"/>
            <a:chOff x="772853" y="1280761"/>
            <a:chExt cx="7326573" cy="4833091"/>
          </a:xfrm>
        </p:grpSpPr>
        <p:pic>
          <p:nvPicPr>
            <p:cNvPr id="51210" name="Picture 26">
              <a:extLst>
                <a:ext uri="{FF2B5EF4-FFF2-40B4-BE49-F238E27FC236}">
                  <a16:creationId xmlns:a16="http://schemas.microsoft.com/office/drawing/2014/main" xmlns="" id="{97B09894-4BBD-4CA1-B9C3-B381BE568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000" t="12291" r="13152" b="22755"/>
            <a:stretch>
              <a:fillRect/>
            </a:stretch>
          </p:blipFill>
          <p:spPr bwMode="auto">
            <a:xfrm>
              <a:off x="4416560" y="1362075"/>
              <a:ext cx="3682866" cy="2238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11" name="Picture 2">
              <a:extLst>
                <a:ext uri="{FF2B5EF4-FFF2-40B4-BE49-F238E27FC236}">
                  <a16:creationId xmlns:a16="http://schemas.microsoft.com/office/drawing/2014/main" xmlns="" id="{C546B8FF-73A8-4F84-B27A-832DD85F9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117" t="11632" r="13802" b="21143"/>
            <a:stretch>
              <a:fillRect/>
            </a:stretch>
          </p:blipFill>
          <p:spPr bwMode="auto">
            <a:xfrm>
              <a:off x="1044574" y="1280761"/>
              <a:ext cx="3292476" cy="237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12" name="Picture 3">
              <a:extLst>
                <a:ext uri="{FF2B5EF4-FFF2-40B4-BE49-F238E27FC236}">
                  <a16:creationId xmlns:a16="http://schemas.microsoft.com/office/drawing/2014/main" xmlns="" id="{2FFBD618-B6B8-42C3-814D-31885E35A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821" t="15334" r="13281" b="25359"/>
            <a:stretch>
              <a:fillRect/>
            </a:stretch>
          </p:blipFill>
          <p:spPr bwMode="auto">
            <a:xfrm>
              <a:off x="772853" y="3743325"/>
              <a:ext cx="3564197" cy="2370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13" name="Picture 24">
              <a:extLst>
                <a:ext uri="{FF2B5EF4-FFF2-40B4-BE49-F238E27FC236}">
                  <a16:creationId xmlns:a16="http://schemas.microsoft.com/office/drawing/2014/main" xmlns="" id="{26EF66C7-B50C-4043-AF9E-EE823DBD6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317" t="12827" r="14098" b="21922"/>
            <a:stretch>
              <a:fillRect/>
            </a:stretch>
          </p:blipFill>
          <p:spPr bwMode="auto">
            <a:xfrm>
              <a:off x="4425950" y="3743325"/>
              <a:ext cx="3673476" cy="237052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03" name="组合 54">
            <a:extLst>
              <a:ext uri="{FF2B5EF4-FFF2-40B4-BE49-F238E27FC236}">
                <a16:creationId xmlns:a16="http://schemas.microsoft.com/office/drawing/2014/main" xmlns="" id="{AAACE59E-44EB-4A30-8EF2-52B0042F6079}"/>
              </a:ext>
            </a:extLst>
          </p:cNvPr>
          <p:cNvGrpSpPr>
            <a:grpSpLocks/>
          </p:cNvGrpSpPr>
          <p:nvPr/>
        </p:nvGrpSpPr>
        <p:grpSpPr bwMode="auto">
          <a:xfrm>
            <a:off x="233363" y="2665413"/>
            <a:ext cx="652462" cy="1296987"/>
            <a:chOff x="179647" y="1541767"/>
            <a:chExt cx="577442" cy="1296144"/>
          </a:xfrm>
        </p:grpSpPr>
        <p:sp>
          <p:nvSpPr>
            <p:cNvPr id="56" name="矩形 55">
              <a:extLst>
                <a:ext uri="{FF2B5EF4-FFF2-40B4-BE49-F238E27FC236}">
                  <a16:creationId xmlns:a16="http://schemas.microsoft.com/office/drawing/2014/main" xmlns="" id="{30417C80-8EFF-4D22-B611-CC573C3DDAD5}"/>
                </a:ext>
              </a:extLst>
            </p:cNvPr>
            <p:cNvSpPr/>
            <p:nvPr/>
          </p:nvSpPr>
          <p:spPr>
            <a:xfrm>
              <a:off x="183861" y="1541767"/>
              <a:ext cx="573228" cy="301429"/>
            </a:xfrm>
            <a:prstGeom prst="rect">
              <a:avLst/>
            </a:prstGeom>
            <a:solidFill>
              <a:srgbClr val="D903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Seat</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57" name="矩形 56">
              <a:extLst>
                <a:ext uri="{FF2B5EF4-FFF2-40B4-BE49-F238E27FC236}">
                  <a16:creationId xmlns:a16="http://schemas.microsoft.com/office/drawing/2014/main" xmlns="" id="{2AA5CF4E-0518-4B98-9A78-8FAB79F50D4E}"/>
                </a:ext>
              </a:extLst>
            </p:cNvPr>
            <p:cNvSpPr/>
            <p:nvPr/>
          </p:nvSpPr>
          <p:spPr>
            <a:xfrm>
              <a:off x="181052" y="1879684"/>
              <a:ext cx="573228" cy="301429"/>
            </a:xfrm>
            <a:prstGeom prst="rect">
              <a:avLst/>
            </a:prstGeom>
            <a:solidFill>
              <a:srgbClr val="263E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Back</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58" name="矩形 57">
              <a:extLst>
                <a:ext uri="{FF2B5EF4-FFF2-40B4-BE49-F238E27FC236}">
                  <a16:creationId xmlns:a16="http://schemas.microsoft.com/office/drawing/2014/main" xmlns="" id="{F68E319C-DB44-4222-9758-82A92DCA1E48}"/>
                </a:ext>
              </a:extLst>
            </p:cNvPr>
            <p:cNvSpPr/>
            <p:nvPr/>
          </p:nvSpPr>
          <p:spPr>
            <a:xfrm>
              <a:off x="183861" y="2203324"/>
              <a:ext cx="573228" cy="299843"/>
            </a:xfrm>
            <a:prstGeom prst="rect">
              <a:avLst/>
            </a:prstGeom>
            <a:solidFill>
              <a:srgbClr val="0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Leg</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sp>
          <p:nvSpPr>
            <p:cNvPr id="59" name="矩形 58">
              <a:extLst>
                <a:ext uri="{FF2B5EF4-FFF2-40B4-BE49-F238E27FC236}">
                  <a16:creationId xmlns:a16="http://schemas.microsoft.com/office/drawing/2014/main" xmlns="" id="{74C68797-9536-4BBF-82FB-C6203DB4FA94}"/>
                </a:ext>
              </a:extLst>
            </p:cNvPr>
            <p:cNvSpPr/>
            <p:nvPr/>
          </p:nvSpPr>
          <p:spPr>
            <a:xfrm>
              <a:off x="179647" y="2536482"/>
              <a:ext cx="573228" cy="301429"/>
            </a:xfrm>
            <a:prstGeom prst="rect">
              <a:avLst/>
            </a:prstGeom>
            <a:solidFill>
              <a:srgbClr val="FFFF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Arm</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grpSp>
      <p:sp>
        <p:nvSpPr>
          <p:cNvPr id="61" name="矩形 60">
            <a:extLst>
              <a:ext uri="{FF2B5EF4-FFF2-40B4-BE49-F238E27FC236}">
                <a16:creationId xmlns:a16="http://schemas.microsoft.com/office/drawing/2014/main" xmlns="" id="{FF0F5B47-E1DE-4E84-8511-A7ED6B4E3B0A}"/>
              </a:ext>
            </a:extLst>
          </p:cNvPr>
          <p:cNvSpPr/>
          <p:nvPr/>
        </p:nvSpPr>
        <p:spPr>
          <a:xfrm>
            <a:off x="233363" y="3984625"/>
            <a:ext cx="649287" cy="301625"/>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900" b="1" dirty="0" err="1">
                <a:solidFill>
                  <a:srgbClr val="000000"/>
                </a:solidFill>
                <a:latin typeface="Arial" panose="020B0604020202020204" pitchFamily="34" charset="0"/>
                <a:ea typeface="Arial Unicode MS" panose="020B0604020202020204" charset="-122"/>
                <a:cs typeface="Arial" panose="020B0604020202020204" pitchFamily="34" charset="0"/>
              </a:rPr>
              <a:t>Gastank</a:t>
            </a:r>
            <a:endParaRPr lang="zh-CN" altLang="en-US" sz="900" b="1" dirty="0">
              <a:solidFill>
                <a:srgbClr val="000000"/>
              </a:solidFill>
              <a:latin typeface="Arial" panose="020B0604020202020204" pitchFamily="34" charset="0"/>
              <a:ea typeface="Arial Unicode MS" panose="020B0604020202020204" charset="-122"/>
              <a:cs typeface="Arial" panose="020B0604020202020204" pitchFamily="34" charset="0"/>
            </a:endParaRPr>
          </a:p>
        </p:txBody>
      </p:sp>
      <p:sp>
        <p:nvSpPr>
          <p:cNvPr id="62" name="矩形 61">
            <a:extLst>
              <a:ext uri="{FF2B5EF4-FFF2-40B4-BE49-F238E27FC236}">
                <a16:creationId xmlns:a16="http://schemas.microsoft.com/office/drawing/2014/main" xmlns="" id="{655FDD91-7329-4C7C-B59C-00BD4E105199}"/>
              </a:ext>
            </a:extLst>
          </p:cNvPr>
          <p:cNvSpPr/>
          <p:nvPr/>
        </p:nvSpPr>
        <p:spPr>
          <a:xfrm>
            <a:off x="230188" y="4308475"/>
            <a:ext cx="649287" cy="301625"/>
          </a:xfrm>
          <a:prstGeom prst="rect">
            <a:avLst/>
          </a:prstGeom>
          <a:solidFill>
            <a:srgbClr val="0FEE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panose="020B0604020202020204" pitchFamily="34" charset="0"/>
                <a:ea typeface="Arial Unicode MS" panose="020B0604020202020204" charset="-122"/>
                <a:cs typeface="Arial" panose="020B0604020202020204" pitchFamily="34" charset="0"/>
              </a:rPr>
              <a:t>Light</a:t>
            </a:r>
            <a:endParaRPr lang="zh-CN" altLang="en-US" sz="1000" b="1" dirty="0">
              <a:solidFill>
                <a:srgbClr val="000000"/>
              </a:solidFill>
              <a:latin typeface="Arial" panose="020B0604020202020204" pitchFamily="34" charset="0"/>
              <a:ea typeface="Arial Unicode MS" panose="020B0604020202020204" charset="-122"/>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7">
            <a:extLst>
              <a:ext uri="{FF2B5EF4-FFF2-40B4-BE49-F238E27FC236}">
                <a16:creationId xmlns:a16="http://schemas.microsoft.com/office/drawing/2014/main" xmlns="" id="{85E1BDF3-B1A0-4C1E-B776-8EC4C914C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521" t="15186" r="22589" b="31180"/>
          <a:stretch>
            <a:fillRect/>
          </a:stretch>
        </p:blipFill>
        <p:spPr bwMode="auto">
          <a:xfrm>
            <a:off x="1406525" y="1425575"/>
            <a:ext cx="3436938" cy="2290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28">
            <a:extLst>
              <a:ext uri="{FF2B5EF4-FFF2-40B4-BE49-F238E27FC236}">
                <a16:creationId xmlns:a16="http://schemas.microsoft.com/office/drawing/2014/main" xmlns="" id="{24A5DBFF-B203-43A0-A4DE-85802E454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309" t="9013" r="13097" b="17203"/>
          <a:stretch>
            <a:fillRect/>
          </a:stretch>
        </p:blipFill>
        <p:spPr bwMode="auto">
          <a:xfrm>
            <a:off x="5003800" y="1435100"/>
            <a:ext cx="3400425" cy="2281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0" name="Picture 31">
            <a:extLst>
              <a:ext uri="{FF2B5EF4-FFF2-40B4-BE49-F238E27FC236}">
                <a16:creationId xmlns:a16="http://schemas.microsoft.com/office/drawing/2014/main" xmlns="" id="{2BAE24CD-C84D-412C-93FC-31D8C21BA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885" t="9013" r="13097" b="17201"/>
          <a:stretch>
            <a:fillRect/>
          </a:stretch>
        </p:blipFill>
        <p:spPr bwMode="auto">
          <a:xfrm>
            <a:off x="1406525" y="3803650"/>
            <a:ext cx="3430588" cy="2290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3098896" y="1736325"/>
            <a:ext cx="2717704" cy="2061648"/>
          </a:xfrm>
          <a:prstGeom prst="roundRect">
            <a:avLst/>
          </a:prstGeom>
          <a:ln/>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just"/>
            <a:endParaRPr lang="zh-CN" altLang="en-US" sz="1600" b="1" dirty="0"/>
          </a:p>
        </p:txBody>
      </p:sp>
      <p:sp>
        <p:nvSpPr>
          <p:cNvPr id="2" name="标题 1"/>
          <p:cNvSpPr>
            <a:spLocks noGrp="1"/>
          </p:cNvSpPr>
          <p:nvPr>
            <p:ph type="title"/>
          </p:nvPr>
        </p:nvSpPr>
        <p:spPr>
          <a:xfrm>
            <a:off x="147637" y="474096"/>
            <a:ext cx="8620125" cy="627063"/>
          </a:xfrm>
        </p:spPr>
        <p:txBody>
          <a:bodyPr/>
          <a:lstStyle/>
          <a:p>
            <a:pPr eaLnBrk="1" hangingPunct="1">
              <a:defRPr/>
            </a:pPr>
            <a:r>
              <a:rPr lang="en-US" altLang="zh-CN" dirty="0"/>
              <a:t>1.3</a:t>
            </a:r>
            <a:r>
              <a:rPr lang="zh-CN" altLang="en-US" dirty="0"/>
              <a:t>图像内容引导的对象三维模型自动构建</a:t>
            </a:r>
          </a:p>
        </p:txBody>
      </p:sp>
      <p:sp>
        <p:nvSpPr>
          <p:cNvPr id="4301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itchFamily="18" charset="0"/>
                <a:ea typeface="黑体" pitchFamily="49" charset="-122"/>
              </a:defRPr>
            </a:lvl1pPr>
            <a:lvl2pPr>
              <a:defRPr sz="2400" b="1">
                <a:solidFill>
                  <a:schemeClr val="bg2"/>
                </a:solidFill>
                <a:latin typeface="Times New Roman" pitchFamily="18" charset="0"/>
                <a:ea typeface="黑体" pitchFamily="49" charset="-122"/>
              </a:defRPr>
            </a:lvl2pPr>
            <a:lvl3pPr>
              <a:defRPr sz="2400">
                <a:solidFill>
                  <a:schemeClr val="tx1"/>
                </a:solidFill>
                <a:latin typeface="Times New Roman" pitchFamily="18" charset="0"/>
                <a:ea typeface="宋体" pitchFamily="2" charset="-122"/>
              </a:defRPr>
            </a:lvl3pPr>
            <a:lvl4pPr>
              <a:defRPr sz="2000">
                <a:solidFill>
                  <a:schemeClr val="tx1"/>
                </a:solidFill>
                <a:latin typeface="Times New Roman" pitchFamily="18" charset="0"/>
                <a:ea typeface="宋体" pitchFamily="2" charset="-122"/>
              </a:defRPr>
            </a:lvl4pPr>
            <a:lvl5pPr>
              <a:defRPr sz="2000">
                <a:solidFill>
                  <a:schemeClr val="tx1"/>
                </a:solidFill>
                <a:latin typeface="Times New Roman" pitchFamily="18" charset="0"/>
                <a:ea typeface="宋体" pitchFamily="2" charset="-122"/>
              </a:defRPr>
            </a:lvl5pPr>
            <a:lvl6pPr eaLnBrk="0" hangingPunct="0">
              <a:defRPr sz="2000">
                <a:solidFill>
                  <a:schemeClr val="tx1"/>
                </a:solidFill>
                <a:latin typeface="Times New Roman" pitchFamily="18" charset="0"/>
                <a:ea typeface="宋体" pitchFamily="2" charset="-122"/>
              </a:defRPr>
            </a:lvl6pPr>
            <a:lvl7pPr eaLnBrk="0" hangingPunct="0">
              <a:defRPr sz="2000">
                <a:solidFill>
                  <a:schemeClr val="tx1"/>
                </a:solidFill>
                <a:latin typeface="Times New Roman" pitchFamily="18" charset="0"/>
                <a:ea typeface="宋体" pitchFamily="2" charset="-122"/>
              </a:defRPr>
            </a:lvl7pPr>
            <a:lvl8pPr eaLnBrk="0" hangingPunct="0">
              <a:defRPr sz="2000">
                <a:solidFill>
                  <a:schemeClr val="tx1"/>
                </a:solidFill>
                <a:latin typeface="Times New Roman" pitchFamily="18" charset="0"/>
                <a:ea typeface="宋体" pitchFamily="2" charset="-122"/>
              </a:defRPr>
            </a:lvl8pPr>
            <a:lvl9pPr eaLnBrk="0" hangingPunct="0">
              <a:defRPr sz="2000">
                <a:solidFill>
                  <a:schemeClr val="tx1"/>
                </a:solidFill>
                <a:latin typeface="Times New Roman" pitchFamily="18" charset="0"/>
                <a:ea typeface="宋体" pitchFamily="2" charset="-122"/>
              </a:defRPr>
            </a:lvl9pPr>
          </a:lstStyle>
          <a:p>
            <a:fld id="{0EFAC53D-DECD-4028-829E-8BADFE2C47E7}" type="slidenum">
              <a:rPr lang="en-US" altLang="zh-CN" sz="1800">
                <a:ea typeface="宋体" pitchFamily="2" charset="-122"/>
              </a:rPr>
              <a:pPr/>
              <a:t>33</a:t>
            </a:fld>
            <a:endParaRPr lang="en-US" altLang="zh-CN" sz="1800">
              <a:ea typeface="宋体" pitchFamily="2" charset="-122"/>
            </a:endParaRPr>
          </a:p>
        </p:txBody>
      </p:sp>
      <p:sp>
        <p:nvSpPr>
          <p:cNvPr id="5" name="圆角矩形 4"/>
          <p:cNvSpPr/>
          <p:nvPr/>
        </p:nvSpPr>
        <p:spPr>
          <a:xfrm>
            <a:off x="762740" y="3649699"/>
            <a:ext cx="1385478" cy="1811774"/>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just"/>
            <a:endParaRPr lang="zh-CN" altLang="en-US" sz="1600" b="1" dirty="0"/>
          </a:p>
        </p:txBody>
      </p:sp>
      <p:pic>
        <p:nvPicPr>
          <p:cNvPr id="6" name="Picture 2" descr="E:\!Moving_Bricks\PASCAL3D+_release1.0\Images\car_pascal\2008_002710.jp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878" y="3827053"/>
            <a:ext cx="918488" cy="12225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E:\!Moving_Bricks\PASCAL3D+_release1.0\Images\bottle_pascal\2009_000130.jp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508" y="3972038"/>
            <a:ext cx="918488" cy="12225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lenovo\Desktop\2017.10工作汇报\n03001627_461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4347" y="4131158"/>
            <a:ext cx="918639" cy="12225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28052" y="5582185"/>
            <a:ext cx="1634148" cy="369332"/>
          </a:xfrm>
          <a:prstGeom prst="rect">
            <a:avLst/>
          </a:prstGeom>
          <a:solidFill>
            <a:schemeClr val="bg1"/>
          </a:solidFill>
        </p:spPr>
        <p:txBody>
          <a:bodyPr wrap="square" rtlCol="0">
            <a:spAutoFit/>
          </a:bodyPr>
          <a:lstStyle/>
          <a:p>
            <a:pPr algn="ctr"/>
            <a:r>
              <a:rPr lang="zh-CN" altLang="en-US" dirty="0">
                <a:latin typeface="+mn-lt"/>
                <a:ea typeface="+mn-ea"/>
              </a:rPr>
              <a:t>三维检测结果</a:t>
            </a:r>
          </a:p>
        </p:txBody>
      </p:sp>
      <p:sp>
        <p:nvSpPr>
          <p:cNvPr id="10" name="右箭头 9"/>
          <p:cNvSpPr/>
          <p:nvPr/>
        </p:nvSpPr>
        <p:spPr bwMode="auto">
          <a:xfrm>
            <a:off x="2489200" y="4916223"/>
            <a:ext cx="3937000" cy="317625"/>
          </a:xfrm>
          <a:prstGeom prst="rightArrow">
            <a:avLst>
              <a:gd name="adj1" fmla="val 42003"/>
              <a:gd name="adj2" fmla="val 50000"/>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grpSp>
        <p:nvGrpSpPr>
          <p:cNvPr id="4" name="组合 3"/>
          <p:cNvGrpSpPr/>
          <p:nvPr/>
        </p:nvGrpSpPr>
        <p:grpSpPr>
          <a:xfrm>
            <a:off x="6583919" y="3187418"/>
            <a:ext cx="2074688" cy="2837999"/>
            <a:chOff x="6583919" y="3187418"/>
            <a:chExt cx="2074688" cy="2837999"/>
          </a:xfrm>
        </p:grpSpPr>
        <p:sp>
          <p:nvSpPr>
            <p:cNvPr id="18" name="圆角矩形 17"/>
            <p:cNvSpPr/>
            <p:nvPr/>
          </p:nvSpPr>
          <p:spPr>
            <a:xfrm>
              <a:off x="6583919" y="3187418"/>
              <a:ext cx="2074688" cy="2837999"/>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just"/>
              <a:endParaRPr lang="zh-CN" altLang="en-US" sz="1600" b="1" dirty="0"/>
            </a:p>
          </p:txBody>
        </p:sp>
        <p:pic>
          <p:nvPicPr>
            <p:cNvPr id="1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4220" y="3283909"/>
              <a:ext cx="674242" cy="987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9127" y="3224444"/>
              <a:ext cx="644129" cy="960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8626" y="4145461"/>
              <a:ext cx="707863" cy="89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8885" y="5031340"/>
              <a:ext cx="674548" cy="955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34786" y="4155769"/>
              <a:ext cx="848021" cy="954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2225" y="4968101"/>
              <a:ext cx="722943" cy="1019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29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8571" y="2257270"/>
            <a:ext cx="753194" cy="500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8866" y="1797968"/>
            <a:ext cx="482653" cy="678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95048" y="2977564"/>
            <a:ext cx="567898" cy="481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34766" y="3002964"/>
            <a:ext cx="541351" cy="706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05432" y="2124491"/>
            <a:ext cx="399572" cy="605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5"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8216" y="2837278"/>
            <a:ext cx="840914" cy="679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700274" y="4155769"/>
            <a:ext cx="1637026" cy="400110"/>
          </a:xfrm>
          <a:prstGeom prst="rect">
            <a:avLst/>
          </a:prstGeom>
          <a:solidFill>
            <a:schemeClr val="bg1"/>
          </a:solidFill>
        </p:spPr>
        <p:txBody>
          <a:bodyPr wrap="square" rtlCol="0">
            <a:spAutoFit/>
          </a:bodyPr>
          <a:lstStyle/>
          <a:p>
            <a:r>
              <a:rPr lang="zh-CN" altLang="en-US" sz="2000" dirty="0">
                <a:latin typeface="+mn-lt"/>
                <a:ea typeface="+mn-ea"/>
              </a:rPr>
              <a:t>部件库指导</a:t>
            </a:r>
          </a:p>
        </p:txBody>
      </p:sp>
      <p:pic>
        <p:nvPicPr>
          <p:cNvPr id="28" name="Picture 3" descr="C:\Users\USER_CC\Desktop\虚线箭头下.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12402" y="3951972"/>
            <a:ext cx="546327" cy="87114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913837" y="4892660"/>
            <a:ext cx="114345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dirty="0"/>
              <a:t>组合构建</a:t>
            </a:r>
            <a:endParaRPr lang="zh-CN" altLang="en-US" dirty="0">
              <a:latin typeface="+mn-lt"/>
              <a:ea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9" name="Text Box 2">
            <a:extLst>
              <a:ext uri="{FF2B5EF4-FFF2-40B4-BE49-F238E27FC236}">
                <a16:creationId xmlns:a16="http://schemas.microsoft.com/office/drawing/2014/main" xmlns="" id="{86CE5F94-38E4-4365-BC2D-6AC6317E1234}"/>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04DB3C4-9C79-4DB9-96F9-E0EB8BB789AF}" type="slidenum">
              <a:rPr kumimoji="0"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34</a:t>
            </a:fld>
            <a:endPar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endParaRPr>
          </a:p>
        </p:txBody>
      </p:sp>
      <p:sp>
        <p:nvSpPr>
          <p:cNvPr id="2" name="矩形 1">
            <a:extLst>
              <a:ext uri="{FF2B5EF4-FFF2-40B4-BE49-F238E27FC236}">
                <a16:creationId xmlns:a16="http://schemas.microsoft.com/office/drawing/2014/main" xmlns="" id="{AAE794E3-9C7F-4E38-8197-BE1BE87DD3F3}"/>
              </a:ext>
            </a:extLst>
          </p:cNvPr>
          <p:cNvSpPr/>
          <p:nvPr/>
        </p:nvSpPr>
        <p:spPr>
          <a:xfrm>
            <a:off x="436374" y="4653844"/>
            <a:ext cx="7822527" cy="1631216"/>
          </a:xfrm>
          <a:prstGeom prst="rect">
            <a:avLst/>
          </a:prstGeom>
        </p:spPr>
        <p:txBody>
          <a:bodyPr wrap="square">
            <a:spAutoFit/>
          </a:bodyPr>
          <a:lstStyle/>
          <a:p>
            <a:pPr marL="342900" indent="-342900">
              <a:buClr>
                <a:schemeClr val="accent2"/>
              </a:buClr>
              <a:buFont typeface="Wingdings" panose="05000000000000000000" pitchFamily="2" charset="2"/>
              <a:buChar char="l"/>
            </a:pPr>
            <a:r>
              <a:rPr lang="zh-CN" altLang="en-US" sz="2000" b="1" dirty="0"/>
              <a:t>研究目标</a:t>
            </a:r>
            <a:endParaRPr lang="en-US" altLang="zh-CN" sz="2000" b="1" dirty="0"/>
          </a:p>
          <a:p>
            <a:pPr lvl="1">
              <a:buClr>
                <a:schemeClr val="accent2"/>
              </a:buClr>
            </a:pPr>
            <a:r>
              <a:rPr lang="zh-CN" altLang="en-US" sz="2000" dirty="0"/>
              <a:t>在理解单幅图像中“人体</a:t>
            </a:r>
            <a:r>
              <a:rPr lang="en-US" altLang="zh-CN" sz="2000" dirty="0"/>
              <a:t>-</a:t>
            </a:r>
            <a:r>
              <a:rPr lang="zh-CN" altLang="en-US" sz="2000" dirty="0"/>
              <a:t>对象”</a:t>
            </a:r>
            <a:r>
              <a:rPr lang="zh-CN" altLang="en-US" sz="2000" dirty="0">
                <a:solidFill>
                  <a:schemeClr val="accent2"/>
                </a:solidFill>
              </a:rPr>
              <a:t>交互关系</a:t>
            </a:r>
            <a:r>
              <a:rPr lang="zh-CN" altLang="en-US" sz="2000" dirty="0"/>
              <a:t>基础上，估计出图像中</a:t>
            </a:r>
            <a:r>
              <a:rPr lang="zh-CN" altLang="en-US" sz="2000" dirty="0">
                <a:solidFill>
                  <a:schemeClr val="accent2"/>
                </a:solidFill>
              </a:rPr>
              <a:t>人体三维姿势</a:t>
            </a:r>
            <a:r>
              <a:rPr lang="zh-CN" altLang="en-US" sz="2000" dirty="0"/>
              <a:t>，根据图像内容获取图像中</a:t>
            </a:r>
            <a:r>
              <a:rPr lang="zh-CN" altLang="en-US" sz="2000" dirty="0">
                <a:solidFill>
                  <a:schemeClr val="accent2"/>
                </a:solidFill>
              </a:rPr>
              <a:t>对象三维模型</a:t>
            </a:r>
            <a:r>
              <a:rPr lang="zh-CN" altLang="en-US" sz="2000" dirty="0"/>
              <a:t>，在三维姿势和对象三维模型的支撑下构建“人体</a:t>
            </a:r>
            <a:r>
              <a:rPr lang="en-US" altLang="zh-CN" sz="2000" dirty="0"/>
              <a:t>-</a:t>
            </a:r>
            <a:r>
              <a:rPr lang="zh-CN" altLang="en-US" sz="2000" dirty="0"/>
              <a:t>对象”</a:t>
            </a:r>
            <a:r>
              <a:rPr lang="zh-CN" altLang="en-US" sz="2000" dirty="0">
                <a:solidFill>
                  <a:schemeClr val="accent2"/>
                </a:solidFill>
              </a:rPr>
              <a:t>三维交互场景</a:t>
            </a:r>
            <a:endParaRPr lang="en-US" altLang="zh-CN" sz="2000" dirty="0">
              <a:solidFill>
                <a:schemeClr val="accent2"/>
              </a:solidFill>
            </a:endParaRPr>
          </a:p>
        </p:txBody>
      </p:sp>
      <p:cxnSp>
        <p:nvCxnSpPr>
          <p:cNvPr id="4" name="直接箭头连接符 3">
            <a:extLst>
              <a:ext uri="{FF2B5EF4-FFF2-40B4-BE49-F238E27FC236}">
                <a16:creationId xmlns:a16="http://schemas.microsoft.com/office/drawing/2014/main" xmlns="" id="{C4DC731F-43BE-4EB2-BF78-280DF4BB143C}"/>
              </a:ext>
            </a:extLst>
          </p:cNvPr>
          <p:cNvCxnSpPr>
            <a:cxnSpLocks/>
          </p:cNvCxnSpPr>
          <p:nvPr/>
        </p:nvCxnSpPr>
        <p:spPr bwMode="auto">
          <a:xfrm>
            <a:off x="1914021" y="3730806"/>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72" name="直接箭头连接符 71">
            <a:extLst>
              <a:ext uri="{FF2B5EF4-FFF2-40B4-BE49-F238E27FC236}">
                <a16:creationId xmlns:a16="http://schemas.microsoft.com/office/drawing/2014/main" xmlns="" id="{FDDFA6DF-31A6-4616-80E4-9E3A91A3337F}"/>
              </a:ext>
            </a:extLst>
          </p:cNvPr>
          <p:cNvCxnSpPr>
            <a:cxnSpLocks/>
          </p:cNvCxnSpPr>
          <p:nvPr/>
        </p:nvCxnSpPr>
        <p:spPr bwMode="auto">
          <a:xfrm>
            <a:off x="3548862" y="3719655"/>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74" name="直接箭头连接符 73">
            <a:extLst>
              <a:ext uri="{FF2B5EF4-FFF2-40B4-BE49-F238E27FC236}">
                <a16:creationId xmlns:a16="http://schemas.microsoft.com/office/drawing/2014/main" xmlns="" id="{DB121293-664A-4DAD-9C6C-7CB73D0A676F}"/>
              </a:ext>
            </a:extLst>
          </p:cNvPr>
          <p:cNvCxnSpPr>
            <a:cxnSpLocks/>
          </p:cNvCxnSpPr>
          <p:nvPr/>
        </p:nvCxnSpPr>
        <p:spPr bwMode="auto">
          <a:xfrm>
            <a:off x="5287434" y="3698521"/>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xmlns="" id="{BC4A195F-0FB0-48E4-A932-7925378FA951}"/>
              </a:ext>
            </a:extLst>
          </p:cNvPr>
          <p:cNvSpPr txBox="1"/>
          <p:nvPr/>
        </p:nvSpPr>
        <p:spPr>
          <a:xfrm>
            <a:off x="3467691" y="3820892"/>
            <a:ext cx="788966" cy="923330"/>
          </a:xfrm>
          <a:prstGeom prst="rect">
            <a:avLst/>
          </a:prstGeom>
          <a:noFill/>
          <a:ln>
            <a:noFill/>
          </a:ln>
        </p:spPr>
        <p:txBody>
          <a:bodyPr wrap="square" rtlCol="0">
            <a:spAutoFit/>
          </a:bodyPr>
          <a:lstStyle/>
          <a:p>
            <a:pPr algn="l"/>
            <a:r>
              <a:rPr lang="zh-CN" altLang="en-US" dirty="0">
                <a:solidFill>
                  <a:schemeClr val="accent2"/>
                </a:solidFill>
              </a:rPr>
              <a:t>二维姿势估计</a:t>
            </a:r>
          </a:p>
        </p:txBody>
      </p:sp>
      <p:sp>
        <p:nvSpPr>
          <p:cNvPr id="83" name="文本框 82">
            <a:extLst>
              <a:ext uri="{FF2B5EF4-FFF2-40B4-BE49-F238E27FC236}">
                <a16:creationId xmlns:a16="http://schemas.microsoft.com/office/drawing/2014/main" xmlns="" id="{5501EF6D-A771-47DB-BD1A-E558CBC3B6BD}"/>
              </a:ext>
            </a:extLst>
          </p:cNvPr>
          <p:cNvSpPr txBox="1"/>
          <p:nvPr/>
        </p:nvSpPr>
        <p:spPr>
          <a:xfrm>
            <a:off x="5287434" y="3825232"/>
            <a:ext cx="788966" cy="923330"/>
          </a:xfrm>
          <a:prstGeom prst="rect">
            <a:avLst/>
          </a:prstGeom>
          <a:noFill/>
          <a:ln>
            <a:noFill/>
          </a:ln>
        </p:spPr>
        <p:txBody>
          <a:bodyPr wrap="square" rtlCol="0">
            <a:spAutoFit/>
          </a:bodyPr>
          <a:lstStyle/>
          <a:p>
            <a:pPr algn="l"/>
            <a:r>
              <a:rPr lang="zh-CN" altLang="en-US" dirty="0">
                <a:solidFill>
                  <a:schemeClr val="accent2"/>
                </a:solidFill>
              </a:rPr>
              <a:t>三维姿势估计</a:t>
            </a:r>
          </a:p>
        </p:txBody>
      </p:sp>
      <p:sp>
        <p:nvSpPr>
          <p:cNvPr id="84" name="文本框 83">
            <a:extLst>
              <a:ext uri="{FF2B5EF4-FFF2-40B4-BE49-F238E27FC236}">
                <a16:creationId xmlns:a16="http://schemas.microsoft.com/office/drawing/2014/main" xmlns="" id="{803C87F1-6E77-4312-80FB-49B71B1371E7}"/>
              </a:ext>
            </a:extLst>
          </p:cNvPr>
          <p:cNvSpPr txBox="1"/>
          <p:nvPr/>
        </p:nvSpPr>
        <p:spPr>
          <a:xfrm>
            <a:off x="1894290" y="3914079"/>
            <a:ext cx="706084" cy="646331"/>
          </a:xfrm>
          <a:prstGeom prst="rect">
            <a:avLst/>
          </a:prstGeom>
          <a:noFill/>
          <a:ln>
            <a:noFill/>
          </a:ln>
        </p:spPr>
        <p:txBody>
          <a:bodyPr wrap="square" rtlCol="0">
            <a:spAutoFit/>
          </a:bodyPr>
          <a:lstStyle/>
          <a:p>
            <a:pPr algn="l"/>
            <a:r>
              <a:rPr lang="zh-CN" altLang="en-US" dirty="0">
                <a:solidFill>
                  <a:schemeClr val="accent2"/>
                </a:solidFill>
              </a:rPr>
              <a:t>关系解析</a:t>
            </a:r>
          </a:p>
        </p:txBody>
      </p:sp>
      <p:cxnSp>
        <p:nvCxnSpPr>
          <p:cNvPr id="85" name="直接箭头连接符 84">
            <a:extLst>
              <a:ext uri="{FF2B5EF4-FFF2-40B4-BE49-F238E27FC236}">
                <a16:creationId xmlns:a16="http://schemas.microsoft.com/office/drawing/2014/main" xmlns="" id="{D92BF0BB-E607-4DF3-8E7E-5255FB3BB092}"/>
              </a:ext>
            </a:extLst>
          </p:cNvPr>
          <p:cNvCxnSpPr>
            <a:cxnSpLocks/>
          </p:cNvCxnSpPr>
          <p:nvPr/>
        </p:nvCxnSpPr>
        <p:spPr bwMode="auto">
          <a:xfrm>
            <a:off x="6780618" y="3730806"/>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88" name="图片 87">
            <a:extLst>
              <a:ext uri="{FF2B5EF4-FFF2-40B4-BE49-F238E27FC236}">
                <a16:creationId xmlns:a16="http://schemas.microsoft.com/office/drawing/2014/main" xmlns="" id="{6A33508E-0915-44F5-AD19-A871555AB7F2}"/>
              </a:ext>
            </a:extLst>
          </p:cNvPr>
          <p:cNvPicPr>
            <a:picLocks noChangeAspect="1"/>
          </p:cNvPicPr>
          <p:nvPr/>
        </p:nvPicPr>
        <p:blipFill rotWithShape="1">
          <a:blip r:embed="rId3"/>
          <a:srcRect b="51409"/>
          <a:stretch/>
        </p:blipFill>
        <p:spPr>
          <a:xfrm>
            <a:off x="525584" y="1232088"/>
            <a:ext cx="8092830" cy="2448983"/>
          </a:xfrm>
          <a:prstGeom prst="rect">
            <a:avLst/>
          </a:prstGeom>
        </p:spPr>
      </p:pic>
      <p:sp>
        <p:nvSpPr>
          <p:cNvPr id="8" name="文本框 7">
            <a:extLst>
              <a:ext uri="{FF2B5EF4-FFF2-40B4-BE49-F238E27FC236}">
                <a16:creationId xmlns:a16="http://schemas.microsoft.com/office/drawing/2014/main" xmlns="" id="{59551AE9-430C-4799-863C-4D8F9670E4D3}"/>
              </a:ext>
            </a:extLst>
          </p:cNvPr>
          <p:cNvSpPr txBox="1"/>
          <p:nvPr/>
        </p:nvSpPr>
        <p:spPr>
          <a:xfrm>
            <a:off x="2294077" y="2370127"/>
            <a:ext cx="1102747" cy="646331"/>
          </a:xfrm>
          <a:prstGeom prst="rect">
            <a:avLst/>
          </a:prstGeom>
          <a:solidFill>
            <a:schemeClr val="bg1"/>
          </a:solidFill>
          <a:ln>
            <a:noFill/>
          </a:ln>
        </p:spPr>
        <p:txBody>
          <a:bodyPr wrap="square" rtlCol="0">
            <a:spAutoFit/>
          </a:bodyPr>
          <a:lstStyle/>
          <a:p>
            <a:pPr algn="l"/>
            <a:r>
              <a:rPr lang="zh-CN" altLang="en-US" sz="3600" b="1" dirty="0">
                <a:solidFill>
                  <a:srgbClr val="0F04B9"/>
                </a:solidFill>
              </a:rPr>
              <a:t>骑车</a:t>
            </a:r>
          </a:p>
        </p:txBody>
      </p:sp>
      <p:sp>
        <p:nvSpPr>
          <p:cNvPr id="89" name="文本框 88">
            <a:extLst>
              <a:ext uri="{FF2B5EF4-FFF2-40B4-BE49-F238E27FC236}">
                <a16:creationId xmlns:a16="http://schemas.microsoft.com/office/drawing/2014/main" xmlns="" id="{2EE0CA9F-DA5D-48DA-A4FA-29FBB4FC162D}"/>
              </a:ext>
            </a:extLst>
          </p:cNvPr>
          <p:cNvSpPr txBox="1"/>
          <p:nvPr/>
        </p:nvSpPr>
        <p:spPr>
          <a:xfrm>
            <a:off x="6712694" y="3820892"/>
            <a:ext cx="788966" cy="923330"/>
          </a:xfrm>
          <a:prstGeom prst="rect">
            <a:avLst/>
          </a:prstGeom>
          <a:noFill/>
          <a:ln>
            <a:noFill/>
          </a:ln>
        </p:spPr>
        <p:txBody>
          <a:bodyPr wrap="square" rtlCol="0">
            <a:spAutoFit/>
          </a:bodyPr>
          <a:lstStyle/>
          <a:p>
            <a:pPr algn="l"/>
            <a:r>
              <a:rPr lang="zh-CN" altLang="en-US" dirty="0">
                <a:solidFill>
                  <a:schemeClr val="accent2"/>
                </a:solidFill>
              </a:rPr>
              <a:t>三维场景构建</a:t>
            </a:r>
          </a:p>
        </p:txBody>
      </p:sp>
      <p:sp>
        <p:nvSpPr>
          <p:cNvPr id="90" name="标题 1">
            <a:extLst>
              <a:ext uri="{FF2B5EF4-FFF2-40B4-BE49-F238E27FC236}">
                <a16:creationId xmlns:a16="http://schemas.microsoft.com/office/drawing/2014/main" xmlns="" id="{A6B3E185-733B-49CB-95E8-3CE623310F79}"/>
              </a:ext>
            </a:extLst>
          </p:cNvPr>
          <p:cNvSpPr txBox="1">
            <a:spLocks/>
          </p:cNvSpPr>
          <p:nvPr/>
        </p:nvSpPr>
        <p:spPr>
          <a:xfrm>
            <a:off x="241300" y="454025"/>
            <a:ext cx="8902700" cy="501869"/>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t>2.</a:t>
            </a:r>
            <a:r>
              <a:rPr lang="zh-CN" altLang="en-US" sz="2800" dirty="0"/>
              <a:t>基于单幅图像的人体交互行为解析及其三维场景构建</a:t>
            </a:r>
          </a:p>
        </p:txBody>
      </p:sp>
    </p:spTree>
    <p:extLst>
      <p:ext uri="{BB962C8B-B14F-4D97-AF65-F5344CB8AC3E}">
        <p14:creationId xmlns:p14="http://schemas.microsoft.com/office/powerpoint/2010/main" val="4300548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432" y="622317"/>
            <a:ext cx="9144000" cy="440450"/>
          </a:xfrm>
        </p:spPr>
        <p:txBody>
          <a:bodyPr/>
          <a:lstStyle/>
          <a:p>
            <a:r>
              <a:rPr lang="en-US" altLang="zh-CN" sz="2800" dirty="0">
                <a:latin typeface="华文中宋" panose="02010600040101010101" pitchFamily="2" charset="-122"/>
              </a:rPr>
              <a:t>2.</a:t>
            </a:r>
            <a:r>
              <a:rPr lang="zh-CN" altLang="en-US" sz="2800" dirty="0"/>
              <a:t>基于单幅图像的人体交互行为解析及其三维场景构建</a:t>
            </a:r>
            <a:endParaRPr lang="zh-CN" altLang="en-US" dirty="0">
              <a:latin typeface="华文中宋" panose="02010600040101010101" pitchFamily="2" charset="-122"/>
            </a:endParaRP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35</a:t>
            </a:fld>
            <a:endParaRPr lang="zh-CN" altLang="en-US" dirty="0"/>
          </a:p>
        </p:txBody>
      </p:sp>
      <p:sp>
        <p:nvSpPr>
          <p:cNvPr id="6" name="内容占位符 2"/>
          <p:cNvSpPr txBox="1"/>
          <p:nvPr/>
        </p:nvSpPr>
        <p:spPr bwMode="auto">
          <a:xfrm>
            <a:off x="333006" y="1815971"/>
            <a:ext cx="8793532" cy="495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Blip>
                <a:blip r:embed="rId3"/>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fontAlgn="base">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fontAlgn="base">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fontAlgn="base">
              <a:spcBef>
                <a:spcPct val="20000"/>
              </a:spcBef>
              <a:spcAft>
                <a:spcPct val="0"/>
              </a:spcAft>
              <a:buChar char="»"/>
              <a:defRPr sz="2000">
                <a:solidFill>
                  <a:schemeClr val="tx1"/>
                </a:solidFill>
                <a:latin typeface="+mn-lt"/>
                <a:ea typeface="宋体" panose="02010600030101010101" pitchFamily="2" charset="-122"/>
              </a:defRPr>
            </a:lvl9pPr>
          </a:lstStyle>
          <a:p>
            <a:pPr marL="457200" lvl="1" indent="0">
              <a:buNone/>
            </a:pPr>
            <a:endParaRPr lang="en-US" altLang="zh-CN" dirty="0"/>
          </a:p>
          <a:p>
            <a:pPr>
              <a:buClr>
                <a:schemeClr val="accent2"/>
              </a:buClr>
              <a:buFont typeface="Wingdings" panose="05000000000000000000" pitchFamily="2" charset="2"/>
              <a:buChar char="l"/>
            </a:pPr>
            <a:r>
              <a:rPr lang="zh-CN" altLang="en-US" dirty="0"/>
              <a:t>研究内容</a:t>
            </a:r>
            <a:endParaRPr lang="en-US" altLang="zh-CN" dirty="0"/>
          </a:p>
          <a:p>
            <a:pPr lvl="1"/>
            <a:r>
              <a:rPr lang="zh-CN" altLang="en-US" dirty="0"/>
              <a:t>单幅图像“人体</a:t>
            </a:r>
            <a:r>
              <a:rPr lang="en-US" altLang="zh-CN" dirty="0"/>
              <a:t>-</a:t>
            </a:r>
            <a:r>
              <a:rPr lang="zh-CN" altLang="en-US" dirty="0"/>
              <a:t>对象”</a:t>
            </a:r>
            <a:r>
              <a:rPr lang="zh-CN" altLang="en-US" dirty="0">
                <a:solidFill>
                  <a:schemeClr val="accent2"/>
                </a:solidFill>
              </a:rPr>
              <a:t>交互关系解析</a:t>
            </a:r>
            <a:endParaRPr lang="en-US" altLang="zh-CN" dirty="0">
              <a:solidFill>
                <a:schemeClr val="accent2"/>
              </a:solidFill>
            </a:endParaRPr>
          </a:p>
          <a:p>
            <a:pPr lvl="1"/>
            <a:r>
              <a:rPr lang="zh-CN" altLang="en-US" dirty="0"/>
              <a:t>单幅图像人体</a:t>
            </a:r>
            <a:r>
              <a:rPr lang="zh-CN" altLang="en-US" dirty="0">
                <a:solidFill>
                  <a:schemeClr val="accent2"/>
                </a:solidFill>
              </a:rPr>
              <a:t>三维姿势估计</a:t>
            </a:r>
            <a:endParaRPr lang="en-US" altLang="zh-CN" dirty="0">
              <a:solidFill>
                <a:schemeClr val="accent2"/>
              </a:solidFill>
            </a:endParaRPr>
          </a:p>
          <a:p>
            <a:pPr lvl="1"/>
            <a:r>
              <a:rPr lang="zh-CN" altLang="en-US" dirty="0"/>
              <a:t>单幅图像人体三维</a:t>
            </a:r>
            <a:r>
              <a:rPr lang="zh-CN" altLang="en-US" dirty="0">
                <a:solidFill>
                  <a:schemeClr val="accent2"/>
                </a:solidFill>
              </a:rPr>
              <a:t>交互场景构建</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1583456"/>
            <a:ext cx="9144028" cy="2520000"/>
          </a:xfrm>
          <a:prstGeom prst="rect">
            <a:avLst/>
          </a:prstGeom>
          <a:solidFill>
            <a:srgbClr val="A5A5A5">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7" name="矩形 56"/>
          <p:cNvSpPr/>
          <p:nvPr/>
        </p:nvSpPr>
        <p:spPr>
          <a:xfrm>
            <a:off x="-28" y="4169050"/>
            <a:ext cx="9144028" cy="2700000"/>
          </a:xfrm>
          <a:prstGeom prst="rect">
            <a:avLst/>
          </a:prstGeom>
          <a:solidFill>
            <a:srgbClr val="4472C4">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p:nvPr>
        </p:nvSpPr>
        <p:spPr/>
        <p:txBody>
          <a:bodyPr/>
          <a:lstStyle/>
          <a:p>
            <a:r>
              <a:rPr lang="en-US" altLang="zh-CN" sz="2800" dirty="0"/>
              <a:t>2.1 </a:t>
            </a:r>
            <a:r>
              <a:rPr lang="zh-CN" altLang="en-US" sz="2800" dirty="0"/>
              <a:t>单幅图像“人体</a:t>
            </a:r>
            <a:r>
              <a:rPr lang="en-US" altLang="zh-CN" sz="2800" dirty="0"/>
              <a:t>-</a:t>
            </a:r>
            <a:r>
              <a:rPr lang="zh-CN" altLang="en-US" sz="2800" dirty="0"/>
              <a:t>对象”交互关系解析</a:t>
            </a:r>
            <a:endParaRPr lang="zh-CN" altLang="en-US" sz="2400" dirty="0"/>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36</a:t>
            </a:fld>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246" y="1668136"/>
            <a:ext cx="1566000" cy="2088000"/>
          </a:xfrm>
          <a:prstGeom prst="rect">
            <a:avLst/>
          </a:prstGeom>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10668" t="31000" r="40666" b="2000"/>
          <a:stretch>
            <a:fillRect/>
          </a:stretch>
        </p:blipFill>
        <p:spPr>
          <a:xfrm>
            <a:off x="3981015" y="2328499"/>
            <a:ext cx="784477" cy="1440000"/>
          </a:xfrm>
          <a:prstGeom prst="rect">
            <a:avLst/>
          </a:prstGeom>
          <a:ln w="19050">
            <a:solidFill>
              <a:srgbClr val="00FF00"/>
            </a:solidFill>
          </a:ln>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25624" t="4000" r="13710" b="4000"/>
          <a:stretch>
            <a:fillRect/>
          </a:stretch>
        </p:blipFill>
        <p:spPr>
          <a:xfrm>
            <a:off x="4853889" y="1673805"/>
            <a:ext cx="1032653" cy="2088000"/>
          </a:xfrm>
          <a:prstGeom prst="rect">
            <a:avLst/>
          </a:prstGeom>
          <a:ln w="19050">
            <a:solidFill>
              <a:srgbClr val="FF0000"/>
            </a:solidFill>
          </a:ln>
        </p:spPr>
      </p:pic>
      <p:sp>
        <p:nvSpPr>
          <p:cNvPr id="9" name="右箭头 8"/>
          <p:cNvSpPr/>
          <p:nvPr/>
        </p:nvSpPr>
        <p:spPr>
          <a:xfrm>
            <a:off x="2862080" y="2723967"/>
            <a:ext cx="899830" cy="299988"/>
          </a:xfrm>
          <a:prstGeom prst="rightArrow">
            <a:avLst/>
          </a:prstGeom>
          <a:no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10" name="文本框 9"/>
          <p:cNvSpPr txBox="1"/>
          <p:nvPr/>
        </p:nvSpPr>
        <p:spPr>
          <a:xfrm>
            <a:off x="2782606" y="2336296"/>
            <a:ext cx="1025922" cy="307777"/>
          </a:xfrm>
          <a:prstGeom prst="rect">
            <a:avLst/>
          </a:prstGeom>
          <a:noFill/>
        </p:spPr>
        <p:txBody>
          <a:bodyPr wrap="none" lIns="0" tIns="0" rIns="0" bIns="0" rtlCol="0">
            <a:spAutoFit/>
          </a:bodyPr>
          <a:lstStyle/>
          <a:p>
            <a:r>
              <a:rPr lang="zh-CN" altLang="en-US" sz="2000" dirty="0">
                <a:latin typeface="+mn-lt"/>
                <a:ea typeface="+mn-ea"/>
              </a:rPr>
              <a:t>对象检测</a:t>
            </a:r>
          </a:p>
        </p:txBody>
      </p:sp>
      <p:sp>
        <p:nvSpPr>
          <p:cNvPr id="19" name="右箭头 18"/>
          <p:cNvSpPr/>
          <p:nvPr/>
        </p:nvSpPr>
        <p:spPr>
          <a:xfrm>
            <a:off x="6127081" y="2723967"/>
            <a:ext cx="899830" cy="299988"/>
          </a:xfrm>
          <a:prstGeom prst="rightArrow">
            <a:avLst/>
          </a:prstGeom>
          <a:no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20" name="文本框 19"/>
          <p:cNvSpPr txBox="1"/>
          <p:nvPr/>
        </p:nvSpPr>
        <p:spPr>
          <a:xfrm>
            <a:off x="6035116" y="2336296"/>
            <a:ext cx="1025922" cy="307777"/>
          </a:xfrm>
          <a:prstGeom prst="rect">
            <a:avLst/>
          </a:prstGeom>
          <a:noFill/>
        </p:spPr>
        <p:txBody>
          <a:bodyPr wrap="none" lIns="0" tIns="0" rIns="0" bIns="0" rtlCol="0">
            <a:spAutoFit/>
          </a:bodyPr>
          <a:lstStyle/>
          <a:p>
            <a:r>
              <a:rPr lang="zh-CN" altLang="en-US" sz="2000" dirty="0">
                <a:latin typeface="+mn-lt"/>
                <a:ea typeface="+mn-ea"/>
              </a:rPr>
              <a:t>关系解析</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6470" y="1673805"/>
            <a:ext cx="1566000" cy="2088000"/>
          </a:xfrm>
          <a:prstGeom prst="rect">
            <a:avLst/>
          </a:prstGeom>
        </p:spPr>
      </p:pic>
      <p:grpSp>
        <p:nvGrpSpPr>
          <p:cNvPr id="15" name="组合 14"/>
          <p:cNvGrpSpPr/>
          <p:nvPr/>
        </p:nvGrpSpPr>
        <p:grpSpPr>
          <a:xfrm>
            <a:off x="680223" y="4329100"/>
            <a:ext cx="2766652" cy="2430270"/>
            <a:chOff x="431541" y="4329100"/>
            <a:chExt cx="2766652" cy="2430270"/>
          </a:xfrm>
        </p:grpSpPr>
        <p:sp>
          <p:nvSpPr>
            <p:cNvPr id="11" name="矩形 10"/>
            <p:cNvSpPr/>
            <p:nvPr/>
          </p:nvSpPr>
          <p:spPr>
            <a:xfrm>
              <a:off x="431541" y="4329100"/>
              <a:ext cx="2766652"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323" y="4425680"/>
              <a:ext cx="2564334" cy="1938761"/>
            </a:xfrm>
            <a:prstGeom prst="rect">
              <a:avLst/>
            </a:prstGeom>
          </p:spPr>
        </p:pic>
        <p:sp>
          <p:nvSpPr>
            <p:cNvPr id="12" name="文本框 11"/>
            <p:cNvSpPr txBox="1"/>
            <p:nvPr/>
          </p:nvSpPr>
          <p:spPr>
            <a:xfrm>
              <a:off x="1232409" y="6444335"/>
              <a:ext cx="1154162" cy="276999"/>
            </a:xfrm>
            <a:prstGeom prst="rect">
              <a:avLst/>
            </a:prstGeom>
            <a:noFill/>
          </p:spPr>
          <p:txBody>
            <a:bodyPr wrap="none" lIns="0" tIns="0" rIns="0" bIns="0" rtlCol="0">
              <a:spAutoFit/>
            </a:bodyPr>
            <a:lstStyle/>
            <a:p>
              <a:r>
                <a:rPr lang="zh-CN" altLang="en-US" dirty="0">
                  <a:latin typeface="+mn-lt"/>
                  <a:ea typeface="+mn-ea"/>
                </a:rPr>
                <a:t>本体指导库</a:t>
              </a:r>
            </a:p>
          </p:txBody>
        </p:sp>
      </p:grpSp>
      <p:grpSp>
        <p:nvGrpSpPr>
          <p:cNvPr id="14" name="组合 13"/>
          <p:cNvGrpSpPr/>
          <p:nvPr/>
        </p:nvGrpSpPr>
        <p:grpSpPr>
          <a:xfrm>
            <a:off x="3671529" y="4329100"/>
            <a:ext cx="2617935" cy="2430270"/>
            <a:chOff x="3714823" y="4329100"/>
            <a:chExt cx="2617935" cy="2430270"/>
          </a:xfrm>
        </p:grpSpPr>
        <p:grpSp>
          <p:nvGrpSpPr>
            <p:cNvPr id="30" name="组合 29"/>
            <p:cNvGrpSpPr/>
            <p:nvPr/>
          </p:nvGrpSpPr>
          <p:grpSpPr>
            <a:xfrm>
              <a:off x="3851920" y="4477771"/>
              <a:ext cx="2325877" cy="1845726"/>
              <a:chOff x="3848480" y="4012387"/>
              <a:chExt cx="2325877" cy="1845726"/>
            </a:xfrm>
          </p:grpSpPr>
          <p:pic>
            <p:nvPicPr>
              <p:cNvPr id="31" name="图片 30"/>
              <p:cNvPicPr>
                <a:picLocks noChangeAspect="1"/>
              </p:cNvPicPr>
              <p:nvPr/>
            </p:nvPicPr>
            <p:blipFill rotWithShape="1">
              <a:blip r:embed="rId5" cstate="print">
                <a:extLst>
                  <a:ext uri="{28A0092B-C50C-407E-A947-70E740481C1C}">
                    <a14:useLocalDpi xmlns:a14="http://schemas.microsoft.com/office/drawing/2010/main" val="0"/>
                  </a:ext>
                </a:extLst>
              </a:blip>
              <a:srcRect l="13114" t="9847" r="9425" b="13125"/>
              <a:stretch>
                <a:fillRect/>
              </a:stretch>
            </p:blipFill>
            <p:spPr>
              <a:xfrm>
                <a:off x="5144908" y="4012387"/>
                <a:ext cx="965107" cy="720000"/>
              </a:xfrm>
              <a:prstGeom prst="rect">
                <a:avLst/>
              </a:prstGeom>
            </p:spPr>
          </p:pic>
          <p:pic>
            <p:nvPicPr>
              <p:cNvPr id="32" name="图片 31"/>
              <p:cNvPicPr>
                <a:picLocks noChangeAspect="1"/>
              </p:cNvPicPr>
              <p:nvPr/>
            </p:nvPicPr>
            <p:blipFill rotWithShape="1">
              <a:blip r:embed="rId6" cstate="print">
                <a:extLst>
                  <a:ext uri="{28A0092B-C50C-407E-A947-70E740481C1C}">
                    <a14:useLocalDpi xmlns:a14="http://schemas.microsoft.com/office/drawing/2010/main" val="0"/>
                  </a:ext>
                </a:extLst>
              </a:blip>
              <a:srcRect l="13114" t="9027" r="9425" b="13125"/>
              <a:stretch>
                <a:fillRect/>
              </a:stretch>
            </p:blipFill>
            <p:spPr>
              <a:xfrm>
                <a:off x="4716206" y="4159157"/>
                <a:ext cx="954947" cy="720000"/>
              </a:xfrm>
              <a:prstGeom prst="rect">
                <a:avLst/>
              </a:prstGeom>
            </p:spPr>
          </p:pic>
          <p:pic>
            <p:nvPicPr>
              <p:cNvPr id="33" name="图片 32"/>
              <p:cNvPicPr>
                <a:picLocks noChangeAspect="1"/>
              </p:cNvPicPr>
              <p:nvPr/>
            </p:nvPicPr>
            <p:blipFill rotWithShape="1">
              <a:blip r:embed="rId7" cstate="print">
                <a:extLst>
                  <a:ext uri="{28A0092B-C50C-407E-A947-70E740481C1C}">
                    <a14:useLocalDpi xmlns:a14="http://schemas.microsoft.com/office/drawing/2010/main" val="0"/>
                  </a:ext>
                </a:extLst>
              </a:blip>
              <a:srcRect l="17417" t="13944" r="13721" b="17221"/>
              <a:stretch>
                <a:fillRect/>
              </a:stretch>
            </p:blipFill>
            <p:spPr>
              <a:xfrm>
                <a:off x="4282343" y="4305927"/>
                <a:ext cx="960107" cy="720000"/>
              </a:xfrm>
              <a:prstGeom prst="rect">
                <a:avLst/>
              </a:prstGeom>
            </p:spPr>
          </p:pic>
          <p:pic>
            <p:nvPicPr>
              <p:cNvPr id="34" name="图片 33"/>
              <p:cNvPicPr>
                <a:picLocks noChangeAspect="1"/>
              </p:cNvPicPr>
              <p:nvPr/>
            </p:nvPicPr>
            <p:blipFill rotWithShape="1">
              <a:blip r:embed="rId8" cstate="print">
                <a:extLst>
                  <a:ext uri="{28A0092B-C50C-407E-A947-70E740481C1C}">
                    <a14:useLocalDpi xmlns:a14="http://schemas.microsoft.com/office/drawing/2010/main" val="0"/>
                  </a:ext>
                </a:extLst>
              </a:blip>
              <a:srcRect l="17417" t="13944" r="13721" b="17221"/>
              <a:stretch>
                <a:fillRect/>
              </a:stretch>
            </p:blipFill>
            <p:spPr>
              <a:xfrm>
                <a:off x="3848480" y="4452698"/>
                <a:ext cx="960107" cy="720000"/>
              </a:xfrm>
              <a:prstGeom prst="rect">
                <a:avLst/>
              </a:prstGeom>
            </p:spPr>
          </p:pic>
          <p:pic>
            <p:nvPicPr>
              <p:cNvPr id="35" name="图片 34"/>
              <p:cNvPicPr>
                <a:picLocks noChangeAspect="1"/>
              </p:cNvPicPr>
              <p:nvPr/>
            </p:nvPicPr>
            <p:blipFill rotWithShape="1">
              <a:blip r:embed="rId9" cstate="print">
                <a:extLst>
                  <a:ext uri="{28A0092B-C50C-407E-A947-70E740481C1C}">
                    <a14:useLocalDpi xmlns:a14="http://schemas.microsoft.com/office/drawing/2010/main" val="0"/>
                  </a:ext>
                </a:extLst>
              </a:blip>
              <a:srcRect l="13114" t="13944" r="9425" b="17221"/>
              <a:stretch>
                <a:fillRect/>
              </a:stretch>
            </p:blipFill>
            <p:spPr>
              <a:xfrm>
                <a:off x="5094357" y="4538791"/>
                <a:ext cx="1080000" cy="720000"/>
              </a:xfrm>
              <a:prstGeom prst="rect">
                <a:avLst/>
              </a:prstGeom>
            </p:spPr>
          </p:pic>
          <p:pic>
            <p:nvPicPr>
              <p:cNvPr id="36" name="图片 35"/>
              <p:cNvPicPr>
                <a:picLocks noChangeAspect="1"/>
              </p:cNvPicPr>
              <p:nvPr/>
            </p:nvPicPr>
            <p:blipFill rotWithShape="1">
              <a:blip r:embed="rId10" cstate="print">
                <a:extLst>
                  <a:ext uri="{28A0092B-C50C-407E-A947-70E740481C1C}">
                    <a14:useLocalDpi xmlns:a14="http://schemas.microsoft.com/office/drawing/2010/main" val="0"/>
                  </a:ext>
                </a:extLst>
              </a:blip>
              <a:srcRect l="13114" t="13944" r="9426" b="17221"/>
              <a:stretch>
                <a:fillRect/>
              </a:stretch>
            </p:blipFill>
            <p:spPr>
              <a:xfrm>
                <a:off x="4716206" y="4738565"/>
                <a:ext cx="1079999" cy="720000"/>
              </a:xfrm>
              <a:prstGeom prst="rect">
                <a:avLst/>
              </a:prstGeom>
            </p:spPr>
          </p:pic>
          <p:pic>
            <p:nvPicPr>
              <p:cNvPr id="37" name="图片 36"/>
              <p:cNvPicPr>
                <a:picLocks noChangeAspect="1"/>
              </p:cNvPicPr>
              <p:nvPr/>
            </p:nvPicPr>
            <p:blipFill rotWithShape="1">
              <a:blip r:embed="rId11" cstate="print">
                <a:extLst>
                  <a:ext uri="{28A0092B-C50C-407E-A947-70E740481C1C}">
                    <a14:useLocalDpi xmlns:a14="http://schemas.microsoft.com/office/drawing/2010/main" val="0"/>
                  </a:ext>
                </a:extLst>
              </a:blip>
              <a:srcRect l="13114" t="13944" r="9425" b="17221"/>
              <a:stretch>
                <a:fillRect/>
              </a:stretch>
            </p:blipFill>
            <p:spPr>
              <a:xfrm flipH="1">
                <a:off x="4338054" y="4938339"/>
                <a:ext cx="1080000" cy="720000"/>
              </a:xfrm>
              <a:prstGeom prst="rect">
                <a:avLst/>
              </a:prstGeom>
            </p:spPr>
          </p:pic>
          <p:pic>
            <p:nvPicPr>
              <p:cNvPr id="48" name="图片 47"/>
              <p:cNvPicPr>
                <a:picLocks noChangeAspect="1"/>
              </p:cNvPicPr>
              <p:nvPr/>
            </p:nvPicPr>
            <p:blipFill rotWithShape="1">
              <a:blip r:embed="rId12" cstate="print">
                <a:extLst>
                  <a:ext uri="{28A0092B-C50C-407E-A947-70E740481C1C}">
                    <a14:useLocalDpi xmlns:a14="http://schemas.microsoft.com/office/drawing/2010/main" val="0"/>
                  </a:ext>
                </a:extLst>
              </a:blip>
              <a:srcRect l="13114" t="13944" r="9425" b="17221"/>
              <a:stretch>
                <a:fillRect/>
              </a:stretch>
            </p:blipFill>
            <p:spPr>
              <a:xfrm>
                <a:off x="3959902" y="5138113"/>
                <a:ext cx="1080000" cy="720000"/>
              </a:xfrm>
              <a:prstGeom prst="rect">
                <a:avLst/>
              </a:prstGeom>
            </p:spPr>
          </p:pic>
        </p:grpSp>
        <p:sp>
          <p:nvSpPr>
            <p:cNvPr id="51" name="矩形 50"/>
            <p:cNvSpPr/>
            <p:nvPr/>
          </p:nvSpPr>
          <p:spPr>
            <a:xfrm>
              <a:off x="3714823" y="4329100"/>
              <a:ext cx="2617935"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53" name="文本框 52"/>
            <p:cNvSpPr txBox="1"/>
            <p:nvPr/>
          </p:nvSpPr>
          <p:spPr>
            <a:xfrm>
              <a:off x="4452953" y="6444335"/>
              <a:ext cx="1154162" cy="276999"/>
            </a:xfrm>
            <a:prstGeom prst="rect">
              <a:avLst/>
            </a:prstGeom>
            <a:noFill/>
          </p:spPr>
          <p:txBody>
            <a:bodyPr wrap="none" lIns="0" tIns="0" rIns="0" bIns="0" rtlCol="0">
              <a:spAutoFit/>
            </a:bodyPr>
            <a:lstStyle/>
            <a:p>
              <a:r>
                <a:rPr lang="zh-CN" altLang="en-US" dirty="0">
                  <a:latin typeface="+mn-lt"/>
                  <a:ea typeface="+mn-ea"/>
                </a:rPr>
                <a:t>图像训练集</a:t>
              </a:r>
            </a:p>
          </p:txBody>
        </p:sp>
      </p:grpSp>
      <p:grpSp>
        <p:nvGrpSpPr>
          <p:cNvPr id="13" name="组合 12"/>
          <p:cNvGrpSpPr/>
          <p:nvPr/>
        </p:nvGrpSpPr>
        <p:grpSpPr>
          <a:xfrm>
            <a:off x="6514118" y="4329100"/>
            <a:ext cx="2437186" cy="2430270"/>
            <a:chOff x="6514118" y="4329100"/>
            <a:chExt cx="2437186" cy="2430270"/>
          </a:xfrm>
        </p:grpSpPr>
        <p:pic>
          <p:nvPicPr>
            <p:cNvPr id="49" name="图片 48"/>
            <p:cNvPicPr>
              <a:picLocks noChangeAspect="1"/>
            </p:cNvPicPr>
            <p:nvPr/>
          </p:nvPicPr>
          <p:blipFill rotWithShape="1">
            <a:blip r:embed="rId13"/>
            <a:srcRect l="17832" r="8862"/>
            <a:stretch>
              <a:fillRect/>
            </a:stretch>
          </p:blipFill>
          <p:spPr>
            <a:xfrm>
              <a:off x="7137284" y="4599130"/>
              <a:ext cx="1665186" cy="1800000"/>
            </a:xfrm>
            <a:prstGeom prst="rect">
              <a:avLst/>
            </a:prstGeom>
            <a:ln>
              <a:solidFill>
                <a:schemeClr val="tx1"/>
              </a:solidFill>
            </a:ln>
          </p:spPr>
        </p:pic>
        <p:pic>
          <p:nvPicPr>
            <p:cNvPr id="50" name="图片 49"/>
            <p:cNvPicPr>
              <a:picLocks noChangeAspect="1"/>
            </p:cNvPicPr>
            <p:nvPr/>
          </p:nvPicPr>
          <p:blipFill>
            <a:blip r:embed="rId14"/>
            <a:stretch>
              <a:fillRect/>
            </a:stretch>
          </p:blipFill>
          <p:spPr>
            <a:xfrm>
              <a:off x="6665690" y="4419110"/>
              <a:ext cx="1715203" cy="1800000"/>
            </a:xfrm>
            <a:prstGeom prst="rect">
              <a:avLst/>
            </a:prstGeom>
            <a:ln>
              <a:solidFill>
                <a:schemeClr val="tx1"/>
              </a:solidFill>
            </a:ln>
          </p:spPr>
        </p:pic>
        <p:sp>
          <p:nvSpPr>
            <p:cNvPr id="52" name="矩形 51"/>
            <p:cNvSpPr/>
            <p:nvPr/>
          </p:nvSpPr>
          <p:spPr>
            <a:xfrm>
              <a:off x="6514118" y="4329100"/>
              <a:ext cx="2437186"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54" name="文本框 53"/>
            <p:cNvSpPr txBox="1"/>
            <p:nvPr/>
          </p:nvSpPr>
          <p:spPr>
            <a:xfrm>
              <a:off x="7339080" y="6444335"/>
              <a:ext cx="923330" cy="276999"/>
            </a:xfrm>
            <a:prstGeom prst="rect">
              <a:avLst/>
            </a:prstGeom>
            <a:noFill/>
          </p:spPr>
          <p:txBody>
            <a:bodyPr wrap="none" lIns="0" tIns="0" rIns="0" bIns="0" rtlCol="0">
              <a:spAutoFit/>
            </a:bodyPr>
            <a:lstStyle/>
            <a:p>
              <a:r>
                <a:rPr lang="zh-CN" altLang="en-US" dirty="0">
                  <a:latin typeface="+mn-lt"/>
                  <a:ea typeface="+mn-ea"/>
                </a:rPr>
                <a:t>分类模型</a:t>
              </a:r>
            </a:p>
          </p:txBody>
        </p:sp>
      </p:grpSp>
      <p:sp>
        <p:nvSpPr>
          <p:cNvPr id="16" name="文本框 15"/>
          <p:cNvSpPr txBox="1"/>
          <p:nvPr/>
        </p:nvSpPr>
        <p:spPr>
          <a:xfrm>
            <a:off x="29109" y="5044369"/>
            <a:ext cx="492443" cy="1118255"/>
          </a:xfrm>
          <a:prstGeom prst="rect">
            <a:avLst/>
          </a:prstGeom>
          <a:noFill/>
        </p:spPr>
        <p:txBody>
          <a:bodyPr vert="eaVert" wrap="none" rtlCol="0">
            <a:spAutoFit/>
          </a:bodyPr>
          <a:lstStyle/>
          <a:p>
            <a:r>
              <a:rPr lang="zh-CN" altLang="en-US" sz="2000" dirty="0">
                <a:latin typeface="+mn-lt"/>
                <a:ea typeface="+mn-ea"/>
              </a:rPr>
              <a:t>训练部分</a:t>
            </a:r>
          </a:p>
        </p:txBody>
      </p:sp>
      <p:sp>
        <p:nvSpPr>
          <p:cNvPr id="56" name="文本框 55"/>
          <p:cNvSpPr txBox="1"/>
          <p:nvPr/>
        </p:nvSpPr>
        <p:spPr>
          <a:xfrm>
            <a:off x="29109" y="2258870"/>
            <a:ext cx="492443" cy="1118255"/>
          </a:xfrm>
          <a:prstGeom prst="rect">
            <a:avLst/>
          </a:prstGeom>
          <a:noFill/>
        </p:spPr>
        <p:txBody>
          <a:bodyPr vert="eaVert" wrap="none" rtlCol="0">
            <a:spAutoFit/>
          </a:bodyPr>
          <a:lstStyle/>
          <a:p>
            <a:r>
              <a:rPr lang="zh-CN" altLang="en-US" sz="2000" dirty="0">
                <a:latin typeface="+mn-lt"/>
                <a:ea typeface="+mn-ea"/>
              </a:rPr>
              <a:t>测试部分</a:t>
            </a:r>
          </a:p>
        </p:txBody>
      </p:sp>
      <p:sp>
        <p:nvSpPr>
          <p:cNvPr id="63" name="矩形 62"/>
          <p:cNvSpPr/>
          <p:nvPr/>
        </p:nvSpPr>
        <p:spPr>
          <a:xfrm>
            <a:off x="971599" y="1628800"/>
            <a:ext cx="1775559"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64" name="矩形 63"/>
          <p:cNvSpPr/>
          <p:nvPr/>
        </p:nvSpPr>
        <p:spPr>
          <a:xfrm>
            <a:off x="3896925" y="1628800"/>
            <a:ext cx="2088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65" name="矩形 64"/>
          <p:cNvSpPr/>
          <p:nvPr/>
        </p:nvSpPr>
        <p:spPr>
          <a:xfrm>
            <a:off x="7119515" y="1628800"/>
            <a:ext cx="1800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66" name="文本框 65"/>
          <p:cNvSpPr txBox="1"/>
          <p:nvPr/>
        </p:nvSpPr>
        <p:spPr>
          <a:xfrm>
            <a:off x="1376645" y="3782071"/>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sp>
        <p:nvSpPr>
          <p:cNvPr id="67" name="文本框 66"/>
          <p:cNvSpPr txBox="1"/>
          <p:nvPr/>
        </p:nvSpPr>
        <p:spPr>
          <a:xfrm>
            <a:off x="4458760" y="3782071"/>
            <a:ext cx="923330" cy="276999"/>
          </a:xfrm>
          <a:prstGeom prst="rect">
            <a:avLst/>
          </a:prstGeom>
          <a:noFill/>
        </p:spPr>
        <p:txBody>
          <a:bodyPr wrap="none" lIns="0" tIns="0" rIns="0" bIns="0" rtlCol="0">
            <a:spAutoFit/>
          </a:bodyPr>
          <a:lstStyle/>
          <a:p>
            <a:r>
              <a:rPr lang="zh-CN" altLang="en-US" dirty="0">
                <a:latin typeface="+mn-lt"/>
                <a:ea typeface="+mn-ea"/>
              </a:rPr>
              <a:t>检测结果</a:t>
            </a:r>
          </a:p>
        </p:txBody>
      </p:sp>
      <p:sp>
        <p:nvSpPr>
          <p:cNvPr id="68" name="文本框 67"/>
          <p:cNvSpPr txBox="1"/>
          <p:nvPr/>
        </p:nvSpPr>
        <p:spPr>
          <a:xfrm>
            <a:off x="7564105" y="3782071"/>
            <a:ext cx="923330" cy="276999"/>
          </a:xfrm>
          <a:prstGeom prst="rect">
            <a:avLst/>
          </a:prstGeom>
          <a:noFill/>
        </p:spPr>
        <p:txBody>
          <a:bodyPr wrap="none" lIns="0" tIns="0" rIns="0" bIns="0" rtlCol="0">
            <a:spAutoFit/>
          </a:bodyPr>
          <a:lstStyle/>
          <a:p>
            <a:r>
              <a:rPr lang="zh-CN" altLang="en-US" dirty="0">
                <a:latin typeface="+mn-lt"/>
                <a:ea typeface="+mn-ea"/>
              </a:rPr>
              <a:t>解析结果</a:t>
            </a:r>
          </a:p>
        </p:txBody>
      </p:sp>
      <p:sp>
        <p:nvSpPr>
          <p:cNvPr id="23" name="矩形 22"/>
          <p:cNvSpPr/>
          <p:nvPr/>
        </p:nvSpPr>
        <p:spPr>
          <a:xfrm>
            <a:off x="7585520" y="2313283"/>
            <a:ext cx="926229" cy="753274"/>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b="1" dirty="0">
                <a:solidFill>
                  <a:srgbClr val="FF0000"/>
                </a:solidFill>
              </a:rPr>
              <a:t>“坐”</a:t>
            </a:r>
            <a:endParaRPr lang="zh-CN" altLang="en-US" sz="1600" b="1" dirty="0">
              <a:solidFill>
                <a:srgbClr val="FF0000"/>
              </a:solidFill>
            </a:endParaRPr>
          </a:p>
        </p:txBody>
      </p:sp>
      <p:sp>
        <p:nvSpPr>
          <p:cNvPr id="45" name="TextBox 62"/>
          <p:cNvSpPr txBox="1"/>
          <p:nvPr/>
        </p:nvSpPr>
        <p:spPr bwMode="auto">
          <a:xfrm>
            <a:off x="0" y="1120444"/>
            <a:ext cx="9144000" cy="432000"/>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sz="2400" dirty="0">
                <a:latin typeface="+mn-ea"/>
              </a:rPr>
              <a:t>给出并实现了本体指导的单幅图像“人体</a:t>
            </a:r>
            <a:r>
              <a:rPr lang="en-US" altLang="zh-CN" sz="2400" dirty="0">
                <a:latin typeface="+mn-ea"/>
              </a:rPr>
              <a:t>-</a:t>
            </a:r>
            <a:r>
              <a:rPr lang="zh-CN" altLang="en-US" sz="2400" dirty="0">
                <a:latin typeface="+mn-ea"/>
              </a:rPr>
              <a:t>对象”交互关系解析方法</a:t>
            </a:r>
            <a:endParaRPr lang="zh-CN" altLang="en-US" dirty="0">
              <a:latin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1736745" y="3879050"/>
            <a:ext cx="1125902" cy="2368058"/>
            <a:chOff x="1736745" y="3879050"/>
            <a:chExt cx="1125902" cy="2368058"/>
          </a:xfrm>
        </p:grpSpPr>
        <p:sp>
          <p:nvSpPr>
            <p:cNvPr id="51" name="矩形 50"/>
            <p:cNvSpPr/>
            <p:nvPr/>
          </p:nvSpPr>
          <p:spPr>
            <a:xfrm>
              <a:off x="1736745" y="387905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骑</a:t>
              </a:r>
            </a:p>
          </p:txBody>
        </p:sp>
        <p:sp>
          <p:nvSpPr>
            <p:cNvPr id="52" name="矩形 51"/>
            <p:cNvSpPr/>
            <p:nvPr/>
          </p:nvSpPr>
          <p:spPr>
            <a:xfrm>
              <a:off x="2322647" y="387905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检查</a:t>
              </a:r>
            </a:p>
          </p:txBody>
        </p:sp>
        <p:sp>
          <p:nvSpPr>
            <p:cNvPr id="53" name="矩形 52"/>
            <p:cNvSpPr/>
            <p:nvPr/>
          </p:nvSpPr>
          <p:spPr>
            <a:xfrm>
              <a:off x="1736745" y="4228377"/>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坐</a:t>
              </a:r>
            </a:p>
          </p:txBody>
        </p:sp>
        <p:sp>
          <p:nvSpPr>
            <p:cNvPr id="54" name="矩形 53"/>
            <p:cNvSpPr/>
            <p:nvPr/>
          </p:nvSpPr>
          <p:spPr>
            <a:xfrm>
              <a:off x="2322647" y="4228726"/>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骑</a:t>
              </a:r>
            </a:p>
          </p:txBody>
        </p:sp>
        <p:sp>
          <p:nvSpPr>
            <p:cNvPr id="55" name="矩形 54"/>
            <p:cNvSpPr/>
            <p:nvPr/>
          </p:nvSpPr>
          <p:spPr>
            <a:xfrm>
              <a:off x="1736745" y="5276358"/>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牵</a:t>
              </a:r>
            </a:p>
          </p:txBody>
        </p:sp>
        <p:sp>
          <p:nvSpPr>
            <p:cNvPr id="56" name="矩形 55"/>
            <p:cNvSpPr/>
            <p:nvPr/>
          </p:nvSpPr>
          <p:spPr>
            <a:xfrm>
              <a:off x="2322647" y="5277754"/>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照料</a:t>
              </a:r>
            </a:p>
          </p:txBody>
        </p:sp>
        <p:sp>
          <p:nvSpPr>
            <p:cNvPr id="57" name="矩形 56"/>
            <p:cNvSpPr/>
            <p:nvPr/>
          </p:nvSpPr>
          <p:spPr>
            <a:xfrm>
              <a:off x="2322647" y="562743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抱</a:t>
              </a:r>
            </a:p>
          </p:txBody>
        </p:sp>
        <p:sp>
          <p:nvSpPr>
            <p:cNvPr id="58" name="矩形 57"/>
            <p:cNvSpPr/>
            <p:nvPr/>
          </p:nvSpPr>
          <p:spPr>
            <a:xfrm>
              <a:off x="2321750" y="5977108"/>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溜</a:t>
              </a:r>
            </a:p>
          </p:txBody>
        </p:sp>
        <p:sp>
          <p:nvSpPr>
            <p:cNvPr id="59" name="矩形 58"/>
            <p:cNvSpPr/>
            <p:nvPr/>
          </p:nvSpPr>
          <p:spPr>
            <a:xfrm>
              <a:off x="2322647" y="4578402"/>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投</a:t>
              </a:r>
            </a:p>
          </p:txBody>
        </p:sp>
        <p:sp>
          <p:nvSpPr>
            <p:cNvPr id="60" name="矩形 59"/>
            <p:cNvSpPr/>
            <p:nvPr/>
          </p:nvSpPr>
          <p:spPr>
            <a:xfrm>
              <a:off x="1736745" y="4927031"/>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持</a:t>
              </a:r>
            </a:p>
          </p:txBody>
        </p:sp>
        <p:sp>
          <p:nvSpPr>
            <p:cNvPr id="61" name="矩形 60"/>
            <p:cNvSpPr/>
            <p:nvPr/>
          </p:nvSpPr>
          <p:spPr>
            <a:xfrm>
              <a:off x="2322647" y="4928078"/>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踢</a:t>
              </a:r>
            </a:p>
          </p:txBody>
        </p:sp>
        <p:sp>
          <p:nvSpPr>
            <p:cNvPr id="62" name="矩形 61"/>
            <p:cNvSpPr/>
            <p:nvPr/>
          </p:nvSpPr>
          <p:spPr>
            <a:xfrm>
              <a:off x="1736745" y="5625685"/>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头</a:t>
              </a:r>
            </a:p>
          </p:txBody>
        </p:sp>
        <p:sp>
          <p:nvSpPr>
            <p:cNvPr id="63" name="矩形 62"/>
            <p:cNvSpPr/>
            <p:nvPr/>
          </p:nvSpPr>
          <p:spPr>
            <a:xfrm>
              <a:off x="1736745" y="4577704"/>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躺</a:t>
              </a:r>
            </a:p>
          </p:txBody>
        </p:sp>
        <p:sp>
          <p:nvSpPr>
            <p:cNvPr id="64" name="矩形 63"/>
            <p:cNvSpPr/>
            <p:nvPr/>
          </p:nvSpPr>
          <p:spPr>
            <a:xfrm>
              <a:off x="1736745" y="597501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无交互</a:t>
              </a:r>
            </a:p>
          </p:txBody>
        </p:sp>
      </p:grpSp>
      <p:grpSp>
        <p:nvGrpSpPr>
          <p:cNvPr id="67" name="组合 66"/>
          <p:cNvGrpSpPr/>
          <p:nvPr/>
        </p:nvGrpSpPr>
        <p:grpSpPr>
          <a:xfrm>
            <a:off x="1817071" y="1741710"/>
            <a:ext cx="900000" cy="2037845"/>
            <a:chOff x="1871617" y="1779313"/>
            <a:chExt cx="900000" cy="2037845"/>
          </a:xfrm>
        </p:grpSpPr>
        <p:sp>
          <p:nvSpPr>
            <p:cNvPr id="44" name="圆角矩形 43"/>
            <p:cNvSpPr/>
            <p:nvPr/>
          </p:nvSpPr>
          <p:spPr>
            <a:xfrm>
              <a:off x="1871617" y="2374595"/>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椅子</a:t>
              </a:r>
            </a:p>
          </p:txBody>
        </p:sp>
        <p:sp>
          <p:nvSpPr>
            <p:cNvPr id="45" name="圆角矩形 44"/>
            <p:cNvSpPr/>
            <p:nvPr/>
          </p:nvSpPr>
          <p:spPr>
            <a:xfrm>
              <a:off x="1871617" y="2969877"/>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马</a:t>
              </a:r>
            </a:p>
          </p:txBody>
        </p:sp>
        <p:sp>
          <p:nvSpPr>
            <p:cNvPr id="46" name="圆角矩形 45"/>
            <p:cNvSpPr/>
            <p:nvPr/>
          </p:nvSpPr>
          <p:spPr>
            <a:xfrm>
              <a:off x="1871617" y="3267518"/>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摩托车</a:t>
              </a:r>
            </a:p>
          </p:txBody>
        </p:sp>
        <p:sp>
          <p:nvSpPr>
            <p:cNvPr id="47" name="圆角矩形 46"/>
            <p:cNvSpPr/>
            <p:nvPr/>
          </p:nvSpPr>
          <p:spPr>
            <a:xfrm>
              <a:off x="1871617" y="2076954"/>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自行车</a:t>
              </a:r>
            </a:p>
          </p:txBody>
        </p:sp>
        <p:sp>
          <p:nvSpPr>
            <p:cNvPr id="48" name="圆角矩形 47"/>
            <p:cNvSpPr/>
            <p:nvPr/>
          </p:nvSpPr>
          <p:spPr>
            <a:xfrm>
              <a:off x="1871617" y="2672236"/>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球</a:t>
              </a:r>
            </a:p>
          </p:txBody>
        </p:sp>
        <p:sp>
          <p:nvSpPr>
            <p:cNvPr id="49" name="圆角矩形 48"/>
            <p:cNvSpPr/>
            <p:nvPr/>
          </p:nvSpPr>
          <p:spPr>
            <a:xfrm>
              <a:off x="1871617" y="3565158"/>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狗</a:t>
              </a:r>
            </a:p>
          </p:txBody>
        </p:sp>
        <p:sp>
          <p:nvSpPr>
            <p:cNvPr id="50" name="圆角矩形 49"/>
            <p:cNvSpPr/>
            <p:nvPr/>
          </p:nvSpPr>
          <p:spPr>
            <a:xfrm>
              <a:off x="1871617" y="1779313"/>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人</a:t>
              </a:r>
            </a:p>
          </p:txBody>
        </p:sp>
      </p:grpSp>
      <p:sp>
        <p:nvSpPr>
          <p:cNvPr id="2" name="标题 1"/>
          <p:cNvSpPr>
            <a:spLocks noGrp="1"/>
          </p:cNvSpPr>
          <p:nvPr>
            <p:ph type="title"/>
          </p:nvPr>
        </p:nvSpPr>
        <p:spPr/>
        <p:txBody>
          <a:bodyPr/>
          <a:lstStyle/>
          <a:p>
            <a:r>
              <a:rPr lang="en-US" altLang="zh-CN" dirty="0"/>
              <a:t>2.1 </a:t>
            </a:r>
            <a:r>
              <a:rPr lang="zh-CN" altLang="en-US" dirty="0"/>
              <a:t>单幅图像“人体</a:t>
            </a:r>
            <a:r>
              <a:rPr lang="en-US" altLang="zh-CN" dirty="0"/>
              <a:t>-</a:t>
            </a:r>
            <a:r>
              <a:rPr lang="zh-CN" altLang="en-US" dirty="0"/>
              <a:t>对象”交互关系解析</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37</a:t>
            </a:fld>
            <a:endParaRPr lang="zh-CN" altLang="en-US" dirty="0"/>
          </a:p>
        </p:txBody>
      </p:sp>
      <p:grpSp>
        <p:nvGrpSpPr>
          <p:cNvPr id="5" name="组合 4"/>
          <p:cNvGrpSpPr/>
          <p:nvPr/>
        </p:nvGrpSpPr>
        <p:grpSpPr>
          <a:xfrm>
            <a:off x="0" y="1178719"/>
            <a:ext cx="9144000" cy="500062"/>
            <a:chOff x="0" y="1178719"/>
            <a:chExt cx="6264000" cy="500062"/>
          </a:xfrm>
        </p:grpSpPr>
        <p:sp>
          <p:nvSpPr>
            <p:cNvPr id="6" name="TextBox 61"/>
            <p:cNvSpPr txBox="1"/>
            <p:nvPr/>
          </p:nvSpPr>
          <p:spPr bwMode="auto">
            <a:xfrm>
              <a:off x="0" y="1178719"/>
              <a:ext cx="2880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本体知识库构建</a:t>
              </a:r>
            </a:p>
          </p:txBody>
        </p:sp>
        <p:sp>
          <p:nvSpPr>
            <p:cNvPr id="8" name="TextBox 63"/>
            <p:cNvSpPr txBox="1"/>
            <p:nvPr/>
          </p:nvSpPr>
          <p:spPr bwMode="auto">
            <a:xfrm>
              <a:off x="2880000" y="1178719"/>
              <a:ext cx="3384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b="0" dirty="0"/>
                <a:t>训练部分</a:t>
              </a:r>
              <a:r>
                <a:rPr lang="en-US" altLang="zh-CN" b="0" dirty="0"/>
                <a:t>-</a:t>
              </a:r>
              <a:r>
                <a:rPr lang="zh-CN" altLang="en-US" b="0" dirty="0"/>
                <a:t>分类模型构建</a:t>
              </a:r>
            </a:p>
          </p:txBody>
        </p:sp>
      </p:gr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336" y="1748278"/>
            <a:ext cx="6190080" cy="468000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3021" y="2031160"/>
            <a:ext cx="5868000" cy="4015382"/>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7021" y="2581327"/>
            <a:ext cx="5580000" cy="2915048"/>
          </a:xfrm>
          <a:prstGeom prst="rect">
            <a:avLst/>
          </a:prstGeom>
        </p:spPr>
      </p:pic>
      <p:sp>
        <p:nvSpPr>
          <p:cNvPr id="13" name="矩形 12"/>
          <p:cNvSpPr/>
          <p:nvPr/>
        </p:nvSpPr>
        <p:spPr>
          <a:xfrm>
            <a:off x="116505" y="1786405"/>
            <a:ext cx="1530170" cy="4627016"/>
          </a:xfrm>
          <a:prstGeom prst="rect">
            <a:avLst/>
          </a:prstGeom>
          <a:solidFill>
            <a:schemeClr val="bg1">
              <a:lumMod val="95000"/>
            </a:schemeClr>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grpSp>
        <p:nvGrpSpPr>
          <p:cNvPr id="32" name="组合 31"/>
          <p:cNvGrpSpPr/>
          <p:nvPr/>
        </p:nvGrpSpPr>
        <p:grpSpPr>
          <a:xfrm>
            <a:off x="211077" y="1867359"/>
            <a:ext cx="1260000" cy="936000"/>
            <a:chOff x="211077" y="1867359"/>
            <a:chExt cx="1260000" cy="936000"/>
          </a:xfrm>
        </p:grpSpPr>
        <p:sp>
          <p:nvSpPr>
            <p:cNvPr id="19" name="圆角矩形 18"/>
            <p:cNvSpPr/>
            <p:nvPr/>
          </p:nvSpPr>
          <p:spPr>
            <a:xfrm>
              <a:off x="211077" y="1867359"/>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名词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400" dirty="0">
                <a:solidFill>
                  <a:schemeClr val="tx1"/>
                </a:solidFill>
              </a:endParaRPr>
            </a:p>
          </p:txBody>
        </p:sp>
        <p:pic>
          <p:nvPicPr>
            <p:cNvPr id="26" name="图片 25"/>
            <p:cNvPicPr/>
            <p:nvPr/>
          </p:nvPicPr>
          <p:blipFill rotWithShape="1">
            <a:blip r:embed="rId6"/>
            <a:srcRect t="8646" r="71162"/>
            <a:stretch>
              <a:fillRect/>
            </a:stretch>
          </p:blipFill>
          <p:spPr>
            <a:xfrm>
              <a:off x="290202" y="2160140"/>
              <a:ext cx="1080000" cy="540000"/>
            </a:xfrm>
            <a:prstGeom prst="rect">
              <a:avLst/>
            </a:prstGeom>
          </p:spPr>
        </p:pic>
      </p:grpSp>
      <p:grpSp>
        <p:nvGrpSpPr>
          <p:cNvPr id="33" name="组合 32"/>
          <p:cNvGrpSpPr/>
          <p:nvPr/>
        </p:nvGrpSpPr>
        <p:grpSpPr>
          <a:xfrm>
            <a:off x="206515" y="2921031"/>
            <a:ext cx="1260000" cy="936000"/>
            <a:chOff x="206515" y="2921031"/>
            <a:chExt cx="1260000" cy="936000"/>
          </a:xfrm>
        </p:grpSpPr>
        <p:sp>
          <p:nvSpPr>
            <p:cNvPr id="20" name="圆角矩形 19"/>
            <p:cNvSpPr/>
            <p:nvPr/>
          </p:nvSpPr>
          <p:spPr>
            <a:xfrm>
              <a:off x="206515" y="2921031"/>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动词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400" dirty="0">
                <a:solidFill>
                  <a:schemeClr val="tx1"/>
                </a:solidFill>
              </a:endParaRPr>
            </a:p>
          </p:txBody>
        </p:sp>
        <p:pic>
          <p:nvPicPr>
            <p:cNvPr id="27" name="图片 26"/>
            <p:cNvPicPr/>
            <p:nvPr/>
          </p:nvPicPr>
          <p:blipFill rotWithShape="1">
            <a:blip r:embed="rId6"/>
            <a:srcRect l="28779" t="9949" r="50366"/>
            <a:stretch>
              <a:fillRect/>
            </a:stretch>
          </p:blipFill>
          <p:spPr>
            <a:xfrm>
              <a:off x="290202" y="3200488"/>
              <a:ext cx="1080000" cy="540000"/>
            </a:xfrm>
            <a:prstGeom prst="rect">
              <a:avLst/>
            </a:prstGeom>
          </p:spPr>
        </p:pic>
      </p:grpSp>
      <p:grpSp>
        <p:nvGrpSpPr>
          <p:cNvPr id="34" name="组合 33"/>
          <p:cNvGrpSpPr/>
          <p:nvPr/>
        </p:nvGrpSpPr>
        <p:grpSpPr>
          <a:xfrm>
            <a:off x="208036" y="3974703"/>
            <a:ext cx="1260000" cy="936000"/>
            <a:chOff x="208036" y="3974703"/>
            <a:chExt cx="1260000" cy="936000"/>
          </a:xfrm>
        </p:grpSpPr>
        <p:sp>
          <p:nvSpPr>
            <p:cNvPr id="21" name="圆角矩形 20"/>
            <p:cNvSpPr/>
            <p:nvPr/>
          </p:nvSpPr>
          <p:spPr>
            <a:xfrm>
              <a:off x="208036" y="3974703"/>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形容词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600" dirty="0">
                <a:solidFill>
                  <a:schemeClr val="tx1"/>
                </a:solidFill>
              </a:endParaRPr>
            </a:p>
          </p:txBody>
        </p:sp>
        <p:pic>
          <p:nvPicPr>
            <p:cNvPr id="28" name="图片 27"/>
            <p:cNvPicPr/>
            <p:nvPr/>
          </p:nvPicPr>
          <p:blipFill rotWithShape="1">
            <a:blip r:embed="rId6"/>
            <a:srcRect l="74680" t="2724"/>
            <a:stretch>
              <a:fillRect/>
            </a:stretch>
          </p:blipFill>
          <p:spPr>
            <a:xfrm>
              <a:off x="290202" y="4221847"/>
              <a:ext cx="1080000" cy="540000"/>
            </a:xfrm>
            <a:prstGeom prst="rect">
              <a:avLst/>
            </a:prstGeom>
          </p:spPr>
        </p:pic>
      </p:grpSp>
      <p:grpSp>
        <p:nvGrpSpPr>
          <p:cNvPr id="35" name="组合 34"/>
          <p:cNvGrpSpPr/>
          <p:nvPr/>
        </p:nvGrpSpPr>
        <p:grpSpPr>
          <a:xfrm>
            <a:off x="209557" y="5028375"/>
            <a:ext cx="1260000" cy="936000"/>
            <a:chOff x="209557" y="5028375"/>
            <a:chExt cx="1260000" cy="936000"/>
          </a:xfrm>
        </p:grpSpPr>
        <p:sp>
          <p:nvSpPr>
            <p:cNvPr id="22" name="圆角矩形 21"/>
            <p:cNvSpPr/>
            <p:nvPr/>
          </p:nvSpPr>
          <p:spPr>
            <a:xfrm>
              <a:off x="209557" y="5028375"/>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副词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600" dirty="0">
                <a:solidFill>
                  <a:schemeClr val="tx1"/>
                </a:solidFill>
              </a:endParaRPr>
            </a:p>
          </p:txBody>
        </p:sp>
        <p:pic>
          <p:nvPicPr>
            <p:cNvPr id="29" name="图片 28"/>
            <p:cNvPicPr/>
            <p:nvPr/>
          </p:nvPicPr>
          <p:blipFill rotWithShape="1">
            <a:blip r:embed="rId7"/>
            <a:srcRect l="7944" t="24068" r="50765" b="12541"/>
            <a:stretch>
              <a:fillRect/>
            </a:stretch>
          </p:blipFill>
          <p:spPr>
            <a:xfrm>
              <a:off x="298036" y="5319270"/>
              <a:ext cx="1080000" cy="540000"/>
            </a:xfrm>
            <a:prstGeom prst="rect">
              <a:avLst/>
            </a:prstGeom>
          </p:spPr>
        </p:pic>
      </p:grpSp>
      <p:sp>
        <p:nvSpPr>
          <p:cNvPr id="30" name="文本框 29"/>
          <p:cNvSpPr txBox="1"/>
          <p:nvPr/>
        </p:nvSpPr>
        <p:spPr>
          <a:xfrm>
            <a:off x="308411" y="6001953"/>
            <a:ext cx="1117935" cy="400110"/>
          </a:xfrm>
          <a:prstGeom prst="rect">
            <a:avLst/>
          </a:prstGeom>
          <a:noFill/>
        </p:spPr>
        <p:txBody>
          <a:bodyPr wrap="none" rtlCol="0">
            <a:spAutoFit/>
          </a:bodyPr>
          <a:lstStyle/>
          <a:p>
            <a:r>
              <a:rPr lang="en-US" altLang="zh-CN" sz="2000" dirty="0">
                <a:latin typeface="+mn-lt"/>
                <a:ea typeface="+mn-ea"/>
              </a:rPr>
              <a:t>WordNet</a:t>
            </a:r>
            <a:endParaRPr lang="zh-CN" altLang="en-US" sz="2000" dirty="0">
              <a:latin typeface="+mn-lt"/>
              <a:ea typeface="+mn-ea"/>
            </a:endParaRPr>
          </a:p>
        </p:txBody>
      </p:sp>
      <p:sp>
        <p:nvSpPr>
          <p:cNvPr id="31" name="矩形 30"/>
          <p:cNvSpPr/>
          <p:nvPr/>
        </p:nvSpPr>
        <p:spPr>
          <a:xfrm>
            <a:off x="0" y="6444000"/>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r>
              <a:rPr lang="zh-CN" altLang="en-US" dirty="0">
                <a:solidFill>
                  <a:schemeClr val="tx1"/>
                </a:solidFill>
              </a:rPr>
              <a:t>本体知识库包含：</a:t>
            </a:r>
            <a:r>
              <a:rPr lang="en-US" altLang="zh-CN" dirty="0">
                <a:solidFill>
                  <a:schemeClr val="tx1"/>
                </a:solidFill>
              </a:rPr>
              <a:t>14</a:t>
            </a:r>
            <a:r>
              <a:rPr lang="zh-CN" altLang="en-US" dirty="0">
                <a:solidFill>
                  <a:schemeClr val="tx1"/>
                </a:solidFill>
              </a:rPr>
              <a:t>种对象类型，</a:t>
            </a:r>
            <a:r>
              <a:rPr lang="en-US" altLang="zh-CN" dirty="0">
                <a:solidFill>
                  <a:schemeClr val="tx1"/>
                </a:solidFill>
              </a:rPr>
              <a:t>17</a:t>
            </a:r>
            <a:r>
              <a:rPr lang="zh-CN" altLang="en-US" dirty="0">
                <a:solidFill>
                  <a:schemeClr val="tx1"/>
                </a:solidFill>
              </a:rPr>
              <a:t>种“人体</a:t>
            </a:r>
            <a:r>
              <a:rPr lang="en-US" altLang="zh-CN" dirty="0">
                <a:solidFill>
                  <a:schemeClr val="tx1"/>
                </a:solidFill>
              </a:rPr>
              <a:t>-</a:t>
            </a:r>
            <a:r>
              <a:rPr lang="zh-CN" altLang="en-US" dirty="0">
                <a:solidFill>
                  <a:schemeClr val="tx1"/>
                </a:solidFill>
              </a:rPr>
              <a:t>对象”交互关系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ppt_x</p:attrName>
                                        </p:attrNameLst>
                                      </p:cBhvr>
                                      <p:tavLst>
                                        <p:tav tm="0">
                                          <p:val>
                                            <p:strVal val="#ppt_x-#ppt_w/2"/>
                                          </p:val>
                                        </p:tav>
                                        <p:tav tm="100000">
                                          <p:val>
                                            <p:strVal val="#ppt_x"/>
                                          </p:val>
                                        </p:tav>
                                      </p:tavLst>
                                    </p:anim>
                                    <p:anim calcmode="lin" valueType="num">
                                      <p:cBhvr>
                                        <p:cTn id="8" dur="500" fill="hold"/>
                                        <p:tgtEl>
                                          <p:spTgt spid="67"/>
                                        </p:tgtEl>
                                        <p:attrNameLst>
                                          <p:attrName>ppt_y</p:attrName>
                                        </p:attrNameLst>
                                      </p:cBhvr>
                                      <p:tavLst>
                                        <p:tav tm="0">
                                          <p:val>
                                            <p:strVal val="#ppt_y"/>
                                          </p:val>
                                        </p:tav>
                                        <p:tav tm="100000">
                                          <p:val>
                                            <p:strVal val="#ppt_y"/>
                                          </p:val>
                                        </p:tav>
                                      </p:tavLst>
                                    </p:anim>
                                    <p:anim calcmode="lin" valueType="num">
                                      <p:cBhvr>
                                        <p:cTn id="9" dur="500" fill="hold"/>
                                        <p:tgtEl>
                                          <p:spTgt spid="67"/>
                                        </p:tgtEl>
                                        <p:attrNameLst>
                                          <p:attrName>ppt_w</p:attrName>
                                        </p:attrNameLst>
                                      </p:cBhvr>
                                      <p:tavLst>
                                        <p:tav tm="0">
                                          <p:val>
                                            <p:fltVal val="0"/>
                                          </p:val>
                                        </p:tav>
                                        <p:tav tm="100000">
                                          <p:val>
                                            <p:strVal val="#ppt_w"/>
                                          </p:val>
                                        </p:tav>
                                      </p:tavLst>
                                    </p:anim>
                                    <p:anim calcmode="lin" valueType="num">
                                      <p:cBhvr>
                                        <p:cTn id="10" dur="500" fill="hold"/>
                                        <p:tgtEl>
                                          <p:spTgt spid="67"/>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p:cTn id="13" dur="500" fill="hold"/>
                                        <p:tgtEl>
                                          <p:spTgt spid="66"/>
                                        </p:tgtEl>
                                        <p:attrNameLst>
                                          <p:attrName>ppt_x</p:attrName>
                                        </p:attrNameLst>
                                      </p:cBhvr>
                                      <p:tavLst>
                                        <p:tav tm="0">
                                          <p:val>
                                            <p:strVal val="#ppt_x-#ppt_w/2"/>
                                          </p:val>
                                        </p:tav>
                                        <p:tav tm="100000">
                                          <p:val>
                                            <p:strVal val="#ppt_x"/>
                                          </p:val>
                                        </p:tav>
                                      </p:tavLst>
                                    </p:anim>
                                    <p:anim calcmode="lin" valueType="num">
                                      <p:cBhvr>
                                        <p:cTn id="14" dur="500" fill="hold"/>
                                        <p:tgtEl>
                                          <p:spTgt spid="66"/>
                                        </p:tgtEl>
                                        <p:attrNameLst>
                                          <p:attrName>ppt_y</p:attrName>
                                        </p:attrNameLst>
                                      </p:cBhvr>
                                      <p:tavLst>
                                        <p:tav tm="0">
                                          <p:val>
                                            <p:strVal val="#ppt_y"/>
                                          </p:val>
                                        </p:tav>
                                        <p:tav tm="100000">
                                          <p:val>
                                            <p:strVal val="#ppt_y"/>
                                          </p:val>
                                        </p:tav>
                                      </p:tavLst>
                                    </p:anim>
                                    <p:anim calcmode="lin" valueType="num">
                                      <p:cBhvr>
                                        <p:cTn id="15" dur="500" fill="hold"/>
                                        <p:tgtEl>
                                          <p:spTgt spid="66"/>
                                        </p:tgtEl>
                                        <p:attrNameLst>
                                          <p:attrName>ppt_w</p:attrName>
                                        </p:attrNameLst>
                                      </p:cBhvr>
                                      <p:tavLst>
                                        <p:tav tm="0">
                                          <p:val>
                                            <p:fltVal val="0"/>
                                          </p:val>
                                        </p:tav>
                                        <p:tav tm="100000">
                                          <p:val>
                                            <p:strVal val="#ppt_w"/>
                                          </p:val>
                                        </p:tav>
                                      </p:tavLst>
                                    </p:anim>
                                    <p:anim calcmode="lin" valueType="num">
                                      <p:cBhvr>
                                        <p:cTn id="16" dur="500" fill="hold"/>
                                        <p:tgtEl>
                                          <p:spTgt spid="66"/>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anim calcmode="lin" valueType="num">
                                      <p:cBhvr>
                                        <p:cTn id="37" dur="500" fill="hold"/>
                                        <p:tgtEl>
                                          <p:spTgt spid="31"/>
                                        </p:tgtEl>
                                        <p:attrNameLst>
                                          <p:attrName>ppt_x</p:attrName>
                                        </p:attrNameLst>
                                      </p:cBhvr>
                                      <p:tavLst>
                                        <p:tav tm="0">
                                          <p:val>
                                            <p:strVal val="#ppt_x"/>
                                          </p:val>
                                        </p:tav>
                                        <p:tav tm="100000">
                                          <p:val>
                                            <p:strVal val="#ppt_x"/>
                                          </p:val>
                                        </p:tav>
                                      </p:tavLst>
                                    </p:anim>
                                    <p:anim calcmode="lin" valueType="num">
                                      <p:cBhvr>
                                        <p:cTn id="3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319" y="2189972"/>
            <a:ext cx="1440000" cy="1080000"/>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160" y="2310876"/>
            <a:ext cx="1440000" cy="1080000"/>
          </a:xfrm>
          <a:prstGeom prst="rect">
            <a:avLst/>
          </a:prstGeom>
        </p:spPr>
      </p:pic>
      <p:sp>
        <p:nvSpPr>
          <p:cNvPr id="2" name="标题 1"/>
          <p:cNvSpPr>
            <a:spLocks noGrp="1"/>
          </p:cNvSpPr>
          <p:nvPr>
            <p:ph type="title"/>
          </p:nvPr>
        </p:nvSpPr>
        <p:spPr/>
        <p:txBody>
          <a:bodyPr/>
          <a:lstStyle/>
          <a:p>
            <a:r>
              <a:rPr lang="en-US" altLang="zh-CN" dirty="0"/>
              <a:t>2.1 </a:t>
            </a:r>
            <a:r>
              <a:rPr lang="zh-CN" altLang="en-US" dirty="0"/>
              <a:t>单幅图像“人体</a:t>
            </a:r>
            <a:r>
              <a:rPr lang="en-US" altLang="zh-CN" dirty="0"/>
              <a:t>-</a:t>
            </a:r>
            <a:r>
              <a:rPr lang="zh-CN" altLang="en-US" dirty="0"/>
              <a:t>对象”交互关系解析</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38</a:t>
            </a:fld>
            <a:endParaRPr lang="zh-CN" altLang="en-US" dirty="0"/>
          </a:p>
        </p:txBody>
      </p:sp>
      <p:grpSp>
        <p:nvGrpSpPr>
          <p:cNvPr id="5" name="组合 4"/>
          <p:cNvGrpSpPr/>
          <p:nvPr/>
        </p:nvGrpSpPr>
        <p:grpSpPr>
          <a:xfrm>
            <a:off x="0" y="1178719"/>
            <a:ext cx="9149758" cy="500062"/>
            <a:chOff x="0" y="1178719"/>
            <a:chExt cx="6264000" cy="500062"/>
          </a:xfrm>
        </p:grpSpPr>
        <p:sp>
          <p:nvSpPr>
            <p:cNvPr id="6" name="TextBox 61"/>
            <p:cNvSpPr txBox="1"/>
            <p:nvPr/>
          </p:nvSpPr>
          <p:spPr bwMode="auto">
            <a:xfrm>
              <a:off x="0" y="1178719"/>
              <a:ext cx="2880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本体知识库构建</a:t>
              </a:r>
            </a:p>
          </p:txBody>
        </p:sp>
        <p:sp>
          <p:nvSpPr>
            <p:cNvPr id="8" name="TextBox 63"/>
            <p:cNvSpPr txBox="1"/>
            <p:nvPr/>
          </p:nvSpPr>
          <p:spPr bwMode="auto">
            <a:xfrm>
              <a:off x="2880000" y="1178719"/>
              <a:ext cx="338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分类模型构建</a:t>
              </a:r>
            </a:p>
          </p:txBody>
        </p:sp>
      </p:grpSp>
      <p:pic>
        <p:nvPicPr>
          <p:cNvPr id="13" name="图片 12"/>
          <p:cNvPicPr>
            <a:picLocks noChangeAspect="1"/>
          </p:cNvPicPr>
          <p:nvPr/>
        </p:nvPicPr>
        <p:blipFill rotWithShape="1">
          <a:blip r:embed="rId5"/>
          <a:srcRect r="6304" b="50534"/>
          <a:stretch>
            <a:fillRect/>
          </a:stretch>
        </p:blipFill>
        <p:spPr>
          <a:xfrm>
            <a:off x="7731491" y="2398481"/>
            <a:ext cx="1260000" cy="1132643"/>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8271018" y="1600203"/>
            <a:ext cx="113513" cy="1080000"/>
          </a:xfrm>
          <a:prstGeom prst="rect">
            <a:avLst/>
          </a:prstGeom>
        </p:spPr>
      </p:pic>
      <p:pic>
        <p:nvPicPr>
          <p:cNvPr id="19" name="图片 18"/>
          <p:cNvPicPr>
            <a:picLocks noChangeAspect="1"/>
          </p:cNvPicPr>
          <p:nvPr/>
        </p:nvPicPr>
        <p:blipFill rotWithShape="1">
          <a:blip r:embed="rId7" cstate="print">
            <a:extLst>
              <a:ext uri="{28A0092B-C50C-407E-A947-70E740481C1C}">
                <a14:useLocalDpi xmlns:a14="http://schemas.microsoft.com/office/drawing/2010/main" val="0"/>
              </a:ext>
            </a:extLst>
          </a:blip>
          <a:srcRect l="5560" r="5841"/>
          <a:stretch>
            <a:fillRect/>
          </a:stretch>
        </p:blipFill>
        <p:spPr>
          <a:xfrm>
            <a:off x="263465" y="2431780"/>
            <a:ext cx="1437536" cy="1080000"/>
          </a:xfrm>
          <a:prstGeom prst="rect">
            <a:avLst/>
          </a:prstGeom>
        </p:spPr>
      </p:pic>
      <p:pic>
        <p:nvPicPr>
          <p:cNvPr id="18" name="图片 17"/>
          <p:cNvPicPr>
            <a:picLocks noChangeAspect="1"/>
          </p:cNvPicPr>
          <p:nvPr/>
        </p:nvPicPr>
        <p:blipFill rotWithShape="1">
          <a:blip r:embed="rId8" cstate="print">
            <a:extLst>
              <a:ext uri="{28A0092B-C50C-407E-A947-70E740481C1C}">
                <a14:useLocalDpi xmlns:a14="http://schemas.microsoft.com/office/drawing/2010/main" val="0"/>
              </a:ext>
            </a:extLst>
          </a:blip>
          <a:srcRect l="5835" r="4503"/>
          <a:stretch>
            <a:fillRect/>
          </a:stretch>
        </p:blipFill>
        <p:spPr>
          <a:xfrm>
            <a:off x="67895" y="2552684"/>
            <a:ext cx="1451411" cy="1080000"/>
          </a:xfrm>
          <a:prstGeom prst="rect">
            <a:avLst/>
          </a:prstGeom>
        </p:spPr>
      </p:pic>
      <p:pic>
        <p:nvPicPr>
          <p:cNvPr id="26" name="图片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0583" y="3956067"/>
            <a:ext cx="1618736" cy="1080000"/>
          </a:xfrm>
          <a:prstGeom prst="rect">
            <a:avLst/>
          </a:prstGeom>
        </p:spPr>
      </p:pic>
      <p:pic>
        <p:nvPicPr>
          <p:cNvPr id="27" name="图片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328057" y="4066922"/>
            <a:ext cx="1611189" cy="1080000"/>
          </a:xfrm>
          <a:prstGeom prst="rect">
            <a:avLst/>
          </a:prstGeom>
        </p:spPr>
      </p:pic>
      <p:pic>
        <p:nvPicPr>
          <p:cNvPr id="28" name="图片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4185" y="4177777"/>
            <a:ext cx="1622535" cy="1080000"/>
          </a:xfrm>
          <a:prstGeom prst="rect">
            <a:avLst/>
          </a:prstGeom>
        </p:spPr>
      </p:pic>
      <p:pic>
        <p:nvPicPr>
          <p:cNvPr id="29" name="图片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895" y="4288631"/>
            <a:ext cx="1614953" cy="1080000"/>
          </a:xfrm>
          <a:prstGeom prst="rect">
            <a:avLst/>
          </a:prstGeom>
        </p:spPr>
      </p:pic>
      <p:pic>
        <p:nvPicPr>
          <p:cNvPr id="37" name="图片 36"/>
          <p:cNvPicPr>
            <a:picLocks noChangeAspect="1"/>
          </p:cNvPicPr>
          <p:nvPr/>
        </p:nvPicPr>
        <p:blipFill rotWithShape="1">
          <a:blip r:embed="rId5"/>
          <a:srcRect r="6304" b="50534"/>
          <a:stretch>
            <a:fillRect/>
          </a:stretch>
        </p:blipFill>
        <p:spPr>
          <a:xfrm>
            <a:off x="7731491" y="4461190"/>
            <a:ext cx="1260000" cy="1132646"/>
          </a:xfrm>
          <a:prstGeom prst="rect">
            <a:avLst/>
          </a:prstGeom>
        </p:spPr>
      </p:pic>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8270967" y="3646929"/>
            <a:ext cx="113513" cy="1080000"/>
          </a:xfrm>
          <a:prstGeom prst="rect">
            <a:avLst/>
          </a:prstGeom>
        </p:spPr>
      </p:pic>
      <p:cxnSp>
        <p:nvCxnSpPr>
          <p:cNvPr id="40" name="直接箭头连接符 39"/>
          <p:cNvCxnSpPr/>
          <p:nvPr/>
        </p:nvCxnSpPr>
        <p:spPr bwMode="auto">
          <a:xfrm>
            <a:off x="2164230" y="4198501"/>
            <a:ext cx="103511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cxnSp>
        <p:nvCxnSpPr>
          <p:cNvPr id="43" name="直接箭头连接符 42"/>
          <p:cNvCxnSpPr/>
          <p:nvPr/>
        </p:nvCxnSpPr>
        <p:spPr bwMode="auto">
          <a:xfrm>
            <a:off x="6216444" y="4198501"/>
            <a:ext cx="144000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49" name="矩形 48"/>
          <p:cNvSpPr/>
          <p:nvPr/>
        </p:nvSpPr>
        <p:spPr>
          <a:xfrm>
            <a:off x="-18510" y="6444335"/>
            <a:ext cx="9180000" cy="430887"/>
          </a:xfrm>
          <a:prstGeom prst="rect">
            <a:avLst/>
          </a:prstGeom>
          <a:solidFill>
            <a:schemeClr val="bg1"/>
          </a:solidFill>
        </p:spPr>
        <p:txBody>
          <a:bodyPr wrap="square" lIns="72000" tIns="0" rIns="72000" bIns="0">
            <a:spAutoFit/>
          </a:bodyPr>
          <a:lstStyle/>
          <a:p>
            <a:pPr algn="just">
              <a:spcAft>
                <a:spcPts val="0"/>
              </a:spcAft>
              <a:tabLst>
                <a:tab pos="288290" algn="l"/>
              </a:tabLst>
            </a:pPr>
            <a:r>
              <a:rPr lang="en-US" altLang="zh-CN" sz="1400" i="1" kern="0" dirty="0">
                <a:solidFill>
                  <a:schemeClr val="dk1"/>
                </a:solidFill>
                <a:latin typeface="Times New Roman" panose="02020603050405020304" pitchFamily="18" charset="0"/>
              </a:rPr>
              <a:t>[39]</a:t>
            </a:r>
            <a:r>
              <a:rPr lang="nb-NO" altLang="zh-CN" sz="1400" i="1" kern="0" dirty="0">
                <a:solidFill>
                  <a:schemeClr val="dk1"/>
                </a:solidFill>
                <a:latin typeface="Times New Roman" panose="02020603050405020304" pitchFamily="18" charset="0"/>
              </a:rPr>
              <a:t>Krizhevsky A, </a:t>
            </a:r>
            <a:r>
              <a:rPr lang="en-US" altLang="zh-CN" sz="1400" i="1" kern="0" dirty="0">
                <a:solidFill>
                  <a:schemeClr val="dk1"/>
                </a:solidFill>
                <a:latin typeface="Times New Roman" panose="02020603050405020304" pitchFamily="18" charset="0"/>
              </a:rPr>
              <a:t>et al</a:t>
            </a:r>
            <a:r>
              <a:rPr lang="nb-NO" altLang="zh-CN" sz="1400" i="1" kern="0" dirty="0">
                <a:solidFill>
                  <a:schemeClr val="dk1"/>
                </a:solidFill>
                <a:latin typeface="Times New Roman" panose="02020603050405020304" pitchFamily="18" charset="0"/>
              </a:rPr>
              <a:t>. ImageNet classification with deep convolutional neural networks[A]. The 25th International Conference on Neural Information Processing Systems[C]. Lake Tahoe Nevada: Curran Associates Inc, 2012:1097-1105.</a:t>
            </a:r>
            <a:endParaRPr lang="zh-CN" altLang="zh-CN" sz="1400" i="1" kern="0" dirty="0">
              <a:solidFill>
                <a:schemeClr val="dk1"/>
              </a:solidFill>
              <a:latin typeface="Times New Roman" panose="02020603050405020304" pitchFamily="18" charset="0"/>
            </a:endParaRPr>
          </a:p>
        </p:txBody>
      </p:sp>
      <p:sp>
        <p:nvSpPr>
          <p:cNvPr id="52" name="矩形 51"/>
          <p:cNvSpPr/>
          <p:nvPr/>
        </p:nvSpPr>
        <p:spPr>
          <a:xfrm>
            <a:off x="344511" y="2238502"/>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kern="0" noProof="0" dirty="0">
                <a:solidFill>
                  <a:sysClr val="windowText" lastClr="000000"/>
                </a:solidFill>
                <a:latin typeface="Times New Roman" panose="02020603050405020304"/>
                <a:ea typeface="黑体" panose="02010609060101010101" pitchFamily="2" charset="-122"/>
              </a:rPr>
              <a:t>骑</a:t>
            </a:r>
            <a:r>
              <a:rPr lang="en-US" altLang="zh-CN" sz="1400" b="1" kern="0" noProof="0" dirty="0">
                <a:solidFill>
                  <a:sysClr val="windowText" lastClr="000000"/>
                </a:solidFill>
                <a:latin typeface="Times New Roman" panose="02020603050405020304"/>
                <a:ea typeface="黑体" panose="02010609060101010101" pitchFamily="2" charset="-122"/>
              </a:rPr>
              <a:t>-</a:t>
            </a:r>
            <a:r>
              <a:rPr lang="zh-CN" altLang="en-US" sz="1400" b="1" kern="0" noProof="0" dirty="0">
                <a:solidFill>
                  <a:sysClr val="windowText" lastClr="000000"/>
                </a:solidFill>
                <a:latin typeface="Times New Roman" panose="02020603050405020304"/>
                <a:ea typeface="黑体" panose="02010609060101010101" pitchFamily="2" charset="-122"/>
              </a:rPr>
              <a:t>自行车</a:t>
            </a:r>
            <a:endParaRPr kumimoji="0" lang="zh-CN" altLang="en-US" sz="1200" b="1" i="0" u="none" strike="noStrike" kern="0" cap="none" spc="0" normalizeH="0" baseline="0" noProof="0" dirty="0">
              <a:ln>
                <a:noFill/>
              </a:ln>
              <a:solidFill>
                <a:sysClr val="windowText" lastClr="000000"/>
              </a:solidFill>
              <a:effectLst/>
              <a:uLnTx/>
              <a:uFillTx/>
              <a:latin typeface="Times New Roman" panose="02020603050405020304"/>
              <a:ea typeface="黑体" panose="02010609060101010101" pitchFamily="2" charset="-122"/>
            </a:endParaRPr>
          </a:p>
        </p:txBody>
      </p:sp>
      <p:sp>
        <p:nvSpPr>
          <p:cNvPr id="53" name="矩形 52"/>
          <p:cNvSpPr/>
          <p:nvPr/>
        </p:nvSpPr>
        <p:spPr>
          <a:xfrm>
            <a:off x="327357" y="3951814"/>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400" b="1" kern="0" dirty="0">
                <a:solidFill>
                  <a:sysClr val="windowText" lastClr="000000"/>
                </a:solidFill>
                <a:latin typeface="Times New Roman" panose="02020603050405020304"/>
                <a:ea typeface="黑体" panose="02010609060101010101" pitchFamily="2" charset="-122"/>
              </a:rPr>
              <a:t>坐</a:t>
            </a:r>
            <a:r>
              <a:rPr lang="en-US" altLang="zh-CN" sz="1400" b="1" kern="0" dirty="0">
                <a:solidFill>
                  <a:sysClr val="windowText" lastClr="000000"/>
                </a:solidFill>
                <a:latin typeface="Times New Roman" panose="02020603050405020304"/>
                <a:ea typeface="黑体" panose="02010609060101010101" pitchFamily="2" charset="-122"/>
              </a:rPr>
              <a:t>-</a:t>
            </a:r>
            <a:r>
              <a:rPr lang="zh-CN" altLang="en-US" sz="1400" b="1" kern="0" dirty="0">
                <a:solidFill>
                  <a:sysClr val="windowText" lastClr="000000"/>
                </a:solidFill>
                <a:latin typeface="Times New Roman" panose="02020603050405020304"/>
                <a:ea typeface="黑体" panose="02010609060101010101" pitchFamily="2" charset="-122"/>
              </a:rPr>
              <a:t>椅子</a:t>
            </a:r>
          </a:p>
        </p:txBody>
      </p:sp>
      <p:grpSp>
        <p:nvGrpSpPr>
          <p:cNvPr id="64" name="组合 63"/>
          <p:cNvGrpSpPr/>
          <p:nvPr/>
        </p:nvGrpSpPr>
        <p:grpSpPr>
          <a:xfrm>
            <a:off x="3402170" y="2078850"/>
            <a:ext cx="2700000" cy="1620000"/>
            <a:chOff x="3402170" y="2074254"/>
            <a:chExt cx="2700000" cy="1620000"/>
          </a:xfrm>
        </p:grpSpPr>
        <p:sp>
          <p:nvSpPr>
            <p:cNvPr id="35" name="矩形 34"/>
            <p:cNvSpPr/>
            <p:nvPr/>
          </p:nvSpPr>
          <p:spPr>
            <a:xfrm>
              <a:off x="3402170" y="2074254"/>
              <a:ext cx="2700000" cy="162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31" name="图片 30"/>
            <p:cNvPicPr>
              <a:picLocks noChangeAspect="1"/>
            </p:cNvPicPr>
            <p:nvPr/>
          </p:nvPicPr>
          <p:blipFill rotWithShape="1">
            <a:blip r:embed="rId13" cstate="print">
              <a:extLst>
                <a:ext uri="{28A0092B-C50C-407E-A947-70E740481C1C}">
                  <a14:useLocalDpi xmlns:a14="http://schemas.microsoft.com/office/drawing/2010/main" val="0"/>
                </a:ext>
              </a:extLst>
            </a:blip>
            <a:srcRect l="13114" t="9847" r="9425" b="13125"/>
            <a:stretch>
              <a:fillRect/>
            </a:stretch>
          </p:blipFill>
          <p:spPr>
            <a:xfrm>
              <a:off x="5064151" y="2188088"/>
              <a:ext cx="965107" cy="720000"/>
            </a:xfrm>
            <a:prstGeom prst="rect">
              <a:avLst/>
            </a:prstGeom>
          </p:spPr>
        </p:pic>
        <p:pic>
          <p:nvPicPr>
            <p:cNvPr id="32" name="图片 31"/>
            <p:cNvPicPr>
              <a:picLocks noChangeAspect="1"/>
            </p:cNvPicPr>
            <p:nvPr/>
          </p:nvPicPr>
          <p:blipFill rotWithShape="1">
            <a:blip r:embed="rId14" cstate="print">
              <a:extLst>
                <a:ext uri="{28A0092B-C50C-407E-A947-70E740481C1C}">
                  <a14:useLocalDpi xmlns:a14="http://schemas.microsoft.com/office/drawing/2010/main" val="0"/>
                </a:ext>
              </a:extLst>
            </a:blip>
            <a:srcRect l="13114" t="9027" r="9425" b="13125"/>
            <a:stretch>
              <a:fillRect/>
            </a:stretch>
          </p:blipFill>
          <p:spPr>
            <a:xfrm>
              <a:off x="4524617" y="2426262"/>
              <a:ext cx="954947" cy="720000"/>
            </a:xfrm>
            <a:prstGeom prst="rect">
              <a:avLst/>
            </a:prstGeom>
          </p:spPr>
        </p:pic>
        <p:pic>
          <p:nvPicPr>
            <p:cNvPr id="33" name="图片 32"/>
            <p:cNvPicPr>
              <a:picLocks noChangeAspect="1"/>
            </p:cNvPicPr>
            <p:nvPr/>
          </p:nvPicPr>
          <p:blipFill rotWithShape="1">
            <a:blip r:embed="rId15" cstate="print">
              <a:extLst>
                <a:ext uri="{28A0092B-C50C-407E-A947-70E740481C1C}">
                  <a14:useLocalDpi xmlns:a14="http://schemas.microsoft.com/office/drawing/2010/main" val="0"/>
                </a:ext>
              </a:extLst>
            </a:blip>
            <a:srcRect l="17417" t="13944" r="13721" b="17221"/>
            <a:stretch>
              <a:fillRect/>
            </a:stretch>
          </p:blipFill>
          <p:spPr>
            <a:xfrm>
              <a:off x="3979922" y="2664436"/>
              <a:ext cx="960107" cy="720000"/>
            </a:xfrm>
            <a:prstGeom prst="rect">
              <a:avLst/>
            </a:prstGeom>
          </p:spPr>
        </p:pic>
        <p:pic>
          <p:nvPicPr>
            <p:cNvPr id="34" name="图片 33"/>
            <p:cNvPicPr>
              <a:picLocks noChangeAspect="1"/>
            </p:cNvPicPr>
            <p:nvPr/>
          </p:nvPicPr>
          <p:blipFill rotWithShape="1">
            <a:blip r:embed="rId16" cstate="print">
              <a:extLst>
                <a:ext uri="{28A0092B-C50C-407E-A947-70E740481C1C}">
                  <a14:useLocalDpi xmlns:a14="http://schemas.microsoft.com/office/drawing/2010/main" val="0"/>
                </a:ext>
              </a:extLst>
            </a:blip>
            <a:srcRect l="17417" t="13944" r="13721" b="17221"/>
            <a:stretch>
              <a:fillRect/>
            </a:stretch>
          </p:blipFill>
          <p:spPr>
            <a:xfrm>
              <a:off x="3435227" y="2902611"/>
              <a:ext cx="960107" cy="720000"/>
            </a:xfrm>
            <a:prstGeom prst="rect">
              <a:avLst/>
            </a:prstGeom>
          </p:spPr>
        </p:pic>
        <p:sp>
          <p:nvSpPr>
            <p:cNvPr id="54" name="矩形 53"/>
            <p:cNvSpPr/>
            <p:nvPr/>
          </p:nvSpPr>
          <p:spPr>
            <a:xfrm>
              <a:off x="3434830" y="2089593"/>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400" b="1" kern="0" dirty="0">
                  <a:solidFill>
                    <a:sysClr val="windowText" lastClr="000000"/>
                  </a:solidFill>
                  <a:latin typeface="Times New Roman" panose="02020603050405020304"/>
                  <a:ea typeface="黑体" panose="02010609060101010101" pitchFamily="2" charset="-122"/>
                </a:rPr>
                <a:t>人</a:t>
              </a:r>
              <a:r>
                <a:rPr lang="en-US" altLang="zh-CN" sz="1400" b="1" kern="0" dirty="0">
                  <a:solidFill>
                    <a:sysClr val="windowText" lastClr="000000"/>
                  </a:solidFill>
                  <a:latin typeface="Times New Roman" panose="02020603050405020304"/>
                  <a:ea typeface="黑体" panose="02010609060101010101" pitchFamily="2" charset="-122"/>
                </a:rPr>
                <a:t>-</a:t>
              </a:r>
              <a:r>
                <a:rPr lang="zh-CN" altLang="en-US" sz="1400" b="1" kern="0" dirty="0">
                  <a:solidFill>
                    <a:sysClr val="windowText" lastClr="000000"/>
                  </a:solidFill>
                  <a:latin typeface="Times New Roman" panose="02020603050405020304"/>
                  <a:ea typeface="黑体" panose="02010609060101010101" pitchFamily="2" charset="-122"/>
                </a:rPr>
                <a:t>自行车</a:t>
              </a:r>
            </a:p>
          </p:txBody>
        </p:sp>
      </p:grpSp>
      <p:sp>
        <p:nvSpPr>
          <p:cNvPr id="56" name="矩形 82"/>
          <p:cNvSpPr>
            <a:spLocks noChangeArrowheads="1"/>
          </p:cNvSpPr>
          <p:nvPr/>
        </p:nvSpPr>
        <p:spPr bwMode="auto">
          <a:xfrm>
            <a:off x="16083" y="1678740"/>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① 图像中对象、对象间关系训练集的构建</a:t>
            </a:r>
          </a:p>
        </p:txBody>
      </p:sp>
      <p:sp>
        <p:nvSpPr>
          <p:cNvPr id="57" name="文本框 56"/>
          <p:cNvSpPr txBox="1"/>
          <p:nvPr/>
        </p:nvSpPr>
        <p:spPr>
          <a:xfrm>
            <a:off x="511389" y="5272813"/>
            <a:ext cx="1007917" cy="461665"/>
          </a:xfrm>
          <a:prstGeom prst="rect">
            <a:avLst/>
          </a:prstGeom>
          <a:noFill/>
        </p:spPr>
        <p:txBody>
          <a:bodyPr wrap="square" rtlCol="0">
            <a:spAutoFit/>
          </a:bodyPr>
          <a:lstStyle/>
          <a:p>
            <a:r>
              <a:rPr lang="en-US" altLang="zh-CN" sz="2400" b="1" dirty="0">
                <a:latin typeface="+mn-lt"/>
                <a:ea typeface="+mn-ea"/>
              </a:rPr>
              <a:t>……</a:t>
            </a:r>
            <a:endParaRPr lang="zh-CN" altLang="en-US" sz="2400" b="1" dirty="0">
              <a:latin typeface="+mn-lt"/>
              <a:ea typeface="+mn-ea"/>
            </a:endParaRPr>
          </a:p>
        </p:txBody>
      </p:sp>
      <p:grpSp>
        <p:nvGrpSpPr>
          <p:cNvPr id="65" name="组合 64"/>
          <p:cNvGrpSpPr/>
          <p:nvPr/>
        </p:nvGrpSpPr>
        <p:grpSpPr>
          <a:xfrm>
            <a:off x="3402170" y="3883646"/>
            <a:ext cx="2700000" cy="1862063"/>
            <a:chOff x="3402170" y="3879050"/>
            <a:chExt cx="2700000" cy="1862063"/>
          </a:xfrm>
        </p:grpSpPr>
        <p:sp>
          <p:nvSpPr>
            <p:cNvPr id="36" name="矩形 35"/>
            <p:cNvSpPr/>
            <p:nvPr/>
          </p:nvSpPr>
          <p:spPr>
            <a:xfrm>
              <a:off x="3402170" y="3879050"/>
              <a:ext cx="2700000" cy="162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13114" t="13944" r="9425" b="17221"/>
            <a:stretch>
              <a:fillRect/>
            </a:stretch>
          </p:blipFill>
          <p:spPr>
            <a:xfrm>
              <a:off x="4947123" y="3951471"/>
              <a:ext cx="1080000" cy="720000"/>
            </a:xfrm>
            <a:prstGeom prst="rect">
              <a:avLst/>
            </a:prstGeom>
          </p:spPr>
        </p:pic>
        <p:pic>
          <p:nvPicPr>
            <p:cNvPr id="23" name="图片 22"/>
            <p:cNvPicPr>
              <a:picLocks noChangeAspect="1"/>
            </p:cNvPicPr>
            <p:nvPr/>
          </p:nvPicPr>
          <p:blipFill rotWithShape="1">
            <a:blip r:embed="rId18" cstate="print">
              <a:extLst>
                <a:ext uri="{28A0092B-C50C-407E-A947-70E740481C1C}">
                  <a14:useLocalDpi xmlns:a14="http://schemas.microsoft.com/office/drawing/2010/main" val="0"/>
                </a:ext>
              </a:extLst>
            </a:blip>
            <a:srcRect l="13114" t="13944" r="9426" b="17221"/>
            <a:stretch>
              <a:fillRect/>
            </a:stretch>
          </p:blipFill>
          <p:spPr>
            <a:xfrm>
              <a:off x="4453105" y="4182326"/>
              <a:ext cx="1079999" cy="720000"/>
            </a:xfrm>
            <a:prstGeom prst="rect">
              <a:avLst/>
            </a:prstGeom>
          </p:spPr>
        </p:pic>
        <p:pic>
          <p:nvPicPr>
            <p:cNvPr id="24" name="图片 23"/>
            <p:cNvPicPr>
              <a:picLocks noChangeAspect="1"/>
            </p:cNvPicPr>
            <p:nvPr/>
          </p:nvPicPr>
          <p:blipFill rotWithShape="1">
            <a:blip r:embed="rId19" cstate="print">
              <a:extLst>
                <a:ext uri="{28A0092B-C50C-407E-A947-70E740481C1C}">
                  <a14:useLocalDpi xmlns:a14="http://schemas.microsoft.com/office/drawing/2010/main" val="0"/>
                </a:ext>
              </a:extLst>
            </a:blip>
            <a:srcRect l="13114" t="13944" r="9425" b="17221"/>
            <a:stretch>
              <a:fillRect/>
            </a:stretch>
          </p:blipFill>
          <p:spPr>
            <a:xfrm flipH="1">
              <a:off x="3959085" y="4413181"/>
              <a:ext cx="1080000" cy="720000"/>
            </a:xfrm>
            <a:prstGeom prst="rect">
              <a:avLst/>
            </a:prstGeom>
          </p:spPr>
        </p:pic>
        <p:pic>
          <p:nvPicPr>
            <p:cNvPr id="25" name="图片 24"/>
            <p:cNvPicPr>
              <a:picLocks noChangeAspect="1"/>
            </p:cNvPicPr>
            <p:nvPr/>
          </p:nvPicPr>
          <p:blipFill rotWithShape="1">
            <a:blip r:embed="rId20" cstate="print">
              <a:extLst>
                <a:ext uri="{28A0092B-C50C-407E-A947-70E740481C1C}">
                  <a14:useLocalDpi xmlns:a14="http://schemas.microsoft.com/office/drawing/2010/main" val="0"/>
                </a:ext>
              </a:extLst>
            </a:blip>
            <a:srcRect l="13114" t="13944" r="9425" b="17221"/>
            <a:stretch>
              <a:fillRect/>
            </a:stretch>
          </p:blipFill>
          <p:spPr>
            <a:xfrm>
              <a:off x="3465065" y="4644035"/>
              <a:ext cx="1080000" cy="720000"/>
            </a:xfrm>
            <a:prstGeom prst="rect">
              <a:avLst/>
            </a:prstGeom>
          </p:spPr>
        </p:pic>
        <p:sp>
          <p:nvSpPr>
            <p:cNvPr id="55" name="矩形 54"/>
            <p:cNvSpPr/>
            <p:nvPr/>
          </p:nvSpPr>
          <p:spPr>
            <a:xfrm>
              <a:off x="3425675" y="3893423"/>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400" b="1" kern="0" dirty="0">
                  <a:solidFill>
                    <a:sysClr val="windowText" lastClr="000000"/>
                  </a:solidFill>
                  <a:latin typeface="Times New Roman" panose="02020603050405020304"/>
                  <a:ea typeface="黑体" panose="02010609060101010101" pitchFamily="2" charset="-122"/>
                </a:rPr>
                <a:t>人</a:t>
              </a:r>
              <a:r>
                <a:rPr lang="en-US" altLang="zh-CN" sz="1400" b="1" kern="0" dirty="0">
                  <a:solidFill>
                    <a:sysClr val="windowText" lastClr="000000"/>
                  </a:solidFill>
                  <a:latin typeface="Times New Roman" panose="02020603050405020304"/>
                  <a:ea typeface="黑体" panose="02010609060101010101" pitchFamily="2" charset="-122"/>
                </a:rPr>
                <a:t>-</a:t>
              </a:r>
              <a:r>
                <a:rPr lang="zh-CN" altLang="en-US" sz="1400" b="1" kern="0" dirty="0">
                  <a:solidFill>
                    <a:sysClr val="windowText" lastClr="000000"/>
                  </a:solidFill>
                  <a:latin typeface="Times New Roman" panose="02020603050405020304"/>
                  <a:ea typeface="黑体" panose="02010609060101010101" pitchFamily="2" charset="-122"/>
                </a:rPr>
                <a:t>椅子</a:t>
              </a:r>
            </a:p>
          </p:txBody>
        </p:sp>
        <p:sp>
          <p:nvSpPr>
            <p:cNvPr id="58" name="文本框 57"/>
            <p:cNvSpPr txBox="1"/>
            <p:nvPr/>
          </p:nvSpPr>
          <p:spPr>
            <a:xfrm>
              <a:off x="4453105" y="5279448"/>
              <a:ext cx="1007917" cy="461665"/>
            </a:xfrm>
            <a:prstGeom prst="rect">
              <a:avLst/>
            </a:prstGeom>
            <a:noFill/>
          </p:spPr>
          <p:txBody>
            <a:bodyPr wrap="square" rtlCol="0">
              <a:spAutoFit/>
            </a:bodyPr>
            <a:lstStyle/>
            <a:p>
              <a:r>
                <a:rPr lang="en-US" altLang="zh-CN" sz="2400" b="1" dirty="0">
                  <a:latin typeface="+mn-lt"/>
                  <a:ea typeface="+mn-ea"/>
                </a:rPr>
                <a:t>……</a:t>
              </a:r>
              <a:endParaRPr lang="zh-CN" altLang="en-US" sz="2400" b="1" dirty="0">
                <a:latin typeface="+mn-lt"/>
                <a:ea typeface="+mn-ea"/>
              </a:endParaRPr>
            </a:p>
          </p:txBody>
        </p:sp>
      </p:grpSp>
      <p:sp>
        <p:nvSpPr>
          <p:cNvPr id="60" name="文本框 59"/>
          <p:cNvSpPr txBox="1"/>
          <p:nvPr/>
        </p:nvSpPr>
        <p:spPr bwMode="auto">
          <a:xfrm>
            <a:off x="26495" y="5637673"/>
            <a:ext cx="2044149" cy="369332"/>
          </a:xfrm>
          <a:prstGeom prst="rect">
            <a:avLst/>
          </a:prstGeom>
          <a:noFill/>
        </p:spPr>
        <p:txBody>
          <a:bodyPr wrap="none">
            <a:spAutoFit/>
          </a:bodyPr>
          <a:lstStyle/>
          <a:p>
            <a:pPr algn="ctr">
              <a:defRPr/>
            </a:pPr>
            <a:r>
              <a:rPr lang="zh-CN" altLang="en-US" b="1" kern="100" dirty="0">
                <a:solidFill>
                  <a:srgbClr val="FF0000"/>
                </a:solidFill>
                <a:latin typeface="+mn-ea"/>
                <a:ea typeface="+mn-ea"/>
                <a:cs typeface="Times New Roman" panose="02020603050405020304" pitchFamily="18" charset="0"/>
              </a:rPr>
              <a:t>关系标注图像集合</a:t>
            </a:r>
          </a:p>
        </p:txBody>
      </p:sp>
      <p:sp>
        <p:nvSpPr>
          <p:cNvPr id="61" name="文本框 60"/>
          <p:cNvSpPr txBox="1"/>
          <p:nvPr/>
        </p:nvSpPr>
        <p:spPr bwMode="auto">
          <a:xfrm>
            <a:off x="3473081" y="5638841"/>
            <a:ext cx="2509021" cy="369332"/>
          </a:xfrm>
          <a:prstGeom prst="rect">
            <a:avLst/>
          </a:prstGeom>
          <a:noFill/>
        </p:spPr>
        <p:txBody>
          <a:bodyPr wrap="none">
            <a:spAutoFit/>
          </a:bodyPr>
          <a:lstStyle/>
          <a:p>
            <a:pPr algn="ctr">
              <a:defRPr/>
            </a:pPr>
            <a:r>
              <a:rPr lang="zh-CN" altLang="en-US" b="1" kern="100" dirty="0">
                <a:solidFill>
                  <a:sysClr val="windowText" lastClr="000000"/>
                </a:solidFill>
                <a:latin typeface="+mn-ea"/>
                <a:ea typeface="+mn-ea"/>
                <a:cs typeface="Times New Roman" panose="02020603050405020304" pitchFamily="18" charset="0"/>
              </a:rPr>
              <a:t>对象检测结果收集整理</a:t>
            </a:r>
          </a:p>
        </p:txBody>
      </p:sp>
      <p:sp>
        <p:nvSpPr>
          <p:cNvPr id="62" name="文本框 61"/>
          <p:cNvSpPr txBox="1"/>
          <p:nvPr/>
        </p:nvSpPr>
        <p:spPr bwMode="auto">
          <a:xfrm>
            <a:off x="7583578" y="5655232"/>
            <a:ext cx="1441420" cy="307777"/>
          </a:xfrm>
          <a:prstGeom prst="rect">
            <a:avLst/>
          </a:prstGeom>
          <a:solidFill>
            <a:schemeClr val="bg1"/>
          </a:solidFill>
        </p:spPr>
        <p:txBody>
          <a:bodyPr wrap="none">
            <a:spAutoFit/>
          </a:bodyPr>
          <a:lstStyle/>
          <a:p>
            <a:pPr algn="ctr">
              <a:defRPr/>
            </a:pPr>
            <a:r>
              <a:rPr lang="en-US" altLang="zh-CN" sz="1400" b="1" kern="100" dirty="0">
                <a:latin typeface="+mn-ea"/>
                <a:ea typeface="+mn-ea"/>
                <a:cs typeface="Times New Roman" panose="02020603050405020304" pitchFamily="18" charset="0"/>
              </a:rPr>
              <a:t>4096</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关系</a:t>
            </a:r>
            <a:r>
              <a:rPr lang="zh-CN" altLang="en-US" sz="1400" b="1" kern="100" dirty="0">
                <a:latin typeface="+mn-ea"/>
                <a:ea typeface="+mn-ea"/>
                <a:cs typeface="Times New Roman" panose="02020603050405020304" pitchFamily="18" charset="0"/>
              </a:rPr>
              <a:t>特征</a:t>
            </a:r>
          </a:p>
        </p:txBody>
      </p:sp>
      <p:sp>
        <p:nvSpPr>
          <p:cNvPr id="63" name="文本框 62"/>
          <p:cNvSpPr txBox="1"/>
          <p:nvPr/>
        </p:nvSpPr>
        <p:spPr bwMode="auto">
          <a:xfrm>
            <a:off x="7718230" y="4250944"/>
            <a:ext cx="1172116" cy="307777"/>
          </a:xfrm>
          <a:prstGeom prst="rect">
            <a:avLst/>
          </a:prstGeom>
          <a:noFill/>
        </p:spPr>
        <p:txBody>
          <a:bodyPr wrap="none">
            <a:spAutoFit/>
          </a:bodyPr>
          <a:lstStyle/>
          <a:p>
            <a:pPr algn="ctr">
              <a:defRPr/>
            </a:pPr>
            <a:r>
              <a:rPr lang="en-US" altLang="zh-CN" sz="1400" b="1" kern="100" dirty="0">
                <a:latin typeface="+mn-ea"/>
                <a:ea typeface="+mn-ea"/>
                <a:cs typeface="Times New Roman" panose="02020603050405020304" pitchFamily="18" charset="0"/>
              </a:rPr>
              <a:t>8</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对象</a:t>
            </a:r>
            <a:r>
              <a:rPr lang="zh-CN" altLang="en-US" sz="1400" b="1" kern="100" dirty="0">
                <a:latin typeface="+mn-ea"/>
                <a:ea typeface="+mn-ea"/>
                <a:cs typeface="Times New Roman" panose="02020603050405020304" pitchFamily="18" charset="0"/>
              </a:rPr>
              <a:t>特征</a:t>
            </a:r>
          </a:p>
        </p:txBody>
      </p:sp>
      <p:sp>
        <p:nvSpPr>
          <p:cNvPr id="66" name="文本框 65"/>
          <p:cNvSpPr txBox="1"/>
          <p:nvPr/>
        </p:nvSpPr>
        <p:spPr bwMode="auto">
          <a:xfrm>
            <a:off x="7619180" y="3568611"/>
            <a:ext cx="1441420" cy="307777"/>
          </a:xfrm>
          <a:prstGeom prst="rect">
            <a:avLst/>
          </a:prstGeom>
          <a:noFill/>
        </p:spPr>
        <p:txBody>
          <a:bodyPr wrap="none">
            <a:spAutoFit/>
          </a:bodyPr>
          <a:lstStyle/>
          <a:p>
            <a:pPr algn="ctr">
              <a:defRPr/>
            </a:pPr>
            <a:r>
              <a:rPr lang="en-US" altLang="zh-CN" sz="1400" b="1" kern="100" dirty="0">
                <a:latin typeface="+mn-ea"/>
                <a:ea typeface="+mn-ea"/>
                <a:cs typeface="Times New Roman" panose="02020603050405020304" pitchFamily="18" charset="0"/>
              </a:rPr>
              <a:t>4096</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关系</a:t>
            </a:r>
            <a:r>
              <a:rPr lang="zh-CN" altLang="en-US" sz="1400" b="1" kern="100" dirty="0">
                <a:latin typeface="+mn-ea"/>
                <a:ea typeface="+mn-ea"/>
                <a:cs typeface="Times New Roman" panose="02020603050405020304" pitchFamily="18" charset="0"/>
              </a:rPr>
              <a:t>特征</a:t>
            </a:r>
          </a:p>
        </p:txBody>
      </p:sp>
      <p:sp>
        <p:nvSpPr>
          <p:cNvPr id="67" name="文本框 66"/>
          <p:cNvSpPr txBox="1"/>
          <p:nvPr/>
        </p:nvSpPr>
        <p:spPr bwMode="auto">
          <a:xfrm>
            <a:off x="7720315" y="2173456"/>
            <a:ext cx="1172116" cy="307777"/>
          </a:xfrm>
          <a:prstGeom prst="rect">
            <a:avLst/>
          </a:prstGeom>
          <a:noFill/>
        </p:spPr>
        <p:txBody>
          <a:bodyPr wrap="none">
            <a:spAutoFit/>
          </a:bodyPr>
          <a:lstStyle/>
          <a:p>
            <a:pPr algn="ctr">
              <a:defRPr/>
            </a:pPr>
            <a:r>
              <a:rPr lang="en-US" altLang="zh-CN" sz="1400" b="1" kern="100" dirty="0">
                <a:latin typeface="+mn-ea"/>
                <a:ea typeface="+mn-ea"/>
                <a:cs typeface="Times New Roman" panose="02020603050405020304" pitchFamily="18" charset="0"/>
              </a:rPr>
              <a:t>8</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对象</a:t>
            </a:r>
            <a:r>
              <a:rPr lang="zh-CN" altLang="en-US" sz="1400" b="1" kern="100" dirty="0">
                <a:latin typeface="+mn-ea"/>
                <a:ea typeface="+mn-ea"/>
                <a:cs typeface="Times New Roman" panose="02020603050405020304" pitchFamily="18" charset="0"/>
              </a:rPr>
              <a:t>特征</a:t>
            </a:r>
          </a:p>
        </p:txBody>
      </p:sp>
      <p:sp>
        <p:nvSpPr>
          <p:cNvPr id="51" name="矩形 50"/>
          <p:cNvSpPr/>
          <p:nvPr/>
        </p:nvSpPr>
        <p:spPr>
          <a:xfrm>
            <a:off x="2157799" y="3739566"/>
            <a:ext cx="1008000" cy="36000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kern="0" noProof="0" dirty="0">
                <a:solidFill>
                  <a:sysClr val="windowText" lastClr="000000"/>
                </a:solidFill>
                <a:latin typeface="Times New Roman" panose="02020603050405020304"/>
                <a:ea typeface="黑体" panose="02010609060101010101" pitchFamily="2" charset="-122"/>
              </a:rPr>
              <a:t>对象检测</a:t>
            </a:r>
            <a:endParaRPr kumimoji="0" lang="zh-CN" altLang="en-US" sz="1400" i="0" u="none" strike="noStrike" kern="0" cap="none" spc="0" normalizeH="0" baseline="0" noProof="0" dirty="0">
              <a:ln>
                <a:noFill/>
              </a:ln>
              <a:solidFill>
                <a:sysClr val="windowText" lastClr="000000"/>
              </a:solidFill>
              <a:effectLst/>
              <a:uLnTx/>
              <a:uFillTx/>
              <a:latin typeface="Times New Roman" panose="02020603050405020304"/>
              <a:ea typeface="黑体" panose="02010609060101010101" pitchFamily="2" charset="-122"/>
            </a:endParaRPr>
          </a:p>
        </p:txBody>
      </p:sp>
      <p:sp>
        <p:nvSpPr>
          <p:cNvPr id="59" name="矩形 58"/>
          <p:cNvSpPr/>
          <p:nvPr/>
        </p:nvSpPr>
        <p:spPr>
          <a:xfrm>
            <a:off x="6383019" y="3739565"/>
            <a:ext cx="1008000" cy="36000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600" kern="0" dirty="0">
                <a:solidFill>
                  <a:sysClr val="windowText" lastClr="000000"/>
                </a:solidFill>
                <a:latin typeface="Times New Roman" panose="02020603050405020304"/>
                <a:ea typeface="黑体" panose="02010609060101010101" pitchFamily="2" charset="-122"/>
              </a:rPr>
              <a:t>特征提取</a:t>
            </a:r>
          </a:p>
        </p:txBody>
      </p:sp>
      <p:sp>
        <p:nvSpPr>
          <p:cNvPr id="68" name="矩形 67"/>
          <p:cNvSpPr/>
          <p:nvPr/>
        </p:nvSpPr>
        <p:spPr>
          <a:xfrm>
            <a:off x="9601" y="6037629"/>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r>
              <a:rPr lang="zh-CN" altLang="en-US" sz="1600" dirty="0">
                <a:solidFill>
                  <a:schemeClr val="tx1"/>
                </a:solidFill>
              </a:rPr>
              <a:t>共标注收集了</a:t>
            </a:r>
            <a:r>
              <a:rPr lang="en-US" altLang="zh-CN" sz="1600" dirty="0">
                <a:solidFill>
                  <a:schemeClr val="tx1"/>
                </a:solidFill>
              </a:rPr>
              <a:t>3800</a:t>
            </a:r>
            <a:r>
              <a:rPr lang="zh-CN" altLang="en-US" sz="1600" dirty="0">
                <a:solidFill>
                  <a:schemeClr val="tx1"/>
                </a:solidFill>
              </a:rPr>
              <a:t>张包含“人体</a:t>
            </a:r>
            <a:r>
              <a:rPr lang="en-US" altLang="zh-CN" sz="1600" dirty="0">
                <a:solidFill>
                  <a:schemeClr val="tx1"/>
                </a:solidFill>
              </a:rPr>
              <a:t>-</a:t>
            </a:r>
            <a:r>
              <a:rPr lang="zh-CN" altLang="en-US" sz="1600" dirty="0">
                <a:solidFill>
                  <a:schemeClr val="tx1"/>
                </a:solidFill>
              </a:rPr>
              <a:t>对象”交互关系的图像</a:t>
            </a:r>
          </a:p>
        </p:txBody>
      </p:sp>
      <p:sp>
        <p:nvSpPr>
          <p:cNvPr id="50" name="矩形 49"/>
          <p:cNvSpPr/>
          <p:nvPr/>
        </p:nvSpPr>
        <p:spPr>
          <a:xfrm>
            <a:off x="6284330" y="4343598"/>
            <a:ext cx="123848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400" kern="0" noProof="0" dirty="0" err="1">
                <a:solidFill>
                  <a:sysClr val="windowText" lastClr="000000"/>
                </a:solidFill>
                <a:latin typeface="Times New Roman" panose="02020603050405020304"/>
                <a:ea typeface="黑体" panose="02010609060101010101" pitchFamily="2" charset="-122"/>
              </a:rPr>
              <a:t>AlexNet</a:t>
            </a:r>
            <a:r>
              <a:rPr lang="en-US" altLang="zh-CN" sz="1400" kern="0" baseline="30000" dirty="0">
                <a:solidFill>
                  <a:sysClr val="windowText" lastClr="000000"/>
                </a:solidFill>
                <a:latin typeface="Times New Roman" panose="02020603050405020304"/>
                <a:ea typeface="黑体" panose="02010609060101010101" pitchFamily="2" charset="-122"/>
              </a:rPr>
              <a:t>[39]</a:t>
            </a:r>
            <a:r>
              <a:rPr lang="zh-CN" altLang="en-US" sz="1400" kern="0" noProof="0" dirty="0">
                <a:solidFill>
                  <a:sysClr val="windowText" lastClr="000000"/>
                </a:solidFill>
                <a:latin typeface="Times New Roman" panose="02020603050405020304"/>
                <a:ea typeface="黑体" panose="02010609060101010101" pitchFamily="2" charset="-122"/>
              </a:rPr>
              <a:t>卷积神经网络</a:t>
            </a:r>
            <a:endParaRPr kumimoji="0" lang="zh-CN" altLang="en-US" sz="1200" i="0" u="none" strike="noStrike" kern="0" cap="none" spc="0" normalizeH="0" baseline="0" noProof="0" dirty="0">
              <a:ln>
                <a:noFill/>
              </a:ln>
              <a:solidFill>
                <a:sysClr val="windowText" lastClr="000000"/>
              </a:solidFill>
              <a:effectLst/>
              <a:uLnTx/>
              <a:uFillTx/>
              <a:latin typeface="Times New Roman" panose="02020603050405020304"/>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单幅图像“人体</a:t>
            </a:r>
            <a:r>
              <a:rPr lang="en-US" altLang="zh-CN" dirty="0"/>
              <a:t>-</a:t>
            </a:r>
            <a:r>
              <a:rPr lang="zh-CN" altLang="en-US" dirty="0"/>
              <a:t>对象”交互关系解析</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39</a:t>
            </a:fld>
            <a:endParaRPr lang="zh-CN" altLang="en-US" dirty="0"/>
          </a:p>
        </p:txBody>
      </p:sp>
      <p:sp>
        <p:nvSpPr>
          <p:cNvPr id="56" name="矩形 82"/>
          <p:cNvSpPr>
            <a:spLocks noChangeArrowheads="1"/>
          </p:cNvSpPr>
          <p:nvPr/>
        </p:nvSpPr>
        <p:spPr bwMode="auto">
          <a:xfrm>
            <a:off x="-1" y="1640994"/>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② 本体知识库指导的分类器构建</a:t>
            </a:r>
          </a:p>
        </p:txBody>
      </p:sp>
      <p:grpSp>
        <p:nvGrpSpPr>
          <p:cNvPr id="57" name="组合 56"/>
          <p:cNvGrpSpPr/>
          <p:nvPr/>
        </p:nvGrpSpPr>
        <p:grpSpPr>
          <a:xfrm>
            <a:off x="0" y="1178719"/>
            <a:ext cx="9149758" cy="500062"/>
            <a:chOff x="0" y="1178719"/>
            <a:chExt cx="6264000" cy="500062"/>
          </a:xfrm>
        </p:grpSpPr>
        <p:sp>
          <p:nvSpPr>
            <p:cNvPr id="58" name="TextBox 61"/>
            <p:cNvSpPr txBox="1"/>
            <p:nvPr/>
          </p:nvSpPr>
          <p:spPr bwMode="auto">
            <a:xfrm>
              <a:off x="0" y="1178719"/>
              <a:ext cx="2880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本体知识库构建</a:t>
              </a:r>
            </a:p>
          </p:txBody>
        </p:sp>
        <p:sp>
          <p:nvSpPr>
            <p:cNvPr id="59" name="TextBox 63"/>
            <p:cNvSpPr txBox="1"/>
            <p:nvPr/>
          </p:nvSpPr>
          <p:spPr bwMode="auto">
            <a:xfrm>
              <a:off x="2880000" y="1178719"/>
              <a:ext cx="338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分类模型构建</a:t>
              </a:r>
            </a:p>
          </p:txBody>
        </p:sp>
      </p:grpSp>
      <p:grpSp>
        <p:nvGrpSpPr>
          <p:cNvPr id="6" name="组合 5"/>
          <p:cNvGrpSpPr/>
          <p:nvPr/>
        </p:nvGrpSpPr>
        <p:grpSpPr>
          <a:xfrm>
            <a:off x="91510" y="2065715"/>
            <a:ext cx="4320000" cy="4352023"/>
            <a:chOff x="91510" y="2065715"/>
            <a:chExt cx="4320000" cy="4352023"/>
          </a:xfrm>
        </p:grpSpPr>
        <p:sp>
          <p:nvSpPr>
            <p:cNvPr id="3" name="圆角矩形 2"/>
            <p:cNvSpPr/>
            <p:nvPr/>
          </p:nvSpPr>
          <p:spPr>
            <a:xfrm>
              <a:off x="91510" y="2065715"/>
              <a:ext cx="4320000" cy="4320000"/>
            </a:xfrm>
            <a:prstGeom prst="roundRect">
              <a:avLst/>
            </a:prstGeom>
            <a:solidFill>
              <a:srgbClr val="A5A5A5">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algn="ctr" fontAlgn="auto">
                <a:spcBef>
                  <a:spcPts val="0"/>
                </a:spcBef>
                <a:spcAft>
                  <a:spcPts val="0"/>
                </a:spcAft>
              </a:pPr>
              <a:endParaRPr lang="zh-CN" altLang="en-US" kern="0" dirty="0">
                <a:solidFill>
                  <a:prstClr val="white"/>
                </a:solidFill>
                <a:latin typeface="Calibri" panose="020F0502020204030204"/>
                <a:ea typeface="宋体" panose="02010600030101010101" pitchFamily="2" charset="-122"/>
              </a:endParaRPr>
            </a:p>
          </p:txBody>
        </p:sp>
        <p:pic>
          <p:nvPicPr>
            <p:cNvPr id="10" name="图片 9"/>
            <p:cNvPicPr>
              <a:picLocks noChangeAspect="1"/>
            </p:cNvPicPr>
            <p:nvPr/>
          </p:nvPicPr>
          <p:blipFill>
            <a:blip r:embed="rId4"/>
            <a:stretch>
              <a:fillRect/>
            </a:stretch>
          </p:blipFill>
          <p:spPr>
            <a:xfrm>
              <a:off x="386535" y="2258870"/>
              <a:ext cx="1002566" cy="1080000"/>
            </a:xfrm>
            <a:prstGeom prst="rect">
              <a:avLst/>
            </a:prstGeom>
          </p:spPr>
        </p:pic>
        <p:pic>
          <p:nvPicPr>
            <p:cNvPr id="11" name="图片 10"/>
            <p:cNvPicPr>
              <a:picLocks noChangeAspect="1"/>
            </p:cNvPicPr>
            <p:nvPr/>
          </p:nvPicPr>
          <p:blipFill>
            <a:blip r:embed="rId5"/>
            <a:stretch>
              <a:fillRect/>
            </a:stretch>
          </p:blipFill>
          <p:spPr>
            <a:xfrm>
              <a:off x="3052205" y="2258870"/>
              <a:ext cx="1071394" cy="1080000"/>
            </a:xfrm>
            <a:prstGeom prst="rect">
              <a:avLst/>
            </a:prstGeom>
          </p:spPr>
        </p:pic>
        <p:pic>
          <p:nvPicPr>
            <p:cNvPr id="12" name="图片 11"/>
            <p:cNvPicPr>
              <a:picLocks noChangeAspect="1"/>
            </p:cNvPicPr>
            <p:nvPr/>
          </p:nvPicPr>
          <p:blipFill>
            <a:blip r:embed="rId6"/>
            <a:stretch>
              <a:fillRect/>
            </a:stretch>
          </p:blipFill>
          <p:spPr>
            <a:xfrm>
              <a:off x="1691283" y="2258870"/>
              <a:ext cx="1058741" cy="1080000"/>
            </a:xfrm>
            <a:prstGeom prst="rect">
              <a:avLst/>
            </a:prstGeom>
          </p:spPr>
        </p:pic>
        <p:pic>
          <p:nvPicPr>
            <p:cNvPr id="19" name="图片 18"/>
            <p:cNvPicPr/>
            <p:nvPr/>
          </p:nvPicPr>
          <p:blipFill>
            <a:blip r:embed="rId7"/>
            <a:stretch>
              <a:fillRect/>
            </a:stretch>
          </p:blipFill>
          <p:spPr>
            <a:xfrm rot="5400000">
              <a:off x="1882968" y="3757116"/>
              <a:ext cx="720000" cy="1080000"/>
            </a:xfrm>
            <a:prstGeom prst="rect">
              <a:avLst/>
            </a:prstGeom>
          </p:spPr>
        </p:pic>
        <p:pic>
          <p:nvPicPr>
            <p:cNvPr id="20" name="图片 19"/>
            <p:cNvPicPr/>
            <p:nvPr/>
          </p:nvPicPr>
          <p:blipFill>
            <a:blip r:embed="rId8"/>
            <a:stretch>
              <a:fillRect/>
            </a:stretch>
          </p:blipFill>
          <p:spPr>
            <a:xfrm rot="5400000">
              <a:off x="552880" y="3757116"/>
              <a:ext cx="720000" cy="1080000"/>
            </a:xfrm>
            <a:prstGeom prst="rect">
              <a:avLst/>
            </a:prstGeom>
          </p:spPr>
        </p:pic>
        <p:pic>
          <p:nvPicPr>
            <p:cNvPr id="21" name="图片 20"/>
            <p:cNvPicPr/>
            <p:nvPr/>
          </p:nvPicPr>
          <p:blipFill>
            <a:blip r:embed="rId9"/>
            <a:stretch>
              <a:fillRect/>
            </a:stretch>
          </p:blipFill>
          <p:spPr>
            <a:xfrm rot="5400000">
              <a:off x="3255311" y="3757117"/>
              <a:ext cx="720000" cy="1080000"/>
            </a:xfrm>
            <a:prstGeom prst="rect">
              <a:avLst/>
            </a:prstGeom>
          </p:spPr>
        </p:pic>
        <p:cxnSp>
          <p:nvCxnSpPr>
            <p:cNvPr id="23" name="直接连接符 22"/>
            <p:cNvCxnSpPr/>
            <p:nvPr/>
          </p:nvCxnSpPr>
          <p:spPr bwMode="auto">
            <a:xfrm>
              <a:off x="91510" y="3580329"/>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 name="直接箭头连接符 25"/>
            <p:cNvCxnSpPr/>
            <p:nvPr/>
          </p:nvCxnSpPr>
          <p:spPr bwMode="auto">
            <a:xfrm>
              <a:off x="2231740" y="3582055"/>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37" name="直接连接符 136"/>
            <p:cNvCxnSpPr/>
            <p:nvPr/>
          </p:nvCxnSpPr>
          <p:spPr bwMode="auto">
            <a:xfrm>
              <a:off x="91510" y="4689140"/>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8" name="直接箭头连接符 137"/>
            <p:cNvCxnSpPr/>
            <p:nvPr/>
          </p:nvCxnSpPr>
          <p:spPr bwMode="auto">
            <a:xfrm>
              <a:off x="2231740" y="4690866"/>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28" name="图片 27"/>
            <p:cNvPicPr>
              <a:picLocks noChangeAspect="1"/>
            </p:cNvPicPr>
            <p:nvPr/>
          </p:nvPicPr>
          <p:blipFill>
            <a:blip r:embed="rId10"/>
            <a:stretch>
              <a:fillRect/>
            </a:stretch>
          </p:blipFill>
          <p:spPr>
            <a:xfrm>
              <a:off x="2936075" y="5068850"/>
              <a:ext cx="1293750" cy="900000"/>
            </a:xfrm>
            <a:prstGeom prst="rect">
              <a:avLst/>
            </a:prstGeom>
          </p:spPr>
        </p:pic>
        <p:pic>
          <p:nvPicPr>
            <p:cNvPr id="29" name="图片 28"/>
            <p:cNvPicPr>
              <a:picLocks noChangeAspect="1"/>
            </p:cNvPicPr>
            <p:nvPr/>
          </p:nvPicPr>
          <p:blipFill>
            <a:blip r:embed="rId11"/>
            <a:stretch>
              <a:fillRect/>
            </a:stretch>
          </p:blipFill>
          <p:spPr>
            <a:xfrm>
              <a:off x="1599771" y="5068850"/>
              <a:ext cx="1298823" cy="900000"/>
            </a:xfrm>
            <a:prstGeom prst="rect">
              <a:avLst/>
            </a:prstGeom>
          </p:spPr>
        </p:pic>
        <p:pic>
          <p:nvPicPr>
            <p:cNvPr id="30" name="图片 29"/>
            <p:cNvPicPr>
              <a:picLocks noChangeAspect="1"/>
            </p:cNvPicPr>
            <p:nvPr/>
          </p:nvPicPr>
          <p:blipFill>
            <a:blip r:embed="rId12"/>
            <a:stretch>
              <a:fillRect/>
            </a:stretch>
          </p:blipFill>
          <p:spPr>
            <a:xfrm>
              <a:off x="263468" y="5068850"/>
              <a:ext cx="1298823" cy="900000"/>
            </a:xfrm>
            <a:prstGeom prst="rect">
              <a:avLst/>
            </a:prstGeom>
          </p:spPr>
        </p:pic>
        <p:sp>
          <p:nvSpPr>
            <p:cNvPr id="35" name="文本框 34"/>
            <p:cNvSpPr txBox="1"/>
            <p:nvPr/>
          </p:nvSpPr>
          <p:spPr>
            <a:xfrm>
              <a:off x="1230638" y="6017628"/>
              <a:ext cx="1980029" cy="400110"/>
            </a:xfrm>
            <a:prstGeom prst="rect">
              <a:avLst/>
            </a:prstGeom>
            <a:noFill/>
          </p:spPr>
          <p:txBody>
            <a:bodyPr wrap="none" rtlCol="0">
              <a:spAutoFit/>
            </a:bodyPr>
            <a:lstStyle/>
            <a:p>
              <a:r>
                <a:rPr lang="zh-CN" altLang="en-US" sz="2000" dirty="0">
                  <a:latin typeface="+mn-lt"/>
                  <a:ea typeface="+mn-ea"/>
                </a:rPr>
                <a:t>对象分类器构建</a:t>
              </a:r>
            </a:p>
          </p:txBody>
        </p:sp>
        <p:graphicFrame>
          <p:nvGraphicFramePr>
            <p:cNvPr id="37" name="对象 36"/>
            <p:cNvGraphicFramePr>
              <a:graphicFrameLocks noChangeAspect="1"/>
            </p:cNvGraphicFramePr>
            <p:nvPr/>
          </p:nvGraphicFramePr>
          <p:xfrm>
            <a:off x="139517" y="3614494"/>
            <a:ext cx="522667" cy="288000"/>
          </p:xfrm>
          <a:graphic>
            <a:graphicData uri="http://schemas.openxmlformats.org/presentationml/2006/ole">
              <mc:AlternateContent xmlns:mc="http://schemas.openxmlformats.org/markup-compatibility/2006">
                <mc:Choice xmlns:v="urn:schemas-microsoft-com:vml" Requires="v">
                  <p:oleObj spid="_x0000_s1264" name="Equation" r:id="rId13" imgW="469900" imgH="254000" progId="Equation.DSMT4">
                    <p:embed/>
                  </p:oleObj>
                </mc:Choice>
                <mc:Fallback>
                  <p:oleObj name="Equation" r:id="rId13" imgW="469900" imgH="254000" progId="Equation.DSMT4">
                    <p:embed/>
                    <p:pic>
                      <p:nvPicPr>
                        <p:cNvPr id="37" name="对象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9517" y="3614494"/>
                          <a:ext cx="522667" cy="28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 name="矩形 159"/>
            <p:cNvSpPr/>
            <p:nvPr/>
          </p:nvSpPr>
          <p:spPr>
            <a:xfrm>
              <a:off x="2285274" y="4716175"/>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1600" dirty="0">
                  <a:solidFill>
                    <a:schemeClr val="tx1"/>
                  </a:solidFill>
                </a:rPr>
                <a:t>5-fold</a:t>
              </a:r>
              <a:r>
                <a:rPr lang="zh-CN" altLang="en-US" sz="1600" dirty="0">
                  <a:solidFill>
                    <a:schemeClr val="tx1"/>
                  </a:solidFill>
                </a:rPr>
                <a:t>交叉验证</a:t>
              </a:r>
            </a:p>
          </p:txBody>
        </p:sp>
        <p:sp>
          <p:nvSpPr>
            <p:cNvPr id="161" name="矩形 160"/>
            <p:cNvSpPr/>
            <p:nvPr/>
          </p:nvSpPr>
          <p:spPr>
            <a:xfrm>
              <a:off x="521550" y="4716175"/>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2000" dirty="0">
                  <a:solidFill>
                    <a:schemeClr val="tx1"/>
                  </a:solidFill>
                </a:rPr>
                <a:t>SVM</a:t>
              </a:r>
              <a:endParaRPr lang="zh-CN" altLang="en-US" sz="2000" dirty="0">
                <a:solidFill>
                  <a:schemeClr val="tx1"/>
                </a:solidFill>
              </a:endParaRPr>
            </a:p>
          </p:txBody>
        </p:sp>
        <p:sp>
          <p:nvSpPr>
            <p:cNvPr id="164" name="矩形 163"/>
            <p:cNvSpPr/>
            <p:nvPr/>
          </p:nvSpPr>
          <p:spPr>
            <a:xfrm>
              <a:off x="2411760" y="3609020"/>
              <a:ext cx="144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600" dirty="0">
                  <a:solidFill>
                    <a:schemeClr val="tx1"/>
                  </a:solidFill>
                </a:rPr>
                <a:t>对象特征提取</a:t>
              </a:r>
            </a:p>
          </p:txBody>
        </p:sp>
      </p:grpSp>
      <p:grpSp>
        <p:nvGrpSpPr>
          <p:cNvPr id="5" name="组合 4"/>
          <p:cNvGrpSpPr/>
          <p:nvPr/>
        </p:nvGrpSpPr>
        <p:grpSpPr>
          <a:xfrm>
            <a:off x="4738789" y="2026938"/>
            <a:ext cx="4333711" cy="4390800"/>
            <a:chOff x="4738789" y="2026938"/>
            <a:chExt cx="4333711" cy="4390800"/>
          </a:xfrm>
        </p:grpSpPr>
        <p:sp>
          <p:nvSpPr>
            <p:cNvPr id="9" name="矩形 8"/>
            <p:cNvSpPr/>
            <p:nvPr/>
          </p:nvSpPr>
          <p:spPr>
            <a:xfrm>
              <a:off x="4738789" y="2026938"/>
              <a:ext cx="4320000" cy="4320000"/>
            </a:xfrm>
            <a:prstGeom prst="rect">
              <a:avLst/>
            </a:prstGeom>
            <a:solidFill>
              <a:srgbClr val="4472C4">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algn="ctr" fontAlgn="auto">
                <a:spcBef>
                  <a:spcPts val="0"/>
                </a:spcBef>
                <a:spcAft>
                  <a:spcPts val="0"/>
                </a:spcAft>
              </a:pPr>
              <a:endParaRPr lang="zh-CN" altLang="en-US" kern="0" dirty="0">
                <a:solidFill>
                  <a:prstClr val="white"/>
                </a:solidFill>
                <a:latin typeface="Calibri" panose="020F0502020204030204"/>
                <a:ea typeface="宋体" panose="02010600030101010101" pitchFamily="2" charset="-122"/>
              </a:endParaRPr>
            </a:p>
          </p:txBody>
        </p:sp>
        <p:pic>
          <p:nvPicPr>
            <p:cNvPr id="140" name="图片 139"/>
            <p:cNvPicPr/>
            <p:nvPr/>
          </p:nvPicPr>
          <p:blipFill>
            <a:blip r:embed="rId15" cstate="print">
              <a:extLst>
                <a:ext uri="{28A0092B-C50C-407E-A947-70E740481C1C}">
                  <a14:useLocalDpi xmlns:a14="http://schemas.microsoft.com/office/drawing/2010/main" val="0"/>
                </a:ext>
              </a:extLst>
            </a:blip>
            <a:stretch>
              <a:fillRect/>
            </a:stretch>
          </p:blipFill>
          <p:spPr>
            <a:xfrm>
              <a:off x="7654789" y="2293741"/>
              <a:ext cx="1296000" cy="900000"/>
            </a:xfrm>
            <a:prstGeom prst="rect">
              <a:avLst/>
            </a:prstGeom>
            <a:ln>
              <a:solidFill>
                <a:schemeClr val="tx1"/>
              </a:solidFill>
            </a:ln>
          </p:spPr>
        </p:pic>
        <p:pic>
          <p:nvPicPr>
            <p:cNvPr id="141" name="图片 140"/>
            <p:cNvPicPr/>
            <p:nvPr/>
          </p:nvPicPr>
          <p:blipFill>
            <a:blip r:embed="rId16" cstate="print">
              <a:extLst>
                <a:ext uri="{28A0092B-C50C-407E-A947-70E740481C1C}">
                  <a14:useLocalDpi xmlns:a14="http://schemas.microsoft.com/office/drawing/2010/main" val="0"/>
                </a:ext>
              </a:extLst>
            </a:blip>
            <a:stretch>
              <a:fillRect/>
            </a:stretch>
          </p:blipFill>
          <p:spPr>
            <a:xfrm>
              <a:off x="6240223" y="2303975"/>
              <a:ext cx="1296000" cy="900000"/>
            </a:xfrm>
            <a:prstGeom prst="rect">
              <a:avLst/>
            </a:prstGeom>
            <a:ln>
              <a:solidFill>
                <a:schemeClr val="tx1"/>
              </a:solidFill>
            </a:ln>
          </p:spPr>
        </p:pic>
        <p:pic>
          <p:nvPicPr>
            <p:cNvPr id="142" name="图片 141"/>
            <p:cNvPicPr/>
            <p:nvPr/>
          </p:nvPicPr>
          <p:blipFill>
            <a:blip r:embed="rId17" cstate="print">
              <a:extLst>
                <a:ext uri="{28A0092B-C50C-407E-A947-70E740481C1C}">
                  <a14:useLocalDpi xmlns:a14="http://schemas.microsoft.com/office/drawing/2010/main" val="0"/>
                </a:ext>
              </a:extLst>
            </a:blip>
            <a:stretch>
              <a:fillRect/>
            </a:stretch>
          </p:blipFill>
          <p:spPr>
            <a:xfrm>
              <a:off x="4825657" y="2303975"/>
              <a:ext cx="1296000" cy="900000"/>
            </a:xfrm>
            <a:prstGeom prst="rect">
              <a:avLst/>
            </a:prstGeom>
            <a:ln>
              <a:solidFill>
                <a:schemeClr val="tx1"/>
              </a:solidFill>
            </a:ln>
          </p:spPr>
        </p:pic>
        <p:cxnSp>
          <p:nvCxnSpPr>
            <p:cNvPr id="143" name="直接连接符 142"/>
            <p:cNvCxnSpPr/>
            <p:nvPr/>
          </p:nvCxnSpPr>
          <p:spPr bwMode="auto">
            <a:xfrm>
              <a:off x="4772030" y="3580329"/>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4" name="直接箭头连接符 143"/>
            <p:cNvCxnSpPr/>
            <p:nvPr/>
          </p:nvCxnSpPr>
          <p:spPr bwMode="auto">
            <a:xfrm>
              <a:off x="6912260" y="3582055"/>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145" name="图片 144"/>
            <p:cNvPicPr/>
            <p:nvPr/>
          </p:nvPicPr>
          <p:blipFill rotWithShape="1">
            <a:blip r:embed="rId18"/>
            <a:srcRect r="6304" b="50534"/>
            <a:stretch>
              <a:fillRect/>
            </a:stretch>
          </p:blipFill>
          <p:spPr>
            <a:xfrm>
              <a:off x="7597654" y="3929045"/>
              <a:ext cx="1152000" cy="432000"/>
            </a:xfrm>
            <a:prstGeom prst="rect">
              <a:avLst/>
            </a:prstGeom>
            <a:ln>
              <a:solidFill>
                <a:srgbClr val="0070C0"/>
              </a:solidFill>
            </a:ln>
          </p:spPr>
        </p:pic>
        <p:pic>
          <p:nvPicPr>
            <p:cNvPr id="146" name="图片 145"/>
            <p:cNvPicPr/>
            <p:nvPr/>
          </p:nvPicPr>
          <p:blipFill rotWithShape="1">
            <a:blip r:embed="rId18"/>
            <a:srcRect r="6304" b="50534"/>
            <a:stretch>
              <a:fillRect/>
            </a:stretch>
          </p:blipFill>
          <p:spPr>
            <a:xfrm>
              <a:off x="6191670" y="3929045"/>
              <a:ext cx="1152000" cy="432000"/>
            </a:xfrm>
            <a:prstGeom prst="rect">
              <a:avLst/>
            </a:prstGeom>
            <a:ln>
              <a:solidFill>
                <a:srgbClr val="00B050"/>
              </a:solidFill>
            </a:ln>
          </p:spPr>
        </p:pic>
        <p:pic>
          <p:nvPicPr>
            <p:cNvPr id="147" name="图片 146"/>
            <p:cNvPicPr/>
            <p:nvPr/>
          </p:nvPicPr>
          <p:blipFill rotWithShape="1">
            <a:blip r:embed="rId18"/>
            <a:srcRect r="6304" b="50534"/>
            <a:stretch>
              <a:fillRect/>
            </a:stretch>
          </p:blipFill>
          <p:spPr>
            <a:xfrm>
              <a:off x="4806506" y="3929045"/>
              <a:ext cx="1152000" cy="432000"/>
            </a:xfrm>
            <a:prstGeom prst="rect">
              <a:avLst/>
            </a:prstGeom>
            <a:ln>
              <a:solidFill>
                <a:srgbClr val="FF0000"/>
              </a:solidFill>
            </a:ln>
          </p:spPr>
        </p:pic>
        <p:pic>
          <p:nvPicPr>
            <p:cNvPr id="151" name="图片 150"/>
            <p:cNvPicPr/>
            <p:nvPr/>
          </p:nvPicPr>
          <p:blipFill rotWithShape="1">
            <a:blip r:embed="rId18"/>
            <a:srcRect r="6304" b="50534"/>
            <a:stretch>
              <a:fillRect/>
            </a:stretch>
          </p:blipFill>
          <p:spPr>
            <a:xfrm>
              <a:off x="7695475" y="4014065"/>
              <a:ext cx="1152000" cy="432000"/>
            </a:xfrm>
            <a:prstGeom prst="rect">
              <a:avLst/>
            </a:prstGeom>
            <a:ln>
              <a:solidFill>
                <a:srgbClr val="0070C0"/>
              </a:solidFill>
            </a:ln>
          </p:spPr>
        </p:pic>
        <p:pic>
          <p:nvPicPr>
            <p:cNvPr id="152" name="图片 151"/>
            <p:cNvPicPr/>
            <p:nvPr/>
          </p:nvPicPr>
          <p:blipFill rotWithShape="1">
            <a:blip r:embed="rId18"/>
            <a:srcRect r="6304" b="50534"/>
            <a:stretch>
              <a:fillRect/>
            </a:stretch>
          </p:blipFill>
          <p:spPr>
            <a:xfrm>
              <a:off x="6289491" y="4014065"/>
              <a:ext cx="1152000" cy="432000"/>
            </a:xfrm>
            <a:prstGeom prst="rect">
              <a:avLst/>
            </a:prstGeom>
            <a:ln>
              <a:solidFill>
                <a:srgbClr val="00B050"/>
              </a:solidFill>
            </a:ln>
          </p:spPr>
        </p:pic>
        <p:pic>
          <p:nvPicPr>
            <p:cNvPr id="153" name="图片 152"/>
            <p:cNvPicPr/>
            <p:nvPr/>
          </p:nvPicPr>
          <p:blipFill rotWithShape="1">
            <a:blip r:embed="rId18"/>
            <a:srcRect r="6304" b="50534"/>
            <a:stretch>
              <a:fillRect/>
            </a:stretch>
          </p:blipFill>
          <p:spPr>
            <a:xfrm>
              <a:off x="4904327" y="4014065"/>
              <a:ext cx="1152000" cy="432000"/>
            </a:xfrm>
            <a:prstGeom prst="rect">
              <a:avLst/>
            </a:prstGeom>
            <a:ln>
              <a:solidFill>
                <a:srgbClr val="FF0000"/>
              </a:solidFill>
            </a:ln>
          </p:spPr>
        </p:pic>
        <p:pic>
          <p:nvPicPr>
            <p:cNvPr id="154" name="图片 153"/>
            <p:cNvPicPr/>
            <p:nvPr/>
          </p:nvPicPr>
          <p:blipFill rotWithShape="1">
            <a:blip r:embed="rId18"/>
            <a:srcRect r="6304" b="50534"/>
            <a:stretch>
              <a:fillRect/>
            </a:stretch>
          </p:blipFill>
          <p:spPr>
            <a:xfrm>
              <a:off x="7813198" y="4104075"/>
              <a:ext cx="1152000" cy="432000"/>
            </a:xfrm>
            <a:prstGeom prst="rect">
              <a:avLst/>
            </a:prstGeom>
            <a:ln>
              <a:solidFill>
                <a:srgbClr val="0070C0"/>
              </a:solidFill>
            </a:ln>
          </p:spPr>
        </p:pic>
        <p:pic>
          <p:nvPicPr>
            <p:cNvPr id="155" name="图片 154"/>
            <p:cNvPicPr/>
            <p:nvPr/>
          </p:nvPicPr>
          <p:blipFill rotWithShape="1">
            <a:blip r:embed="rId18"/>
            <a:srcRect r="6304" b="50534"/>
            <a:stretch>
              <a:fillRect/>
            </a:stretch>
          </p:blipFill>
          <p:spPr>
            <a:xfrm>
              <a:off x="6407214" y="4104075"/>
              <a:ext cx="1152000" cy="432000"/>
            </a:xfrm>
            <a:prstGeom prst="rect">
              <a:avLst/>
            </a:prstGeom>
            <a:ln>
              <a:solidFill>
                <a:srgbClr val="00B050"/>
              </a:solidFill>
            </a:ln>
          </p:spPr>
        </p:pic>
        <p:pic>
          <p:nvPicPr>
            <p:cNvPr id="156" name="图片 155"/>
            <p:cNvPicPr/>
            <p:nvPr/>
          </p:nvPicPr>
          <p:blipFill rotWithShape="1">
            <a:blip r:embed="rId18"/>
            <a:srcRect r="6304" b="50534"/>
            <a:stretch>
              <a:fillRect/>
            </a:stretch>
          </p:blipFill>
          <p:spPr>
            <a:xfrm>
              <a:off x="5022050" y="4104075"/>
              <a:ext cx="1152000" cy="432000"/>
            </a:xfrm>
            <a:prstGeom prst="rect">
              <a:avLst/>
            </a:prstGeom>
            <a:ln>
              <a:solidFill>
                <a:srgbClr val="FF0000"/>
              </a:solidFill>
            </a:ln>
          </p:spPr>
        </p:pic>
        <p:cxnSp>
          <p:nvCxnSpPr>
            <p:cNvPr id="157" name="直接连接符 156"/>
            <p:cNvCxnSpPr/>
            <p:nvPr/>
          </p:nvCxnSpPr>
          <p:spPr bwMode="auto">
            <a:xfrm>
              <a:off x="4755946" y="4644135"/>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8" name="直接箭头连接符 157"/>
            <p:cNvCxnSpPr/>
            <p:nvPr/>
          </p:nvCxnSpPr>
          <p:spPr bwMode="auto">
            <a:xfrm>
              <a:off x="6896176" y="4645861"/>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31" name="图片 30"/>
            <p:cNvPicPr/>
            <p:nvPr/>
          </p:nvPicPr>
          <p:blipFill>
            <a:blip r:embed="rId19"/>
            <a:stretch>
              <a:fillRect/>
            </a:stretch>
          </p:blipFill>
          <p:spPr>
            <a:xfrm>
              <a:off x="7660162" y="4986285"/>
              <a:ext cx="1296000" cy="1008000"/>
            </a:xfrm>
            <a:prstGeom prst="rect">
              <a:avLst/>
            </a:prstGeom>
          </p:spPr>
        </p:pic>
        <p:pic>
          <p:nvPicPr>
            <p:cNvPr id="33" name="图片 32"/>
            <p:cNvPicPr/>
            <p:nvPr/>
          </p:nvPicPr>
          <p:blipFill>
            <a:blip r:embed="rId20"/>
            <a:stretch>
              <a:fillRect/>
            </a:stretch>
          </p:blipFill>
          <p:spPr>
            <a:xfrm>
              <a:off x="6242909" y="4986285"/>
              <a:ext cx="1296000" cy="1008000"/>
            </a:xfrm>
            <a:prstGeom prst="rect">
              <a:avLst/>
            </a:prstGeom>
          </p:spPr>
        </p:pic>
        <p:pic>
          <p:nvPicPr>
            <p:cNvPr id="34" name="图片 33"/>
            <p:cNvPicPr/>
            <p:nvPr/>
          </p:nvPicPr>
          <p:blipFill>
            <a:blip r:embed="rId21"/>
            <a:stretch>
              <a:fillRect/>
            </a:stretch>
          </p:blipFill>
          <p:spPr>
            <a:xfrm>
              <a:off x="4825657" y="4986285"/>
              <a:ext cx="1296000" cy="1008000"/>
            </a:xfrm>
            <a:prstGeom prst="rect">
              <a:avLst/>
            </a:prstGeom>
          </p:spPr>
        </p:pic>
        <p:sp>
          <p:nvSpPr>
            <p:cNvPr id="159" name="文本框 158"/>
            <p:cNvSpPr txBox="1"/>
            <p:nvPr/>
          </p:nvSpPr>
          <p:spPr>
            <a:xfrm>
              <a:off x="5993199" y="6017628"/>
              <a:ext cx="1980029" cy="400110"/>
            </a:xfrm>
            <a:prstGeom prst="rect">
              <a:avLst/>
            </a:prstGeom>
            <a:noFill/>
          </p:spPr>
          <p:txBody>
            <a:bodyPr wrap="none" rtlCol="0">
              <a:spAutoFit/>
            </a:bodyPr>
            <a:lstStyle/>
            <a:p>
              <a:r>
                <a:rPr lang="zh-CN" altLang="en-US" sz="2000" dirty="0">
                  <a:latin typeface="+mn-lt"/>
                  <a:ea typeface="+mn-ea"/>
                </a:rPr>
                <a:t>关系分类器构建</a:t>
              </a:r>
            </a:p>
          </p:txBody>
        </p:sp>
        <p:graphicFrame>
          <p:nvGraphicFramePr>
            <p:cNvPr id="40" name="对象 39"/>
            <p:cNvGraphicFramePr>
              <a:graphicFrameLocks noChangeAspect="1"/>
            </p:cNvGraphicFramePr>
            <p:nvPr/>
          </p:nvGraphicFramePr>
          <p:xfrm>
            <a:off x="4789200" y="3614494"/>
            <a:ext cx="715034" cy="288000"/>
          </p:xfrm>
          <a:graphic>
            <a:graphicData uri="http://schemas.openxmlformats.org/presentationml/2006/ole">
              <mc:AlternateContent xmlns:mc="http://schemas.openxmlformats.org/markup-compatibility/2006">
                <mc:Choice xmlns:v="urn:schemas-microsoft-com:vml" Requires="v">
                  <p:oleObj spid="_x0000_s1265" name="Equation" r:id="rId22" imgW="685800" imgH="279400" progId="Equation.DSMT4">
                    <p:embed/>
                  </p:oleObj>
                </mc:Choice>
                <mc:Fallback>
                  <p:oleObj name="Equation" r:id="rId22" imgW="685800" imgH="279400" progId="Equation.DSMT4">
                    <p:embed/>
                    <p:pic>
                      <p:nvPicPr>
                        <p:cNvPr id="40" name="对象 3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89200" y="3614494"/>
                          <a:ext cx="715034" cy="28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 name="矩形 161"/>
            <p:cNvSpPr/>
            <p:nvPr/>
          </p:nvSpPr>
          <p:spPr>
            <a:xfrm>
              <a:off x="6968135" y="4665696"/>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1600" dirty="0">
                  <a:solidFill>
                    <a:schemeClr val="tx1"/>
                  </a:solidFill>
                </a:rPr>
                <a:t>5-fold</a:t>
              </a:r>
              <a:r>
                <a:rPr lang="zh-CN" altLang="en-US" sz="1600" dirty="0">
                  <a:solidFill>
                    <a:schemeClr val="tx1"/>
                  </a:solidFill>
                </a:rPr>
                <a:t>交叉验证</a:t>
              </a:r>
            </a:p>
          </p:txBody>
        </p:sp>
        <p:sp>
          <p:nvSpPr>
            <p:cNvPr id="163" name="矩形 162"/>
            <p:cNvSpPr/>
            <p:nvPr/>
          </p:nvSpPr>
          <p:spPr>
            <a:xfrm>
              <a:off x="5204411" y="4665696"/>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2000" dirty="0">
                  <a:solidFill>
                    <a:schemeClr val="tx1"/>
                  </a:solidFill>
                </a:rPr>
                <a:t>SVM</a:t>
              </a:r>
              <a:endParaRPr lang="zh-CN" altLang="en-US" sz="2000" dirty="0">
                <a:solidFill>
                  <a:schemeClr val="tx1"/>
                </a:solidFill>
              </a:endParaRPr>
            </a:p>
          </p:txBody>
        </p:sp>
        <p:sp>
          <p:nvSpPr>
            <p:cNvPr id="165" name="矩形 164"/>
            <p:cNvSpPr/>
            <p:nvPr/>
          </p:nvSpPr>
          <p:spPr>
            <a:xfrm>
              <a:off x="7069724" y="3614833"/>
              <a:ext cx="144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600" dirty="0">
                  <a:solidFill>
                    <a:schemeClr val="tx1"/>
                  </a:solidFill>
                </a:rPr>
                <a:t>关系特征提取</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1678372E-5616-4E32-89EA-E84D62BCDCF3}" type="slidenum">
              <a:rPr lang="en-US" altLang="zh-CN" smtClean="0"/>
              <a:t>4</a:t>
            </a:fld>
            <a:endParaRPr lang="en-US" altLang="zh-CN" dirty="0"/>
          </a:p>
        </p:txBody>
      </p:sp>
      <p:sp>
        <p:nvSpPr>
          <p:cNvPr id="9" name="标题 1">
            <a:extLst>
              <a:ext uri="{FF2B5EF4-FFF2-40B4-BE49-F238E27FC236}">
                <a16:creationId xmlns:a16="http://schemas.microsoft.com/office/drawing/2014/main" xmlns="" id="{40E0C01B-9715-4AD5-A92C-947A3A3F3B05}"/>
              </a:ext>
            </a:extLst>
          </p:cNvPr>
          <p:cNvSpPr>
            <a:spLocks noGrp="1"/>
          </p:cNvSpPr>
          <p:nvPr>
            <p:ph type="title"/>
          </p:nvPr>
        </p:nvSpPr>
        <p:spPr>
          <a:xfrm>
            <a:off x="241300" y="454025"/>
            <a:ext cx="8620125" cy="627063"/>
          </a:xfrm>
        </p:spPr>
        <p:txBody>
          <a:bodyPr/>
          <a:lstStyle/>
          <a:p>
            <a:pPr eaLnBrk="1" hangingPunct="1">
              <a:defRPr/>
            </a:pPr>
            <a:r>
              <a:rPr lang="en-US" altLang="zh-CN" sz="3600" dirty="0"/>
              <a:t>1. 2D Affordance from Image(s)</a:t>
            </a:r>
            <a:endParaRPr lang="zh-CN" altLang="en-US" sz="3600" dirty="0"/>
          </a:p>
        </p:txBody>
      </p:sp>
      <p:sp>
        <p:nvSpPr>
          <p:cNvPr id="3" name="矩形 2">
            <a:extLst>
              <a:ext uri="{FF2B5EF4-FFF2-40B4-BE49-F238E27FC236}">
                <a16:creationId xmlns:a16="http://schemas.microsoft.com/office/drawing/2014/main" xmlns="" id="{1EE50020-4A8F-42F6-A0A3-AAD2EBF3D5AB}"/>
              </a:ext>
            </a:extLst>
          </p:cNvPr>
          <p:cNvSpPr/>
          <p:nvPr/>
        </p:nvSpPr>
        <p:spPr>
          <a:xfrm>
            <a:off x="3977" y="5750004"/>
            <a:ext cx="9554817" cy="1107996"/>
          </a:xfrm>
          <a:prstGeom prst="rect">
            <a:avLst/>
          </a:prstGeom>
          <a:solidFill>
            <a:schemeClr val="bg1"/>
          </a:solidFill>
        </p:spPr>
        <p:txBody>
          <a:bodyPr wrap="square">
            <a:spAutoFit/>
          </a:bodyPr>
          <a:lstStyle/>
          <a:p>
            <a:r>
              <a:rPr lang="en-US" altLang="zh-CN" sz="1600" b="1" dirty="0"/>
              <a:t>HICO: A Benchmark for Recognizing Human-Object Interactions in Images. </a:t>
            </a:r>
          </a:p>
          <a:p>
            <a:r>
              <a:rPr lang="en-US" altLang="zh-CN" sz="1600" dirty="0"/>
              <a:t>IEEE International Conference on Computer Vision (ICCV), 2015. Yu-Wei Chao et al. </a:t>
            </a:r>
            <a:br>
              <a:rPr lang="en-US" altLang="zh-CN" sz="1600" dirty="0"/>
            </a:br>
            <a:r>
              <a:rPr lang="en-US" altLang="zh-CN" sz="1600" b="1" dirty="0"/>
              <a:t>Learning to Detect Human-Object Interactions.</a:t>
            </a:r>
            <a:r>
              <a:rPr lang="en-US" altLang="zh-CN" sz="1600" dirty="0"/>
              <a:t> </a:t>
            </a:r>
            <a:br>
              <a:rPr lang="en-US" altLang="zh-CN" sz="1600" dirty="0"/>
            </a:br>
            <a:r>
              <a:rPr lang="en-US" altLang="zh-CN" sz="1600" dirty="0"/>
              <a:t>IEEE Winter Conference on Applications of Computer Vision (WACV), 2018.</a:t>
            </a:r>
            <a:r>
              <a:rPr lang="en-US" altLang="zh-CN" dirty="0"/>
              <a:t> </a:t>
            </a:r>
            <a:endParaRPr lang="zh-CN" altLang="en-US" dirty="0"/>
          </a:p>
        </p:txBody>
      </p:sp>
      <p:pic>
        <p:nvPicPr>
          <p:cNvPr id="6" name="图片 5">
            <a:extLst>
              <a:ext uri="{FF2B5EF4-FFF2-40B4-BE49-F238E27FC236}">
                <a16:creationId xmlns:a16="http://schemas.microsoft.com/office/drawing/2014/main" xmlns="" id="{BF54DD2A-086F-4793-8BE3-8DB80FBE0BC8}"/>
              </a:ext>
            </a:extLst>
          </p:cNvPr>
          <p:cNvPicPr>
            <a:picLocks noChangeAspect="1"/>
          </p:cNvPicPr>
          <p:nvPr/>
        </p:nvPicPr>
        <p:blipFill>
          <a:blip r:embed="rId2"/>
          <a:stretch>
            <a:fillRect/>
          </a:stretch>
        </p:blipFill>
        <p:spPr>
          <a:xfrm>
            <a:off x="134397" y="2957275"/>
            <a:ext cx="3874896" cy="2762952"/>
          </a:xfrm>
          <a:prstGeom prst="rect">
            <a:avLst/>
          </a:prstGeom>
        </p:spPr>
      </p:pic>
      <p:sp>
        <p:nvSpPr>
          <p:cNvPr id="26" name="文本框 25">
            <a:extLst>
              <a:ext uri="{FF2B5EF4-FFF2-40B4-BE49-F238E27FC236}">
                <a16:creationId xmlns:a16="http://schemas.microsoft.com/office/drawing/2014/main" xmlns="" id="{A7809A6E-FD2B-473B-938D-EA1525334663}"/>
              </a:ext>
            </a:extLst>
          </p:cNvPr>
          <p:cNvSpPr txBox="1"/>
          <p:nvPr/>
        </p:nvSpPr>
        <p:spPr>
          <a:xfrm>
            <a:off x="4551362" y="1694540"/>
            <a:ext cx="4529483" cy="1323439"/>
          </a:xfrm>
          <a:prstGeom prst="rect">
            <a:avLst/>
          </a:prstGeom>
          <a:noFill/>
        </p:spPr>
        <p:txBody>
          <a:bodyPr wrap="square" rtlCol="0">
            <a:spAutoFit/>
          </a:bodyPr>
          <a:lstStyle/>
          <a:p>
            <a:r>
              <a:rPr lang="en-US" altLang="zh-CN" sz="2000" dirty="0">
                <a:solidFill>
                  <a:schemeClr val="accent2"/>
                </a:solidFill>
                <a:latin typeface="+mn-lt"/>
                <a:ea typeface="+mn-ea"/>
              </a:rPr>
              <a:t>HOI detection</a:t>
            </a:r>
          </a:p>
          <a:p>
            <a:r>
              <a:rPr lang="zh-CN" altLang="en-US" sz="2000" dirty="0">
                <a:solidFill>
                  <a:schemeClr val="accent2"/>
                </a:solidFill>
                <a:latin typeface="+mn-lt"/>
                <a:ea typeface="+mn-ea"/>
              </a:rPr>
              <a:t>输入</a:t>
            </a:r>
            <a:r>
              <a:rPr lang="zh-CN" altLang="en-US" sz="2000" dirty="0">
                <a:latin typeface="+mn-lt"/>
                <a:ea typeface="+mn-ea"/>
              </a:rPr>
              <a:t>：</a:t>
            </a:r>
            <a:r>
              <a:rPr lang="en-US" altLang="zh-CN" sz="2000" dirty="0">
                <a:latin typeface="+mn-lt"/>
                <a:ea typeface="+mn-ea"/>
              </a:rPr>
              <a:t>image </a:t>
            </a:r>
          </a:p>
          <a:p>
            <a:r>
              <a:rPr lang="zh-CN" altLang="en-US" sz="2000" dirty="0">
                <a:solidFill>
                  <a:schemeClr val="accent2"/>
                </a:solidFill>
                <a:latin typeface="+mn-lt"/>
                <a:ea typeface="+mn-ea"/>
              </a:rPr>
              <a:t>输出</a:t>
            </a:r>
            <a:r>
              <a:rPr lang="zh-CN" altLang="en-US" sz="2000" dirty="0">
                <a:latin typeface="+mn-lt"/>
                <a:ea typeface="+mn-ea"/>
              </a:rPr>
              <a:t>：</a:t>
            </a:r>
            <a:r>
              <a:rPr lang="en-US" altLang="zh-CN" sz="2000" dirty="0">
                <a:latin typeface="+mn-lt"/>
                <a:ea typeface="+mn-ea"/>
              </a:rPr>
              <a:t>HOI </a:t>
            </a:r>
            <a:r>
              <a:rPr lang="zh-CN" altLang="en-US" sz="2000" dirty="0">
                <a:latin typeface="+mn-lt"/>
                <a:ea typeface="+mn-ea"/>
              </a:rPr>
              <a:t>边界框对 </a:t>
            </a:r>
            <a:r>
              <a:rPr lang="en-US" altLang="zh-CN" sz="2000" dirty="0">
                <a:latin typeface="+mn-lt"/>
                <a:ea typeface="+mn-ea"/>
              </a:rPr>
              <a:t>,</a:t>
            </a:r>
            <a:r>
              <a:rPr lang="zh-CN" altLang="en-US" sz="2000" dirty="0">
                <a:latin typeface="+mn-lt"/>
                <a:ea typeface="+mn-ea"/>
              </a:rPr>
              <a:t>每个边框对定位一个人和一个对象，并预测</a:t>
            </a:r>
            <a:r>
              <a:rPr lang="en-US" altLang="zh-CN" sz="2000" dirty="0">
                <a:latin typeface="+mn-lt"/>
                <a:ea typeface="+mn-ea"/>
              </a:rPr>
              <a:t>HOI</a:t>
            </a:r>
            <a:r>
              <a:rPr lang="zh-CN" altLang="en-US" sz="2000" dirty="0">
                <a:latin typeface="+mn-lt"/>
                <a:ea typeface="+mn-ea"/>
              </a:rPr>
              <a:t>类标签</a:t>
            </a:r>
          </a:p>
        </p:txBody>
      </p:sp>
      <p:sp>
        <p:nvSpPr>
          <p:cNvPr id="30" name="矩形 29">
            <a:extLst>
              <a:ext uri="{FF2B5EF4-FFF2-40B4-BE49-F238E27FC236}">
                <a16:creationId xmlns:a16="http://schemas.microsoft.com/office/drawing/2014/main" xmlns="" id="{DEC618FB-0BCB-45C7-B03C-1BC0AB25394F}"/>
              </a:ext>
            </a:extLst>
          </p:cNvPr>
          <p:cNvSpPr/>
          <p:nvPr/>
        </p:nvSpPr>
        <p:spPr>
          <a:xfrm>
            <a:off x="0" y="1691872"/>
            <a:ext cx="4336292" cy="1323439"/>
          </a:xfrm>
          <a:prstGeom prst="rect">
            <a:avLst/>
          </a:prstGeom>
        </p:spPr>
        <p:txBody>
          <a:bodyPr wrap="square">
            <a:spAutoFit/>
          </a:bodyPr>
          <a:lstStyle/>
          <a:p>
            <a:r>
              <a:rPr lang="en-US" altLang="zh-CN" sz="2000" dirty="0">
                <a:solidFill>
                  <a:schemeClr val="accent2"/>
                </a:solidFill>
              </a:rPr>
              <a:t>HOI classification</a:t>
            </a:r>
          </a:p>
          <a:p>
            <a:r>
              <a:rPr lang="zh-CN" altLang="en-US" sz="2000" dirty="0">
                <a:solidFill>
                  <a:schemeClr val="accent2"/>
                </a:solidFill>
              </a:rPr>
              <a:t>输入</a:t>
            </a:r>
            <a:r>
              <a:rPr lang="zh-CN" altLang="en-US" sz="2000" dirty="0"/>
              <a:t>：</a:t>
            </a:r>
            <a:r>
              <a:rPr lang="en-US" altLang="zh-CN" sz="2000" dirty="0"/>
              <a:t>image</a:t>
            </a:r>
          </a:p>
          <a:p>
            <a:r>
              <a:rPr lang="zh-CN" altLang="en-US" sz="2000" dirty="0">
                <a:solidFill>
                  <a:schemeClr val="accent2"/>
                </a:solidFill>
              </a:rPr>
              <a:t>输出</a:t>
            </a:r>
            <a:r>
              <a:rPr lang="zh-CN" altLang="en-US" sz="2000" dirty="0"/>
              <a:t>：一组二进制标签，每个标签表示</a:t>
            </a:r>
            <a:r>
              <a:rPr lang="en-US" altLang="zh-CN" sz="2000" dirty="0"/>
              <a:t>HOI</a:t>
            </a:r>
            <a:r>
              <a:rPr lang="zh-CN" altLang="en-US" sz="2000" dirty="0"/>
              <a:t>类的存在或不存在</a:t>
            </a:r>
          </a:p>
        </p:txBody>
      </p:sp>
      <p:sp>
        <p:nvSpPr>
          <p:cNvPr id="31" name="矩形 30">
            <a:extLst>
              <a:ext uri="{FF2B5EF4-FFF2-40B4-BE49-F238E27FC236}">
                <a16:creationId xmlns:a16="http://schemas.microsoft.com/office/drawing/2014/main" xmlns="" id="{0D46A04C-0DA5-457D-BDC4-1844FB28F33A}"/>
              </a:ext>
            </a:extLst>
          </p:cNvPr>
          <p:cNvSpPr/>
          <p:nvPr/>
        </p:nvSpPr>
        <p:spPr>
          <a:xfrm>
            <a:off x="2977781" y="1203948"/>
            <a:ext cx="3188437" cy="400110"/>
          </a:xfrm>
          <a:prstGeom prst="rect">
            <a:avLst/>
          </a:prstGeom>
        </p:spPr>
        <p:txBody>
          <a:bodyPr wrap="none">
            <a:spAutoFit/>
          </a:bodyPr>
          <a:lstStyle/>
          <a:p>
            <a:r>
              <a:rPr lang="en-US" altLang="zh-CN" sz="2000" dirty="0">
                <a:solidFill>
                  <a:schemeClr val="accent2"/>
                </a:solidFill>
              </a:rPr>
              <a:t>HICO &amp; HICO-DET</a:t>
            </a:r>
            <a:r>
              <a:rPr lang="zh-CN" altLang="en-US" sz="2000" dirty="0">
                <a:solidFill>
                  <a:schemeClr val="accent2"/>
                </a:solidFill>
              </a:rPr>
              <a:t>数据集</a:t>
            </a:r>
            <a:r>
              <a:rPr lang="en-US" altLang="zh-CN" sz="2000" dirty="0">
                <a:solidFill>
                  <a:schemeClr val="accent2"/>
                </a:solidFill>
              </a:rPr>
              <a:t> </a:t>
            </a:r>
            <a:endParaRPr lang="zh-CN" altLang="en-US" sz="2000" dirty="0">
              <a:solidFill>
                <a:schemeClr val="accent2"/>
              </a:solidFill>
            </a:endParaRPr>
          </a:p>
        </p:txBody>
      </p:sp>
      <p:pic>
        <p:nvPicPr>
          <p:cNvPr id="32" name="图片 31">
            <a:extLst>
              <a:ext uri="{FF2B5EF4-FFF2-40B4-BE49-F238E27FC236}">
                <a16:creationId xmlns:a16="http://schemas.microsoft.com/office/drawing/2014/main" xmlns="" id="{CD07662E-574E-4350-851E-915C314348B1}"/>
              </a:ext>
            </a:extLst>
          </p:cNvPr>
          <p:cNvPicPr>
            <a:picLocks noChangeAspect="1"/>
          </p:cNvPicPr>
          <p:nvPr/>
        </p:nvPicPr>
        <p:blipFill>
          <a:blip r:embed="rId3"/>
          <a:stretch>
            <a:fillRect/>
          </a:stretch>
        </p:blipFill>
        <p:spPr>
          <a:xfrm>
            <a:off x="4781385" y="3090237"/>
            <a:ext cx="3814666" cy="26299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单幅图像“人体</a:t>
            </a:r>
            <a:r>
              <a:rPr lang="en-US" altLang="zh-CN" dirty="0"/>
              <a:t>-</a:t>
            </a:r>
            <a:r>
              <a:rPr lang="zh-CN" altLang="en-US" dirty="0"/>
              <a:t>对象”交互关系解析</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40</a:t>
            </a:fld>
            <a:endParaRPr lang="zh-CN" altLang="en-US" dirty="0"/>
          </a:p>
        </p:txBody>
      </p:sp>
      <p:sp>
        <p:nvSpPr>
          <p:cNvPr id="6" name="TextBox 63"/>
          <p:cNvSpPr txBox="1"/>
          <p:nvPr/>
        </p:nvSpPr>
        <p:spPr bwMode="auto">
          <a:xfrm>
            <a:off x="1" y="1178719"/>
            <a:ext cx="9149758" cy="500062"/>
          </a:xfrm>
          <a:prstGeom prst="rect">
            <a:avLst/>
          </a:prstGeom>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单幅图像“人体</a:t>
            </a:r>
            <a:r>
              <a:rPr lang="en-US" altLang="zh-CN" dirty="0"/>
              <a:t>-</a:t>
            </a:r>
            <a:r>
              <a:rPr lang="zh-CN" altLang="en-US" dirty="0"/>
              <a:t>对象”交互关系解析测试步骤</a:t>
            </a:r>
          </a:p>
        </p:txBody>
      </p:sp>
      <p:grpSp>
        <p:nvGrpSpPr>
          <p:cNvPr id="59" name="组合 58"/>
          <p:cNvGrpSpPr/>
          <p:nvPr/>
        </p:nvGrpSpPr>
        <p:grpSpPr>
          <a:xfrm>
            <a:off x="4670070" y="1903366"/>
            <a:ext cx="1800000" cy="2700000"/>
            <a:chOff x="4670070" y="1903366"/>
            <a:chExt cx="1800000" cy="2700000"/>
          </a:xfrm>
        </p:grpSpPr>
        <p:sp>
          <p:nvSpPr>
            <p:cNvPr id="31" name="矩形 30"/>
            <p:cNvSpPr/>
            <p:nvPr/>
          </p:nvSpPr>
          <p:spPr>
            <a:xfrm>
              <a:off x="4670070" y="1903366"/>
              <a:ext cx="1800000" cy="270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2" name="文本框 31"/>
            <p:cNvSpPr txBox="1"/>
            <p:nvPr/>
          </p:nvSpPr>
          <p:spPr>
            <a:xfrm>
              <a:off x="5408109" y="4311229"/>
              <a:ext cx="461665" cy="276999"/>
            </a:xfrm>
            <a:prstGeom prst="rect">
              <a:avLst/>
            </a:prstGeom>
            <a:noFill/>
          </p:spPr>
          <p:txBody>
            <a:bodyPr wrap="none" lIns="0" tIns="0" rIns="0" bIns="0" rtlCol="0">
              <a:spAutoFit/>
            </a:bodyPr>
            <a:lstStyle/>
            <a:p>
              <a:r>
                <a:rPr lang="zh-CN" altLang="en-US" dirty="0">
                  <a:latin typeface="+mn-lt"/>
                  <a:ea typeface="+mn-ea"/>
                </a:rPr>
                <a:t>特征</a:t>
              </a:r>
            </a:p>
          </p:txBody>
        </p:sp>
        <p:pic>
          <p:nvPicPr>
            <p:cNvPr id="33" name="图片 32"/>
            <p:cNvPicPr>
              <a:picLocks noChangeAspect="1"/>
            </p:cNvPicPr>
            <p:nvPr/>
          </p:nvPicPr>
          <p:blipFill rotWithShape="1">
            <a:blip r:embed="rId4"/>
            <a:srcRect r="6304" b="50534"/>
            <a:stretch>
              <a:fillRect/>
            </a:stretch>
          </p:blipFill>
          <p:spPr>
            <a:xfrm>
              <a:off x="4966365" y="2708660"/>
              <a:ext cx="1260000" cy="1132643"/>
            </a:xfrm>
            <a:prstGeom prst="rect">
              <a:avLst/>
            </a:prstGeom>
          </p:spPr>
        </p:pic>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48854" y="1392997"/>
              <a:ext cx="151351" cy="1440000"/>
            </a:xfrm>
            <a:prstGeom prst="rect">
              <a:avLst/>
            </a:prstGeom>
          </p:spPr>
        </p:pic>
        <p:sp>
          <p:nvSpPr>
            <p:cNvPr id="35" name="文本框 34"/>
            <p:cNvSpPr txBox="1"/>
            <p:nvPr/>
          </p:nvSpPr>
          <p:spPr bwMode="auto">
            <a:xfrm>
              <a:off x="4854054" y="3796298"/>
              <a:ext cx="1441420" cy="307777"/>
            </a:xfrm>
            <a:prstGeom prst="rect">
              <a:avLst/>
            </a:prstGeom>
            <a:noFill/>
          </p:spPr>
          <p:txBody>
            <a:bodyPr wrap="none">
              <a:spAutoFit/>
            </a:bodyPr>
            <a:lstStyle/>
            <a:p>
              <a:pPr algn="ctr">
                <a:defRPr/>
              </a:pPr>
              <a:r>
                <a:rPr lang="en-US" altLang="zh-CN" sz="1400" kern="100" dirty="0">
                  <a:latin typeface="+mn-ea"/>
                  <a:ea typeface="+mn-ea"/>
                  <a:cs typeface="Times New Roman" panose="02020603050405020304" pitchFamily="18" charset="0"/>
                </a:rPr>
                <a:t>4096</a:t>
              </a:r>
              <a:r>
                <a:rPr lang="zh-CN" altLang="en-US" sz="1400" kern="100" dirty="0">
                  <a:latin typeface="+mn-ea"/>
                  <a:ea typeface="+mn-ea"/>
                  <a:cs typeface="Times New Roman" panose="02020603050405020304" pitchFamily="18" charset="0"/>
                </a:rPr>
                <a:t>维关系特征</a:t>
              </a:r>
            </a:p>
          </p:txBody>
        </p:sp>
        <p:sp>
          <p:nvSpPr>
            <p:cNvPr id="36" name="文本框 35"/>
            <p:cNvSpPr txBox="1"/>
            <p:nvPr/>
          </p:nvSpPr>
          <p:spPr bwMode="auto">
            <a:xfrm>
              <a:off x="4986336" y="2188673"/>
              <a:ext cx="1172116" cy="307777"/>
            </a:xfrm>
            <a:prstGeom prst="rect">
              <a:avLst/>
            </a:prstGeom>
            <a:noFill/>
          </p:spPr>
          <p:txBody>
            <a:bodyPr wrap="none">
              <a:spAutoFit/>
            </a:bodyPr>
            <a:lstStyle/>
            <a:p>
              <a:pPr algn="ctr">
                <a:defRPr/>
              </a:pPr>
              <a:r>
                <a:rPr lang="en-US" altLang="zh-CN" sz="1400" kern="100" dirty="0">
                  <a:latin typeface="+mn-ea"/>
                  <a:ea typeface="+mn-ea"/>
                  <a:cs typeface="Times New Roman" panose="02020603050405020304" pitchFamily="18" charset="0"/>
                </a:rPr>
                <a:t>8</a:t>
              </a:r>
              <a:r>
                <a:rPr lang="zh-CN" altLang="en-US" sz="1400" kern="100" dirty="0">
                  <a:latin typeface="+mn-ea"/>
                  <a:ea typeface="+mn-ea"/>
                  <a:cs typeface="Times New Roman" panose="02020603050405020304" pitchFamily="18" charset="0"/>
                </a:rPr>
                <a:t>维对象特征</a:t>
              </a:r>
            </a:p>
          </p:txBody>
        </p:sp>
      </p:grpSp>
      <p:grpSp>
        <p:nvGrpSpPr>
          <p:cNvPr id="58" name="组合 57"/>
          <p:cNvGrpSpPr/>
          <p:nvPr/>
        </p:nvGrpSpPr>
        <p:grpSpPr>
          <a:xfrm>
            <a:off x="2370785" y="1903366"/>
            <a:ext cx="1800000" cy="2700300"/>
            <a:chOff x="2370785" y="1903366"/>
            <a:chExt cx="1800000" cy="2700300"/>
          </a:xfrm>
        </p:grpSpPr>
        <p:sp>
          <p:nvSpPr>
            <p:cNvPr id="48" name="矩形 47"/>
            <p:cNvSpPr/>
            <p:nvPr/>
          </p:nvSpPr>
          <p:spPr>
            <a:xfrm>
              <a:off x="2370785" y="1903366"/>
              <a:ext cx="1800000" cy="27003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49" name="文本框 48"/>
            <p:cNvSpPr txBox="1"/>
            <p:nvPr/>
          </p:nvSpPr>
          <p:spPr>
            <a:xfrm>
              <a:off x="2865840" y="4311229"/>
              <a:ext cx="923330" cy="276999"/>
            </a:xfrm>
            <a:prstGeom prst="rect">
              <a:avLst/>
            </a:prstGeom>
            <a:noFill/>
          </p:spPr>
          <p:txBody>
            <a:bodyPr wrap="none" lIns="0" tIns="0" rIns="0" bIns="0" rtlCol="0">
              <a:spAutoFit/>
            </a:bodyPr>
            <a:lstStyle/>
            <a:p>
              <a:r>
                <a:rPr lang="zh-CN" altLang="en-US" dirty="0">
                  <a:latin typeface="+mn-lt"/>
                  <a:ea typeface="+mn-ea"/>
                </a:rPr>
                <a:t>检测结果</a:t>
              </a:r>
            </a:p>
          </p:txBody>
        </p:sp>
        <p:pic>
          <p:nvPicPr>
            <p:cNvPr id="38" name="图片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797" y="1949025"/>
              <a:ext cx="1540764" cy="2286000"/>
            </a:xfrm>
            <a:prstGeom prst="rect">
              <a:avLst/>
            </a:prstGeom>
          </p:spPr>
        </p:pic>
        <p:sp>
          <p:nvSpPr>
            <p:cNvPr id="39" name="矩形 38"/>
            <p:cNvSpPr/>
            <p:nvPr/>
          </p:nvSpPr>
          <p:spPr>
            <a:xfrm>
              <a:off x="3194361" y="2120475"/>
              <a:ext cx="838200" cy="1866900"/>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矩形 39"/>
            <p:cNvSpPr/>
            <p:nvPr/>
          </p:nvSpPr>
          <p:spPr>
            <a:xfrm>
              <a:off x="2566854" y="2206200"/>
              <a:ext cx="838200" cy="1943100"/>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1" name="矩形 40"/>
            <p:cNvSpPr/>
            <p:nvPr/>
          </p:nvSpPr>
          <p:spPr>
            <a:xfrm>
              <a:off x="3528307" y="2815800"/>
              <a:ext cx="381000" cy="361950"/>
            </a:xfrm>
            <a:prstGeom prst="rec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2" name="文本框 41"/>
            <p:cNvSpPr txBox="1"/>
            <p:nvPr/>
          </p:nvSpPr>
          <p:spPr>
            <a:xfrm>
              <a:off x="3495826" y="3118501"/>
              <a:ext cx="50327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B050"/>
                  </a:solidFill>
                  <a:effectLst/>
                  <a:uLnTx/>
                  <a:uFillTx/>
                  <a:latin typeface="Calibri" panose="020F0502020204030204"/>
                </a:rPr>
                <a:t>球</a:t>
              </a:r>
            </a:p>
          </p:txBody>
        </p:sp>
        <p:sp>
          <p:nvSpPr>
            <p:cNvPr id="43" name="文本框 42"/>
            <p:cNvSpPr txBox="1"/>
            <p:nvPr/>
          </p:nvSpPr>
          <p:spPr>
            <a:xfrm>
              <a:off x="2551518" y="3890026"/>
              <a:ext cx="77104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0000"/>
                  </a:solidFill>
                  <a:effectLst/>
                  <a:uLnTx/>
                  <a:uFillTx/>
                  <a:latin typeface="Calibri" panose="020F0502020204030204"/>
                </a:rPr>
                <a:t>人</a:t>
              </a:r>
              <a:r>
                <a:rPr kumimoji="0" lang="en-US" altLang="zh-CN" sz="1200" b="1" i="0" u="none" strike="noStrike" kern="0" cap="none" spc="0" normalizeH="0" baseline="0" noProof="0" dirty="0">
                  <a:ln>
                    <a:noFill/>
                  </a:ln>
                  <a:solidFill>
                    <a:srgbClr val="FF0000"/>
                  </a:solidFill>
                  <a:effectLst/>
                  <a:uLnTx/>
                  <a:uFillTx/>
                  <a:latin typeface="Calibri" panose="020F0502020204030204"/>
                </a:rPr>
                <a:t>1</a:t>
              </a:r>
              <a:endParaRPr kumimoji="0" lang="zh-CN" altLang="en-US" sz="1200" b="1" i="0" u="none" strike="noStrike" kern="0" cap="none" spc="0" normalizeH="0" baseline="0" noProof="0" dirty="0">
                <a:ln>
                  <a:noFill/>
                </a:ln>
                <a:solidFill>
                  <a:srgbClr val="FF0000"/>
                </a:solidFill>
                <a:effectLst/>
                <a:uLnTx/>
                <a:uFillTx/>
                <a:latin typeface="Calibri" panose="020F0502020204030204"/>
              </a:endParaRPr>
            </a:p>
          </p:txBody>
        </p:sp>
        <p:sp>
          <p:nvSpPr>
            <p:cNvPr id="44" name="文本框 43"/>
            <p:cNvSpPr txBox="1"/>
            <p:nvPr/>
          </p:nvSpPr>
          <p:spPr>
            <a:xfrm>
              <a:off x="3380193" y="3718576"/>
              <a:ext cx="77104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0000"/>
                  </a:solidFill>
                  <a:effectLst/>
                  <a:uLnTx/>
                  <a:uFillTx/>
                  <a:latin typeface="Calibri" panose="020F0502020204030204"/>
                </a:rPr>
                <a:t>人</a:t>
              </a:r>
              <a:r>
                <a:rPr kumimoji="0" lang="en-US" altLang="zh-CN" sz="1200" b="1" i="0" u="none" strike="noStrike" kern="0" cap="none" spc="0" normalizeH="0" baseline="0" noProof="0" dirty="0">
                  <a:ln>
                    <a:noFill/>
                  </a:ln>
                  <a:solidFill>
                    <a:srgbClr val="FF0000"/>
                  </a:solidFill>
                  <a:effectLst/>
                  <a:uLnTx/>
                  <a:uFillTx/>
                  <a:latin typeface="Calibri" panose="020F0502020204030204"/>
                </a:rPr>
                <a:t>2</a:t>
              </a:r>
              <a:endParaRPr kumimoji="0" lang="zh-CN" altLang="en-US" sz="1200" b="1" i="0" u="none" strike="noStrike" kern="0" cap="none" spc="0" normalizeH="0" baseline="0" noProof="0" dirty="0">
                <a:ln>
                  <a:noFill/>
                </a:ln>
                <a:solidFill>
                  <a:srgbClr val="FF0000"/>
                </a:solidFill>
                <a:effectLst/>
                <a:uLnTx/>
                <a:uFillTx/>
                <a:latin typeface="Calibri" panose="020F0502020204030204"/>
              </a:endParaRPr>
            </a:p>
          </p:txBody>
        </p:sp>
      </p:grpSp>
      <p:grpSp>
        <p:nvGrpSpPr>
          <p:cNvPr id="57" name="组合 56"/>
          <p:cNvGrpSpPr/>
          <p:nvPr/>
        </p:nvGrpSpPr>
        <p:grpSpPr>
          <a:xfrm>
            <a:off x="71500" y="1903366"/>
            <a:ext cx="1800000" cy="2700300"/>
            <a:chOff x="71500" y="1903366"/>
            <a:chExt cx="1800000" cy="2700300"/>
          </a:xfrm>
        </p:grpSpPr>
        <p:sp>
          <p:nvSpPr>
            <p:cNvPr id="46" name="矩形 45"/>
            <p:cNvSpPr/>
            <p:nvPr/>
          </p:nvSpPr>
          <p:spPr>
            <a:xfrm>
              <a:off x="71500" y="1903366"/>
              <a:ext cx="1800000" cy="27003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47" name="文本框 46"/>
            <p:cNvSpPr txBox="1"/>
            <p:nvPr/>
          </p:nvSpPr>
          <p:spPr>
            <a:xfrm>
              <a:off x="515659" y="4311229"/>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pic>
          <p:nvPicPr>
            <p:cNvPr id="45" name="图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118" y="1950380"/>
              <a:ext cx="1540764" cy="2286000"/>
            </a:xfrm>
            <a:prstGeom prst="rect">
              <a:avLst/>
            </a:prstGeom>
          </p:spPr>
        </p:pic>
      </p:grpSp>
      <p:grpSp>
        <p:nvGrpSpPr>
          <p:cNvPr id="60" name="组合 59"/>
          <p:cNvGrpSpPr/>
          <p:nvPr/>
        </p:nvGrpSpPr>
        <p:grpSpPr>
          <a:xfrm>
            <a:off x="6969355" y="1903366"/>
            <a:ext cx="2088000" cy="2700000"/>
            <a:chOff x="6969355" y="1903366"/>
            <a:chExt cx="2088000" cy="2700000"/>
          </a:xfrm>
        </p:grpSpPr>
        <p:sp>
          <p:nvSpPr>
            <p:cNvPr id="51" name="矩形 50"/>
            <p:cNvSpPr/>
            <p:nvPr/>
          </p:nvSpPr>
          <p:spPr>
            <a:xfrm>
              <a:off x="6969355" y="1903366"/>
              <a:ext cx="2088000" cy="270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6771" y="1993653"/>
              <a:ext cx="1853167" cy="2286000"/>
            </a:xfrm>
            <a:prstGeom prst="rect">
              <a:avLst/>
            </a:prstGeom>
          </p:spPr>
        </p:pic>
        <p:sp>
          <p:nvSpPr>
            <p:cNvPr id="52" name="文本框 51"/>
            <p:cNvSpPr txBox="1"/>
            <p:nvPr/>
          </p:nvSpPr>
          <p:spPr>
            <a:xfrm>
              <a:off x="7227295" y="4311229"/>
              <a:ext cx="1615827" cy="276999"/>
            </a:xfrm>
            <a:prstGeom prst="rect">
              <a:avLst/>
            </a:prstGeom>
            <a:noFill/>
          </p:spPr>
          <p:txBody>
            <a:bodyPr wrap="none" lIns="0" tIns="0" rIns="0" bIns="0" rtlCol="0">
              <a:spAutoFit/>
            </a:bodyPr>
            <a:lstStyle/>
            <a:p>
              <a:r>
                <a:rPr lang="zh-CN" altLang="en-US" dirty="0">
                  <a:latin typeface="+mn-lt"/>
                  <a:ea typeface="+mn-ea"/>
                </a:rPr>
                <a:t>分类器打分结果</a:t>
              </a:r>
            </a:p>
          </p:txBody>
        </p:sp>
      </p:grpSp>
      <p:cxnSp>
        <p:nvCxnSpPr>
          <p:cNvPr id="64" name="直接箭头连接符 63"/>
          <p:cNvCxnSpPr>
            <a:stCxn id="46" idx="3"/>
            <a:endCxn id="48" idx="1"/>
          </p:cNvCxnSpPr>
          <p:nvPr/>
        </p:nvCxnSpPr>
        <p:spPr bwMode="auto">
          <a:xfrm>
            <a:off x="1871500" y="3253516"/>
            <a:ext cx="499285"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7" name="直接箭头连接符 66"/>
          <p:cNvCxnSpPr>
            <a:stCxn id="48" idx="3"/>
            <a:endCxn id="31" idx="1"/>
          </p:cNvCxnSpPr>
          <p:nvPr/>
        </p:nvCxnSpPr>
        <p:spPr bwMode="auto">
          <a:xfrm flipV="1">
            <a:off x="4170785" y="3253366"/>
            <a:ext cx="499285" cy="15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9" name="直接箭头连接符 68"/>
          <p:cNvCxnSpPr>
            <a:stCxn id="31" idx="3"/>
            <a:endCxn id="51" idx="1"/>
          </p:cNvCxnSpPr>
          <p:nvPr/>
        </p:nvCxnSpPr>
        <p:spPr bwMode="auto">
          <a:xfrm>
            <a:off x="6470070" y="3253366"/>
            <a:ext cx="499285"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0" name="文本框 69"/>
          <p:cNvSpPr txBox="1"/>
          <p:nvPr/>
        </p:nvSpPr>
        <p:spPr>
          <a:xfrm>
            <a:off x="1976930" y="2078850"/>
            <a:ext cx="307777" cy="1025922"/>
          </a:xfrm>
          <a:prstGeom prst="rect">
            <a:avLst/>
          </a:prstGeom>
          <a:solidFill>
            <a:schemeClr val="bg1"/>
          </a:solidFill>
        </p:spPr>
        <p:txBody>
          <a:bodyPr vert="eaVert" wrap="none" lIns="0" tIns="0" rIns="0" bIns="0" rtlCol="0">
            <a:spAutoFit/>
          </a:bodyPr>
          <a:lstStyle/>
          <a:p>
            <a:r>
              <a:rPr lang="zh-CN" altLang="en-US" sz="2000" dirty="0">
                <a:solidFill>
                  <a:schemeClr val="accent2"/>
                </a:solidFill>
                <a:latin typeface="+mn-lt"/>
                <a:ea typeface="+mn-ea"/>
              </a:rPr>
              <a:t>对象检测</a:t>
            </a:r>
          </a:p>
        </p:txBody>
      </p:sp>
      <p:sp>
        <p:nvSpPr>
          <p:cNvPr id="71" name="文本框 70"/>
          <p:cNvSpPr txBox="1"/>
          <p:nvPr/>
        </p:nvSpPr>
        <p:spPr>
          <a:xfrm>
            <a:off x="4247239" y="2078850"/>
            <a:ext cx="307777" cy="1025922"/>
          </a:xfrm>
          <a:prstGeom prst="rect">
            <a:avLst/>
          </a:prstGeom>
          <a:solidFill>
            <a:schemeClr val="bg1"/>
          </a:solidFill>
        </p:spPr>
        <p:txBody>
          <a:bodyPr vert="eaVert" wrap="none" lIns="0" tIns="0" rIns="0" bIns="0" rtlCol="0">
            <a:spAutoFit/>
          </a:bodyPr>
          <a:lstStyle/>
          <a:p>
            <a:r>
              <a:rPr lang="zh-CN" altLang="en-US" sz="2000" dirty="0">
                <a:solidFill>
                  <a:schemeClr val="accent2"/>
                </a:solidFill>
                <a:latin typeface="+mn-lt"/>
                <a:ea typeface="+mn-ea"/>
              </a:rPr>
              <a:t>特征提取</a:t>
            </a:r>
          </a:p>
        </p:txBody>
      </p:sp>
      <p:sp>
        <p:nvSpPr>
          <p:cNvPr id="72" name="文本框 71"/>
          <p:cNvSpPr txBox="1"/>
          <p:nvPr/>
        </p:nvSpPr>
        <p:spPr>
          <a:xfrm>
            <a:off x="6559478" y="2078850"/>
            <a:ext cx="307777" cy="1025922"/>
          </a:xfrm>
          <a:prstGeom prst="rect">
            <a:avLst/>
          </a:prstGeom>
          <a:solidFill>
            <a:schemeClr val="bg1"/>
          </a:solidFill>
        </p:spPr>
        <p:txBody>
          <a:bodyPr vert="eaVert" wrap="none" lIns="0" tIns="0" rIns="0" bIns="0" rtlCol="0">
            <a:spAutoFit/>
          </a:bodyPr>
          <a:lstStyle/>
          <a:p>
            <a:r>
              <a:rPr lang="zh-CN" altLang="en-US" sz="2000" dirty="0">
                <a:solidFill>
                  <a:schemeClr val="accent2"/>
                </a:solidFill>
                <a:latin typeface="+mn-lt"/>
                <a:ea typeface="+mn-ea"/>
              </a:rPr>
              <a:t>特征分类</a:t>
            </a:r>
          </a:p>
        </p:txBody>
      </p:sp>
      <p:graphicFrame>
        <p:nvGraphicFramePr>
          <p:cNvPr id="74" name="对象 73"/>
          <p:cNvGraphicFramePr>
            <a:graphicFrameLocks noChangeAspect="1"/>
          </p:cNvGraphicFramePr>
          <p:nvPr/>
        </p:nvGraphicFramePr>
        <p:xfrm>
          <a:off x="566555" y="5274205"/>
          <a:ext cx="7971124" cy="668906"/>
        </p:xfrm>
        <a:graphic>
          <a:graphicData uri="http://schemas.openxmlformats.org/presentationml/2006/ole">
            <mc:AlternateContent xmlns:mc="http://schemas.openxmlformats.org/markup-compatibility/2006">
              <mc:Choice xmlns:v="urn:schemas-microsoft-com:vml" Requires="v">
                <p:oleObj spid="_x0000_s2169" name="Equation" r:id="rId8" imgW="65532000" imgH="5486400" progId="Equation.DSMT4">
                  <p:embed/>
                </p:oleObj>
              </mc:Choice>
              <mc:Fallback>
                <p:oleObj name="Equation" r:id="rId8" imgW="65532000" imgH="5486400" progId="Equation.DSMT4">
                  <p:embed/>
                  <p:pic>
                    <p:nvPicPr>
                      <p:cNvPr id="74" name="对象 73"/>
                      <p:cNvPicPr>
                        <a:picLocks noChangeAspect="1" noChangeArrowheads="1"/>
                      </p:cNvPicPr>
                      <p:nvPr/>
                    </p:nvPicPr>
                    <p:blipFill>
                      <a:blip r:embed="rId9"/>
                      <a:srcRect/>
                      <a:stretch>
                        <a:fillRect/>
                      </a:stretch>
                    </p:blipFill>
                    <p:spPr bwMode="auto">
                      <a:xfrm>
                        <a:off x="566555" y="5274205"/>
                        <a:ext cx="7971124" cy="668906"/>
                      </a:xfrm>
                      <a:prstGeom prst="rect">
                        <a:avLst/>
                      </a:prstGeom>
                      <a:noFill/>
                    </p:spPr>
                  </p:pic>
                </p:oleObj>
              </mc:Fallback>
            </mc:AlternateContent>
          </a:graphicData>
        </a:graphic>
      </p:graphicFrame>
      <p:sp>
        <p:nvSpPr>
          <p:cNvPr id="75" name="下箭头 74"/>
          <p:cNvSpPr/>
          <p:nvPr/>
        </p:nvSpPr>
        <p:spPr>
          <a:xfrm>
            <a:off x="4281568" y="4689140"/>
            <a:ext cx="545938" cy="536346"/>
          </a:xfrm>
          <a:prstGeom prst="downArrow">
            <a:avLst/>
          </a:prstGeom>
        </p:spPr>
        <p:style>
          <a:lnRef idx="1">
            <a:schemeClr val="accent5"/>
          </a:lnRef>
          <a:fillRef idx="3">
            <a:schemeClr val="accent5"/>
          </a:fillRef>
          <a:effectRef idx="2">
            <a:schemeClr val="accent5"/>
          </a:effectRef>
          <a:fontRef idx="minor">
            <a:schemeClr val="lt1"/>
          </a:fontRef>
        </p:style>
        <p:txBody>
          <a:bodyPr wrap="square" rtlCol="0" anchor="ctr">
            <a:noAutofit/>
          </a:bodyPr>
          <a:lstStyle/>
          <a:p>
            <a:pPr algn="just"/>
            <a:endParaRPr lang="zh-CN" altLang="en-US" sz="1600" b="1" dirty="0"/>
          </a:p>
        </p:txBody>
      </p:sp>
      <p:cxnSp>
        <p:nvCxnSpPr>
          <p:cNvPr id="77" name="直接连接符 76"/>
          <p:cNvCxnSpPr/>
          <p:nvPr/>
        </p:nvCxnSpPr>
        <p:spPr bwMode="auto">
          <a:xfrm>
            <a:off x="0" y="4689140"/>
            <a:ext cx="9126538"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78" name="文本框 77"/>
          <p:cNvSpPr txBox="1"/>
          <p:nvPr/>
        </p:nvSpPr>
        <p:spPr>
          <a:xfrm>
            <a:off x="7311934" y="2844419"/>
            <a:ext cx="1627369" cy="246221"/>
          </a:xfrm>
          <a:prstGeom prst="rect">
            <a:avLst/>
          </a:prstGeom>
          <a:noFill/>
        </p:spPr>
        <p:txBody>
          <a:bodyPr wrap="none" rtlCol="0">
            <a:spAutoFit/>
          </a:bodyPr>
          <a:lstStyle/>
          <a:p>
            <a:r>
              <a:rPr lang="en-US" altLang="zh-CN" sz="1000" dirty="0">
                <a:solidFill>
                  <a:srgbClr val="FF0000"/>
                </a:solidFill>
                <a:latin typeface="+mn-lt"/>
                <a:ea typeface="+mn-ea"/>
              </a:rPr>
              <a:t>0.44   0.19    0.01  0.1   0.03</a:t>
            </a:r>
            <a:endParaRPr lang="zh-CN" altLang="en-US" sz="1000" dirty="0">
              <a:solidFill>
                <a:srgbClr val="FF0000"/>
              </a:solidFill>
              <a:latin typeface="+mn-lt"/>
              <a:ea typeface="+mn-ea"/>
            </a:endParaRPr>
          </a:p>
        </p:txBody>
      </p:sp>
      <p:sp>
        <p:nvSpPr>
          <p:cNvPr id="79" name="文本框 78"/>
          <p:cNvSpPr txBox="1"/>
          <p:nvPr/>
        </p:nvSpPr>
        <p:spPr>
          <a:xfrm>
            <a:off x="7458764" y="3238142"/>
            <a:ext cx="1274708" cy="246221"/>
          </a:xfrm>
          <a:prstGeom prst="rect">
            <a:avLst/>
          </a:prstGeom>
          <a:noFill/>
        </p:spPr>
        <p:txBody>
          <a:bodyPr wrap="none" rtlCol="0">
            <a:spAutoFit/>
          </a:bodyPr>
          <a:lstStyle/>
          <a:p>
            <a:r>
              <a:rPr lang="en-US" altLang="zh-CN" sz="1000" dirty="0">
                <a:solidFill>
                  <a:srgbClr val="FF0000"/>
                </a:solidFill>
                <a:latin typeface="+mn-lt"/>
                <a:ea typeface="+mn-ea"/>
              </a:rPr>
              <a:t>0.25  0.38  0.12  0.22</a:t>
            </a:r>
            <a:endParaRPr lang="zh-CN" altLang="en-US" sz="1000" dirty="0">
              <a:solidFill>
                <a:srgbClr val="FF0000"/>
              </a:solidFill>
              <a:latin typeface="+mn-lt"/>
              <a:ea typeface="+mn-ea"/>
            </a:endParaRPr>
          </a:p>
        </p:txBody>
      </p:sp>
      <p:sp>
        <p:nvSpPr>
          <p:cNvPr id="3" name="文本框 2"/>
          <p:cNvSpPr txBox="1"/>
          <p:nvPr/>
        </p:nvSpPr>
        <p:spPr>
          <a:xfrm>
            <a:off x="1286635" y="5972530"/>
            <a:ext cx="3262432" cy="400110"/>
          </a:xfrm>
          <a:prstGeom prst="rect">
            <a:avLst/>
          </a:prstGeom>
          <a:solidFill>
            <a:schemeClr val="bg1"/>
          </a:solidFill>
        </p:spPr>
        <p:txBody>
          <a:bodyPr wrap="none" rtlCol="0">
            <a:spAutoFit/>
          </a:bodyPr>
          <a:lstStyle/>
          <a:p>
            <a:r>
              <a:rPr lang="zh-CN" altLang="en-US" sz="2000" dirty="0">
                <a:latin typeface="+mn-lt"/>
                <a:ea typeface="+mn-ea"/>
              </a:rPr>
              <a:t>基于视觉特征分类的能量项</a:t>
            </a:r>
          </a:p>
        </p:txBody>
      </p:sp>
      <p:sp>
        <p:nvSpPr>
          <p:cNvPr id="53" name="文本框 52"/>
          <p:cNvSpPr txBox="1"/>
          <p:nvPr/>
        </p:nvSpPr>
        <p:spPr>
          <a:xfrm>
            <a:off x="4887035" y="5988054"/>
            <a:ext cx="3005951" cy="400110"/>
          </a:xfrm>
          <a:prstGeom prst="rect">
            <a:avLst/>
          </a:prstGeom>
          <a:solidFill>
            <a:schemeClr val="bg1"/>
          </a:solidFill>
        </p:spPr>
        <p:txBody>
          <a:bodyPr wrap="none" rtlCol="0">
            <a:spAutoFit/>
          </a:bodyPr>
          <a:lstStyle/>
          <a:p>
            <a:r>
              <a:rPr lang="zh-CN" altLang="en-US" sz="2000" dirty="0">
                <a:latin typeface="+mn-lt"/>
                <a:ea typeface="+mn-ea"/>
              </a:rPr>
              <a:t>基于本体知识库的能量项</a:t>
            </a:r>
          </a:p>
        </p:txBody>
      </p:sp>
      <p:cxnSp>
        <p:nvCxnSpPr>
          <p:cNvPr id="7" name="直接连接符 6"/>
          <p:cNvCxnSpPr/>
          <p:nvPr/>
        </p:nvCxnSpPr>
        <p:spPr bwMode="auto">
          <a:xfrm>
            <a:off x="4401164" y="5949280"/>
            <a:ext cx="4041266"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4" name="直接连接符 53"/>
          <p:cNvCxnSpPr/>
          <p:nvPr/>
        </p:nvCxnSpPr>
        <p:spPr bwMode="auto">
          <a:xfrm>
            <a:off x="1646955" y="5949280"/>
            <a:ext cx="252000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anim calcmode="lin" valueType="num">
                                      <p:cBhvr>
                                        <p:cTn id="8" dur="500" fill="hold"/>
                                        <p:tgtEl>
                                          <p:spTgt spid="74"/>
                                        </p:tgtEl>
                                        <p:attrNameLst>
                                          <p:attrName>ppt_x</p:attrName>
                                        </p:attrNameLst>
                                      </p:cBhvr>
                                      <p:tavLst>
                                        <p:tav tm="0">
                                          <p:val>
                                            <p:strVal val="#ppt_x"/>
                                          </p:val>
                                        </p:tav>
                                        <p:tav tm="100000">
                                          <p:val>
                                            <p:strVal val="#ppt_x"/>
                                          </p:val>
                                        </p:tav>
                                      </p:tavLst>
                                    </p:anim>
                                    <p:anim calcmode="lin" valueType="num">
                                      <p:cBhvr>
                                        <p:cTn id="9" dur="500" fill="hold"/>
                                        <p:tgtEl>
                                          <p:spTgt spid="7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anim calcmode="lin" valueType="num">
                                      <p:cBhvr>
                                        <p:cTn id="13" dur="500" fill="hold"/>
                                        <p:tgtEl>
                                          <p:spTgt spid="75"/>
                                        </p:tgtEl>
                                        <p:attrNameLst>
                                          <p:attrName>ppt_x</p:attrName>
                                        </p:attrNameLst>
                                      </p:cBhvr>
                                      <p:tavLst>
                                        <p:tav tm="0">
                                          <p:val>
                                            <p:strVal val="#ppt_x"/>
                                          </p:val>
                                        </p:tav>
                                        <p:tav tm="100000">
                                          <p:val>
                                            <p:strVal val="#ppt_x"/>
                                          </p:val>
                                        </p:tav>
                                      </p:tavLst>
                                    </p:anim>
                                    <p:anim calcmode="lin" valueType="num">
                                      <p:cBhvr>
                                        <p:cTn id="14" dur="500" fill="hold"/>
                                        <p:tgtEl>
                                          <p:spTgt spid="7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anim calcmode="lin" valueType="num">
                                      <p:cBhvr>
                                        <p:cTn id="28" dur="500" fill="hold"/>
                                        <p:tgtEl>
                                          <p:spTgt spid="53"/>
                                        </p:tgtEl>
                                        <p:attrNameLst>
                                          <p:attrName>ppt_x</p:attrName>
                                        </p:attrNameLst>
                                      </p:cBhvr>
                                      <p:tavLst>
                                        <p:tav tm="0">
                                          <p:val>
                                            <p:strVal val="#ppt_x"/>
                                          </p:val>
                                        </p:tav>
                                        <p:tav tm="100000">
                                          <p:val>
                                            <p:strVal val="#ppt_x"/>
                                          </p:val>
                                        </p:tav>
                                      </p:tavLst>
                                    </p:anim>
                                    <p:anim calcmode="lin" valueType="num">
                                      <p:cBhvr>
                                        <p:cTn id="29" dur="500" fill="hold"/>
                                        <p:tgtEl>
                                          <p:spTgt spid="53"/>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anim calcmode="lin" valueType="num">
                                      <p:cBhvr>
                                        <p:cTn id="33" dur="500" fill="hold"/>
                                        <p:tgtEl>
                                          <p:spTgt spid="7"/>
                                        </p:tgtEl>
                                        <p:attrNameLst>
                                          <p:attrName>ppt_x</p:attrName>
                                        </p:attrNameLst>
                                      </p:cBhvr>
                                      <p:tavLst>
                                        <p:tav tm="0">
                                          <p:val>
                                            <p:strVal val="#ppt_x"/>
                                          </p:val>
                                        </p:tav>
                                        <p:tav tm="100000">
                                          <p:val>
                                            <p:strVal val="#ppt_x"/>
                                          </p:val>
                                        </p:tav>
                                      </p:tavLst>
                                    </p:anim>
                                    <p:anim calcmode="lin" valueType="num">
                                      <p:cBhvr>
                                        <p:cTn id="34" dur="50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anim calcmode="lin" valueType="num">
                                      <p:cBhvr>
                                        <p:cTn id="38" dur="500" fill="hold"/>
                                        <p:tgtEl>
                                          <p:spTgt spid="54"/>
                                        </p:tgtEl>
                                        <p:attrNameLst>
                                          <p:attrName>ppt_x</p:attrName>
                                        </p:attrNameLst>
                                      </p:cBhvr>
                                      <p:tavLst>
                                        <p:tav tm="0">
                                          <p:val>
                                            <p:strVal val="#ppt_x"/>
                                          </p:val>
                                        </p:tav>
                                        <p:tav tm="100000">
                                          <p:val>
                                            <p:strVal val="#ppt_x"/>
                                          </p:val>
                                        </p:tav>
                                      </p:tavLst>
                                    </p:anim>
                                    <p:anim calcmode="lin" valueType="num">
                                      <p:cBhvr>
                                        <p:cTn id="39"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3" grpId="0" animBg="1"/>
      <p:bldP spid="5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单幅图像“人体</a:t>
            </a:r>
            <a:r>
              <a:rPr lang="en-US" altLang="zh-CN" dirty="0"/>
              <a:t>-</a:t>
            </a:r>
            <a:r>
              <a:rPr lang="zh-CN" altLang="en-US" dirty="0"/>
              <a:t>对象”交互关系解析</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41</a:t>
            </a:fld>
            <a:endParaRPr lang="zh-CN" altLang="en-US" dirty="0"/>
          </a:p>
        </p:txBody>
      </p:sp>
      <p:sp>
        <p:nvSpPr>
          <p:cNvPr id="7" name="TextBox 62"/>
          <p:cNvSpPr txBox="1"/>
          <p:nvPr/>
        </p:nvSpPr>
        <p:spPr bwMode="auto">
          <a:xfrm>
            <a:off x="0" y="1218748"/>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5" name="矩形 82"/>
          <p:cNvSpPr>
            <a:spLocks noChangeArrowheads="1"/>
          </p:cNvSpPr>
          <p:nvPr/>
        </p:nvSpPr>
        <p:spPr bwMode="auto">
          <a:xfrm>
            <a:off x="0" y="1768750"/>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a:t>
            </a:r>
            <a:r>
              <a:rPr lang="en-US" altLang="zh-CN" sz="2000" b="1"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对象”交互关系解析结果</a:t>
            </a: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1915" t="12885" r="25668" b="17049"/>
          <a:stretch>
            <a:fillRect/>
          </a:stretch>
        </p:blipFill>
        <p:spPr>
          <a:xfrm>
            <a:off x="444089" y="2168860"/>
            <a:ext cx="1452475" cy="1800000"/>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15000" t="17393" r="32695" b="12539"/>
          <a:stretch>
            <a:fillRect/>
          </a:stretch>
        </p:blipFill>
        <p:spPr>
          <a:xfrm>
            <a:off x="2970905" y="2168860"/>
            <a:ext cx="1791090" cy="1800000"/>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14862" t="13753" r="13335" b="18956"/>
          <a:stretch>
            <a:fillRect/>
          </a:stretch>
        </p:blipFill>
        <p:spPr>
          <a:xfrm>
            <a:off x="5772485" y="2168860"/>
            <a:ext cx="2560196" cy="1800000"/>
          </a:xfrm>
          <a:prstGeom prst="rect">
            <a:avLst/>
          </a:prstGeom>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28922" t="13233" r="28662" b="16700"/>
          <a:stretch>
            <a:fillRect/>
          </a:stretch>
        </p:blipFill>
        <p:spPr>
          <a:xfrm>
            <a:off x="464229" y="4283892"/>
            <a:ext cx="1452476" cy="1800000"/>
          </a:xfrm>
          <a:prstGeom prst="rect">
            <a:avLst/>
          </a:prstGeom>
        </p:spPr>
      </p:pic>
      <p:sp>
        <p:nvSpPr>
          <p:cNvPr id="14" name="文本框 13"/>
          <p:cNvSpPr txBox="1"/>
          <p:nvPr/>
        </p:nvSpPr>
        <p:spPr>
          <a:xfrm>
            <a:off x="1961710" y="2933945"/>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骑</a:t>
            </a:r>
          </a:p>
        </p:txBody>
      </p:sp>
      <p:sp>
        <p:nvSpPr>
          <p:cNvPr id="15" name="文本框 14"/>
          <p:cNvSpPr txBox="1"/>
          <p:nvPr/>
        </p:nvSpPr>
        <p:spPr>
          <a:xfrm>
            <a:off x="4855580" y="2933945"/>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坐</a:t>
            </a:r>
          </a:p>
        </p:txBody>
      </p:sp>
      <p:sp>
        <p:nvSpPr>
          <p:cNvPr id="16" name="文本框 15"/>
          <p:cNvSpPr txBox="1"/>
          <p:nvPr/>
        </p:nvSpPr>
        <p:spPr>
          <a:xfrm>
            <a:off x="8424524" y="2933945"/>
            <a:ext cx="512961"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检查</a:t>
            </a:r>
          </a:p>
        </p:txBody>
      </p:sp>
      <p:sp>
        <p:nvSpPr>
          <p:cNvPr id="17" name="文本框 16"/>
          <p:cNvSpPr txBox="1"/>
          <p:nvPr/>
        </p:nvSpPr>
        <p:spPr>
          <a:xfrm>
            <a:off x="1975260" y="5004175"/>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骑</a:t>
            </a:r>
          </a:p>
        </p:txBody>
      </p:sp>
      <p:sp>
        <p:nvSpPr>
          <p:cNvPr id="18" name="文本框 17"/>
          <p:cNvSpPr txBox="1"/>
          <p:nvPr/>
        </p:nvSpPr>
        <p:spPr>
          <a:xfrm>
            <a:off x="4855580" y="5004175"/>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牵</a:t>
            </a:r>
          </a:p>
        </p:txBody>
      </p:sp>
      <p:sp>
        <p:nvSpPr>
          <p:cNvPr id="19" name="文本框 18"/>
          <p:cNvSpPr txBox="1"/>
          <p:nvPr/>
        </p:nvSpPr>
        <p:spPr>
          <a:xfrm>
            <a:off x="8424524" y="5004175"/>
            <a:ext cx="512961"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照料</a:t>
            </a:r>
          </a:p>
        </p:txBody>
      </p:sp>
      <p:pic>
        <p:nvPicPr>
          <p:cNvPr id="20" name="图片 19"/>
          <p:cNvPicPr>
            <a:picLocks noChangeAspect="1"/>
          </p:cNvPicPr>
          <p:nvPr/>
        </p:nvPicPr>
        <p:blipFill rotWithShape="1">
          <a:blip r:embed="rId7" cstate="print">
            <a:extLst>
              <a:ext uri="{28A0092B-C50C-407E-A947-70E740481C1C}">
                <a14:useLocalDpi xmlns:a14="http://schemas.microsoft.com/office/drawing/2010/main" val="0"/>
              </a:ext>
            </a:extLst>
          </a:blip>
          <a:srcRect l="15989" t="12365" r="31452" b="17221"/>
          <a:stretch>
            <a:fillRect/>
          </a:stretch>
        </p:blipFill>
        <p:spPr>
          <a:xfrm>
            <a:off x="2965869" y="4283892"/>
            <a:ext cx="1790949" cy="1800000"/>
          </a:xfrm>
          <a:prstGeom prst="rect">
            <a:avLst/>
          </a:prstGeom>
        </p:spPr>
      </p:pic>
      <p:pic>
        <p:nvPicPr>
          <p:cNvPr id="21" name="图片 20"/>
          <p:cNvPicPr>
            <a:picLocks noChangeAspect="1"/>
          </p:cNvPicPr>
          <p:nvPr/>
        </p:nvPicPr>
        <p:blipFill rotWithShape="1">
          <a:blip r:embed="rId8" cstate="print">
            <a:extLst>
              <a:ext uri="{28A0092B-C50C-407E-A947-70E740481C1C}">
                <a14:useLocalDpi xmlns:a14="http://schemas.microsoft.com/office/drawing/2010/main" val="0"/>
              </a:ext>
            </a:extLst>
          </a:blip>
          <a:srcRect l="10456" t="12830" r="10263" b="12781"/>
          <a:stretch>
            <a:fillRect/>
          </a:stretch>
        </p:blipFill>
        <p:spPr>
          <a:xfrm>
            <a:off x="5742130" y="4283892"/>
            <a:ext cx="2557193" cy="1800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单幅图像“人体</a:t>
            </a:r>
            <a:r>
              <a:rPr lang="en-US" altLang="zh-CN" dirty="0"/>
              <a:t>-</a:t>
            </a:r>
            <a:r>
              <a:rPr lang="zh-CN" altLang="en-US" dirty="0"/>
              <a:t>对象”交互关系解析</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42</a:t>
            </a:fld>
            <a:endParaRPr lang="zh-CN" altLang="en-US" dirty="0"/>
          </a:p>
        </p:txBody>
      </p:sp>
      <p:sp>
        <p:nvSpPr>
          <p:cNvPr id="7" name="TextBox 62"/>
          <p:cNvSpPr txBox="1"/>
          <p:nvPr/>
        </p:nvSpPr>
        <p:spPr bwMode="auto">
          <a:xfrm>
            <a:off x="0" y="1218748"/>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7881" t="4200" r="28011" b="10662"/>
          <a:stretch>
            <a:fillRect/>
          </a:stretch>
        </p:blipFill>
        <p:spPr>
          <a:xfrm>
            <a:off x="802057" y="2226100"/>
            <a:ext cx="1243003" cy="180000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12082" t="7914" r="15118" b="12307"/>
          <a:stretch>
            <a:fillRect/>
          </a:stretch>
        </p:blipFill>
        <p:spPr>
          <a:xfrm>
            <a:off x="6147175" y="2218800"/>
            <a:ext cx="2189480" cy="1800000"/>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25731" t="8376" r="23554" b="12307"/>
          <a:stretch>
            <a:fillRect/>
          </a:stretch>
        </p:blipFill>
        <p:spPr>
          <a:xfrm>
            <a:off x="3329038" y="2218800"/>
            <a:ext cx="1534160" cy="1800000"/>
          </a:xfrm>
          <a:prstGeom prst="rect">
            <a:avLst/>
          </a:prstGeom>
        </p:spPr>
      </p:pic>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11794" t="7914" r="37855" b="12770"/>
          <a:stretch>
            <a:fillRect/>
          </a:stretch>
        </p:blipFill>
        <p:spPr>
          <a:xfrm>
            <a:off x="3340182" y="4285869"/>
            <a:ext cx="1523193" cy="1800000"/>
          </a:xfrm>
          <a:prstGeom prst="rect">
            <a:avLst/>
          </a:prstGeom>
        </p:spPr>
      </p:pic>
      <p:pic>
        <p:nvPicPr>
          <p:cNvPr id="10" name="图片 9"/>
          <p:cNvPicPr>
            <a:picLocks noChangeAspect="1"/>
          </p:cNvPicPr>
          <p:nvPr/>
        </p:nvPicPr>
        <p:blipFill rotWithShape="1">
          <a:blip r:embed="rId7" cstate="print">
            <a:extLst>
              <a:ext uri="{28A0092B-C50C-407E-A947-70E740481C1C}">
                <a14:useLocalDpi xmlns:a14="http://schemas.microsoft.com/office/drawing/2010/main" val="0"/>
              </a:ext>
            </a:extLst>
          </a:blip>
          <a:srcRect l="29444" t="3760" r="25060" b="7906"/>
          <a:stretch>
            <a:fillRect/>
          </a:stretch>
        </p:blipFill>
        <p:spPr>
          <a:xfrm>
            <a:off x="802057" y="4285869"/>
            <a:ext cx="1235703" cy="1800000"/>
          </a:xfrm>
          <a:prstGeom prst="rect">
            <a:avLst/>
          </a:prstGeom>
        </p:spPr>
      </p:pic>
      <p:pic>
        <p:nvPicPr>
          <p:cNvPr id="11" name="图片 10"/>
          <p:cNvPicPr>
            <a:picLocks noChangeAspect="1"/>
          </p:cNvPicPr>
          <p:nvPr/>
        </p:nvPicPr>
        <p:blipFill rotWithShape="1">
          <a:blip r:embed="rId8" cstate="print">
            <a:extLst>
              <a:ext uri="{28A0092B-C50C-407E-A947-70E740481C1C}">
                <a14:useLocalDpi xmlns:a14="http://schemas.microsoft.com/office/drawing/2010/main" val="0"/>
              </a:ext>
            </a:extLst>
          </a:blip>
          <a:srcRect l="11340" t="5139" r="11352" b="9532"/>
          <a:stretch>
            <a:fillRect/>
          </a:stretch>
        </p:blipFill>
        <p:spPr>
          <a:xfrm>
            <a:off x="6165797" y="4285869"/>
            <a:ext cx="2173828" cy="1800000"/>
          </a:xfrm>
          <a:prstGeom prst="rect">
            <a:avLst/>
          </a:prstGeom>
        </p:spPr>
      </p:pic>
      <p:sp>
        <p:nvSpPr>
          <p:cNvPr id="12" name="文本框 11"/>
          <p:cNvSpPr txBox="1"/>
          <p:nvPr/>
        </p:nvSpPr>
        <p:spPr>
          <a:xfrm>
            <a:off x="2186735" y="2886619"/>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抱</a:t>
            </a:r>
          </a:p>
        </p:txBody>
      </p:sp>
      <p:sp>
        <p:nvSpPr>
          <p:cNvPr id="13" name="文本框 12"/>
          <p:cNvSpPr txBox="1"/>
          <p:nvPr/>
        </p:nvSpPr>
        <p:spPr>
          <a:xfrm>
            <a:off x="5035600" y="2886619"/>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坐</a:t>
            </a:r>
          </a:p>
        </p:txBody>
      </p:sp>
      <p:sp>
        <p:nvSpPr>
          <p:cNvPr id="14" name="文本框 13"/>
          <p:cNvSpPr txBox="1"/>
          <p:nvPr/>
        </p:nvSpPr>
        <p:spPr>
          <a:xfrm>
            <a:off x="8442430" y="2886619"/>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骑</a:t>
            </a:r>
          </a:p>
        </p:txBody>
      </p:sp>
      <p:sp>
        <p:nvSpPr>
          <p:cNvPr id="15" name="文本框 14"/>
          <p:cNvSpPr txBox="1"/>
          <p:nvPr/>
        </p:nvSpPr>
        <p:spPr>
          <a:xfrm>
            <a:off x="2155280" y="4921423"/>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溜</a:t>
            </a:r>
          </a:p>
        </p:txBody>
      </p:sp>
      <p:sp>
        <p:nvSpPr>
          <p:cNvPr id="16" name="文本框 15"/>
          <p:cNvSpPr txBox="1"/>
          <p:nvPr/>
        </p:nvSpPr>
        <p:spPr>
          <a:xfrm>
            <a:off x="5035600" y="4921423"/>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躺</a:t>
            </a:r>
          </a:p>
        </p:txBody>
      </p:sp>
      <p:sp>
        <p:nvSpPr>
          <p:cNvPr id="17" name="文本框 16"/>
          <p:cNvSpPr txBox="1"/>
          <p:nvPr/>
        </p:nvSpPr>
        <p:spPr>
          <a:xfrm>
            <a:off x="8442430" y="4921423"/>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坐</a:t>
            </a:r>
          </a:p>
        </p:txBody>
      </p:sp>
      <p:sp>
        <p:nvSpPr>
          <p:cNvPr id="20" name="矩形 82"/>
          <p:cNvSpPr>
            <a:spLocks noChangeArrowheads="1"/>
          </p:cNvSpPr>
          <p:nvPr/>
        </p:nvSpPr>
        <p:spPr bwMode="auto">
          <a:xfrm>
            <a:off x="12395" y="1740126"/>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a:t>
            </a:r>
            <a:r>
              <a:rPr lang="en-US" altLang="zh-CN" sz="2000" b="1"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对象”交互关系解析结果</a:t>
            </a:r>
          </a:p>
        </p:txBody>
      </p:sp>
      <p:sp>
        <p:nvSpPr>
          <p:cNvPr id="3" name="矩形 2"/>
          <p:cNvSpPr/>
          <p:nvPr/>
        </p:nvSpPr>
        <p:spPr>
          <a:xfrm>
            <a:off x="0" y="6264315"/>
            <a:ext cx="9144000" cy="593685"/>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tx1"/>
                </a:solidFill>
              </a:rPr>
              <a:t>能够实现图像中“人体</a:t>
            </a:r>
            <a:r>
              <a:rPr lang="en-US" altLang="zh-CN" sz="2000" dirty="0">
                <a:solidFill>
                  <a:schemeClr val="tx1"/>
                </a:solidFill>
              </a:rPr>
              <a:t>-</a:t>
            </a:r>
            <a:r>
              <a:rPr lang="zh-CN" altLang="en-US" sz="2000" dirty="0">
                <a:solidFill>
                  <a:schemeClr val="tx1"/>
                </a:solidFill>
              </a:rPr>
              <a:t>对象”交互关系解析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444000"/>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sz="1600" dirty="0">
              <a:solidFill>
                <a:schemeClr val="tx1"/>
              </a:solidFill>
            </a:endParaRPr>
          </a:p>
        </p:txBody>
      </p:sp>
      <p:sp>
        <p:nvSpPr>
          <p:cNvPr id="2" name="标题 1"/>
          <p:cNvSpPr>
            <a:spLocks noGrp="1"/>
          </p:cNvSpPr>
          <p:nvPr>
            <p:ph type="title"/>
          </p:nvPr>
        </p:nvSpPr>
        <p:spPr/>
        <p:txBody>
          <a:bodyPr/>
          <a:lstStyle/>
          <a:p>
            <a:r>
              <a:rPr lang="en-US" altLang="zh-CN" dirty="0"/>
              <a:t>2.1 </a:t>
            </a:r>
            <a:r>
              <a:rPr lang="zh-CN" altLang="en-US" dirty="0"/>
              <a:t>单幅图像“人体</a:t>
            </a:r>
            <a:r>
              <a:rPr lang="en-US" altLang="zh-CN" dirty="0"/>
              <a:t>-</a:t>
            </a:r>
            <a:r>
              <a:rPr lang="zh-CN" altLang="en-US" dirty="0"/>
              <a:t>对象”交互关系解析</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43</a:t>
            </a:fld>
            <a:endParaRPr lang="zh-CN" altLang="en-US" dirty="0"/>
          </a:p>
        </p:txBody>
      </p:sp>
      <p:sp>
        <p:nvSpPr>
          <p:cNvPr id="7" name="TextBox 62"/>
          <p:cNvSpPr txBox="1"/>
          <p:nvPr/>
        </p:nvSpPr>
        <p:spPr bwMode="auto">
          <a:xfrm>
            <a:off x="0" y="1218748"/>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95" y="2123855"/>
            <a:ext cx="8512675" cy="4680000"/>
          </a:xfrm>
          <a:prstGeom prst="rect">
            <a:avLst/>
          </a:prstGeom>
        </p:spPr>
      </p:pic>
      <p:sp>
        <p:nvSpPr>
          <p:cNvPr id="11" name="矩形 82"/>
          <p:cNvSpPr>
            <a:spLocks noChangeArrowheads="1"/>
          </p:cNvSpPr>
          <p:nvPr/>
        </p:nvSpPr>
        <p:spPr bwMode="auto">
          <a:xfrm>
            <a:off x="16083" y="1723745"/>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单幅图像人体以及“人体</a:t>
            </a:r>
            <a:r>
              <a:rPr lang="en-US" altLang="zh-CN" sz="2000" b="1"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对象”交互关系细粒度解析结果</a:t>
            </a:r>
          </a:p>
        </p:txBody>
      </p:sp>
      <p:sp>
        <p:nvSpPr>
          <p:cNvPr id="8" name="矩形 7"/>
          <p:cNvSpPr/>
          <p:nvPr/>
        </p:nvSpPr>
        <p:spPr>
          <a:xfrm>
            <a:off x="0" y="6264315"/>
            <a:ext cx="9144000" cy="593685"/>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tx1"/>
                </a:solidFill>
              </a:rPr>
              <a:t>能够对图像中的对象进行细粒度的标注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dirty="0">
                <a:effectLst>
                  <a:outerShdw blurRad="38100" dist="38100" dir="2700000" algn="tl">
                    <a:srgbClr val="000000">
                      <a:alpha val="43137"/>
                    </a:srgbClr>
                  </a:outerShdw>
                </a:effectLst>
                <a:latin typeface="+mj-lt"/>
                <a:ea typeface="+mj-ea"/>
                <a:cs typeface="+mj-cs"/>
              </a:rPr>
              <a:t>2.2 </a:t>
            </a:r>
            <a:r>
              <a:rPr lang="zh-CN" altLang="en-US" dirty="0">
                <a:effectLst>
                  <a:outerShdw blurRad="38100" dist="38100" dir="2700000" algn="tl">
                    <a:srgbClr val="000000">
                      <a:alpha val="43137"/>
                    </a:srgbClr>
                  </a:outerShdw>
                </a:effectLst>
                <a:latin typeface="+mj-lt"/>
                <a:ea typeface="+mj-ea"/>
                <a:cs typeface="+mj-cs"/>
              </a:rPr>
              <a:t>单幅图像人体三维姿势估计</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44</a:t>
            </a:fld>
            <a:endParaRPr lang="zh-CN" altLang="en-US" dirty="0"/>
          </a:p>
        </p:txBody>
      </p:sp>
      <p:sp>
        <p:nvSpPr>
          <p:cNvPr id="16" name="矩形 15"/>
          <p:cNvSpPr/>
          <p:nvPr/>
        </p:nvSpPr>
        <p:spPr>
          <a:xfrm>
            <a:off x="0" y="1583456"/>
            <a:ext cx="9144028" cy="2520000"/>
          </a:xfrm>
          <a:prstGeom prst="rect">
            <a:avLst/>
          </a:prstGeom>
          <a:solidFill>
            <a:srgbClr val="A5A5A5">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7" name="矩形 16"/>
          <p:cNvSpPr/>
          <p:nvPr/>
        </p:nvSpPr>
        <p:spPr>
          <a:xfrm>
            <a:off x="-28" y="4169050"/>
            <a:ext cx="9144028" cy="2700000"/>
          </a:xfrm>
          <a:prstGeom prst="rect">
            <a:avLst/>
          </a:prstGeom>
          <a:solidFill>
            <a:srgbClr val="4472C4">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1" name="右箭头 20"/>
          <p:cNvSpPr/>
          <p:nvPr/>
        </p:nvSpPr>
        <p:spPr>
          <a:xfrm>
            <a:off x="2862080" y="2723967"/>
            <a:ext cx="899830" cy="299988"/>
          </a:xfrm>
          <a:prstGeom prst="rightArrow">
            <a:avLst/>
          </a:prstGeom>
          <a:solidFill>
            <a:schemeClr val="accent2"/>
          </a:solid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22" name="文本框 21"/>
          <p:cNvSpPr txBox="1"/>
          <p:nvPr/>
        </p:nvSpPr>
        <p:spPr>
          <a:xfrm>
            <a:off x="2782606" y="2168860"/>
            <a:ext cx="1025922" cy="615553"/>
          </a:xfrm>
          <a:prstGeom prst="rect">
            <a:avLst/>
          </a:prstGeom>
          <a:noFill/>
        </p:spPr>
        <p:txBody>
          <a:bodyPr wrap="none" lIns="0" tIns="0" rIns="0" bIns="0" rtlCol="0">
            <a:spAutoFit/>
          </a:bodyPr>
          <a:lstStyle/>
          <a:p>
            <a:pPr algn="ctr"/>
            <a:r>
              <a:rPr lang="zh-CN" altLang="en-US" sz="2000" dirty="0">
                <a:solidFill>
                  <a:schemeClr val="accent2"/>
                </a:solidFill>
                <a:latin typeface="+mn-lt"/>
                <a:ea typeface="+mn-ea"/>
              </a:rPr>
              <a:t>二维姿势</a:t>
            </a:r>
            <a:endParaRPr lang="en-US" altLang="zh-CN" sz="2000" dirty="0">
              <a:solidFill>
                <a:schemeClr val="accent2"/>
              </a:solidFill>
              <a:latin typeface="+mn-lt"/>
              <a:ea typeface="+mn-ea"/>
            </a:endParaRPr>
          </a:p>
          <a:p>
            <a:pPr algn="ctr"/>
            <a:r>
              <a:rPr lang="zh-CN" altLang="en-US" sz="2000" dirty="0">
                <a:solidFill>
                  <a:schemeClr val="accent2"/>
                </a:solidFill>
                <a:latin typeface="+mn-lt"/>
                <a:ea typeface="+mn-ea"/>
              </a:rPr>
              <a:t>获取</a:t>
            </a:r>
          </a:p>
        </p:txBody>
      </p:sp>
      <p:sp>
        <p:nvSpPr>
          <p:cNvPr id="23" name="右箭头 22"/>
          <p:cNvSpPr/>
          <p:nvPr/>
        </p:nvSpPr>
        <p:spPr>
          <a:xfrm>
            <a:off x="6127081" y="2723967"/>
            <a:ext cx="899830" cy="299988"/>
          </a:xfrm>
          <a:prstGeom prst="rightArrow">
            <a:avLst/>
          </a:prstGeom>
          <a:solidFill>
            <a:schemeClr val="accent2"/>
          </a:solid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24" name="文本框 23"/>
          <p:cNvSpPr txBox="1"/>
          <p:nvPr/>
        </p:nvSpPr>
        <p:spPr>
          <a:xfrm>
            <a:off x="6035116" y="2168860"/>
            <a:ext cx="1025922" cy="615553"/>
          </a:xfrm>
          <a:prstGeom prst="rect">
            <a:avLst/>
          </a:prstGeom>
          <a:noFill/>
        </p:spPr>
        <p:txBody>
          <a:bodyPr wrap="none" lIns="0" tIns="0" rIns="0" bIns="0" rtlCol="0">
            <a:spAutoFit/>
          </a:bodyPr>
          <a:lstStyle/>
          <a:p>
            <a:pPr algn="ctr"/>
            <a:r>
              <a:rPr lang="zh-CN" altLang="en-US" sz="2000" dirty="0">
                <a:solidFill>
                  <a:schemeClr val="accent2"/>
                </a:solidFill>
                <a:latin typeface="+mn-lt"/>
                <a:ea typeface="+mn-ea"/>
              </a:rPr>
              <a:t>三维姿势</a:t>
            </a:r>
            <a:endParaRPr lang="en-US" altLang="zh-CN" sz="2000" dirty="0">
              <a:solidFill>
                <a:schemeClr val="accent2"/>
              </a:solidFill>
              <a:latin typeface="+mn-lt"/>
              <a:ea typeface="+mn-ea"/>
            </a:endParaRPr>
          </a:p>
          <a:p>
            <a:pPr algn="ctr"/>
            <a:r>
              <a:rPr lang="zh-CN" altLang="en-US" sz="2000" dirty="0">
                <a:solidFill>
                  <a:schemeClr val="accent2"/>
                </a:solidFill>
                <a:latin typeface="+mn-lt"/>
                <a:ea typeface="+mn-ea"/>
              </a:rPr>
              <a:t>估计</a:t>
            </a:r>
          </a:p>
        </p:txBody>
      </p:sp>
      <p:sp>
        <p:nvSpPr>
          <p:cNvPr id="48" name="文本框 47"/>
          <p:cNvSpPr txBox="1"/>
          <p:nvPr/>
        </p:nvSpPr>
        <p:spPr>
          <a:xfrm>
            <a:off x="29109" y="5044369"/>
            <a:ext cx="492443" cy="1118255"/>
          </a:xfrm>
          <a:prstGeom prst="rect">
            <a:avLst/>
          </a:prstGeom>
          <a:noFill/>
        </p:spPr>
        <p:txBody>
          <a:bodyPr vert="eaVert" wrap="none" rtlCol="0">
            <a:spAutoFit/>
          </a:bodyPr>
          <a:lstStyle/>
          <a:p>
            <a:r>
              <a:rPr lang="zh-CN" altLang="en-US" sz="2000" dirty="0">
                <a:latin typeface="+mn-lt"/>
                <a:ea typeface="+mn-ea"/>
              </a:rPr>
              <a:t>训练部分</a:t>
            </a:r>
          </a:p>
        </p:txBody>
      </p:sp>
      <p:sp>
        <p:nvSpPr>
          <p:cNvPr id="49" name="文本框 48"/>
          <p:cNvSpPr txBox="1"/>
          <p:nvPr/>
        </p:nvSpPr>
        <p:spPr>
          <a:xfrm>
            <a:off x="29109" y="2258870"/>
            <a:ext cx="492443" cy="1118255"/>
          </a:xfrm>
          <a:prstGeom prst="rect">
            <a:avLst/>
          </a:prstGeom>
          <a:noFill/>
        </p:spPr>
        <p:txBody>
          <a:bodyPr vert="eaVert" wrap="none" rtlCol="0">
            <a:spAutoFit/>
          </a:bodyPr>
          <a:lstStyle/>
          <a:p>
            <a:r>
              <a:rPr lang="zh-CN" altLang="en-US" sz="2000" dirty="0">
                <a:latin typeface="+mn-lt"/>
                <a:ea typeface="+mn-ea"/>
              </a:rPr>
              <a:t>测试部分</a:t>
            </a:r>
          </a:p>
        </p:txBody>
      </p:sp>
      <p:grpSp>
        <p:nvGrpSpPr>
          <p:cNvPr id="68" name="组合 67"/>
          <p:cNvGrpSpPr/>
          <p:nvPr/>
        </p:nvGrpSpPr>
        <p:grpSpPr>
          <a:xfrm>
            <a:off x="971599" y="1628800"/>
            <a:ext cx="1775559" cy="2430270"/>
            <a:chOff x="971599" y="1628800"/>
            <a:chExt cx="1775559" cy="243027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246" y="1668136"/>
              <a:ext cx="1566000" cy="2088000"/>
            </a:xfrm>
            <a:prstGeom prst="rect">
              <a:avLst/>
            </a:prstGeom>
          </p:spPr>
        </p:pic>
        <p:sp>
          <p:nvSpPr>
            <p:cNvPr id="50" name="矩形 49"/>
            <p:cNvSpPr/>
            <p:nvPr/>
          </p:nvSpPr>
          <p:spPr>
            <a:xfrm>
              <a:off x="971599" y="1628800"/>
              <a:ext cx="1775559"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53" name="文本框 52"/>
            <p:cNvSpPr txBox="1"/>
            <p:nvPr/>
          </p:nvSpPr>
          <p:spPr>
            <a:xfrm>
              <a:off x="1376645" y="3782071"/>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grpSp>
      <p:grpSp>
        <p:nvGrpSpPr>
          <p:cNvPr id="67" name="组合 66"/>
          <p:cNvGrpSpPr/>
          <p:nvPr/>
        </p:nvGrpSpPr>
        <p:grpSpPr>
          <a:xfrm>
            <a:off x="3896925" y="1628800"/>
            <a:ext cx="2088000" cy="2430270"/>
            <a:chOff x="3896925" y="1628800"/>
            <a:chExt cx="2088000" cy="2430270"/>
          </a:xfrm>
        </p:grpSpPr>
        <p:sp>
          <p:nvSpPr>
            <p:cNvPr id="51" name="矩形 50"/>
            <p:cNvSpPr/>
            <p:nvPr/>
          </p:nvSpPr>
          <p:spPr>
            <a:xfrm>
              <a:off x="3896925" y="1628800"/>
              <a:ext cx="2088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54" name="文本框 53"/>
            <p:cNvSpPr txBox="1"/>
            <p:nvPr/>
          </p:nvSpPr>
          <p:spPr>
            <a:xfrm>
              <a:off x="4458760" y="3782071"/>
              <a:ext cx="923330" cy="276999"/>
            </a:xfrm>
            <a:prstGeom prst="rect">
              <a:avLst/>
            </a:prstGeom>
            <a:noFill/>
          </p:spPr>
          <p:txBody>
            <a:bodyPr wrap="none" lIns="0" tIns="0" rIns="0" bIns="0" rtlCol="0">
              <a:spAutoFit/>
            </a:bodyPr>
            <a:lstStyle/>
            <a:p>
              <a:r>
                <a:rPr lang="zh-CN" altLang="en-US" dirty="0">
                  <a:latin typeface="+mn-lt"/>
                  <a:ea typeface="+mn-ea"/>
                </a:rPr>
                <a:t>二维姿势</a:t>
              </a:r>
            </a:p>
          </p:txBody>
        </p:sp>
        <p:pic>
          <p:nvPicPr>
            <p:cNvPr id="56" name="图片 55"/>
            <p:cNvPicPr>
              <a:picLocks noChangeAspect="1"/>
            </p:cNvPicPr>
            <p:nvPr/>
          </p:nvPicPr>
          <p:blipFill rotWithShape="1">
            <a:blip r:embed="rId4" cstate="print">
              <a:extLst>
                <a:ext uri="{28A0092B-C50C-407E-A947-70E740481C1C}">
                  <a14:useLocalDpi xmlns:a14="http://schemas.microsoft.com/office/drawing/2010/main" val="0"/>
                </a:ext>
              </a:extLst>
            </a:blip>
            <a:srcRect l="30238" t="6854" r="30351" b="8866"/>
            <a:stretch>
              <a:fillRect/>
            </a:stretch>
          </p:blipFill>
          <p:spPr>
            <a:xfrm>
              <a:off x="4276753" y="1679967"/>
              <a:ext cx="1301489" cy="2088000"/>
            </a:xfrm>
            <a:prstGeom prst="rect">
              <a:avLst/>
            </a:prstGeom>
          </p:spPr>
        </p:pic>
      </p:grpSp>
      <p:grpSp>
        <p:nvGrpSpPr>
          <p:cNvPr id="65" name="组合 64"/>
          <p:cNvGrpSpPr/>
          <p:nvPr/>
        </p:nvGrpSpPr>
        <p:grpSpPr>
          <a:xfrm>
            <a:off x="680223" y="4329100"/>
            <a:ext cx="2798610" cy="2430270"/>
            <a:chOff x="680223" y="4329100"/>
            <a:chExt cx="2798610" cy="2430270"/>
          </a:xfrm>
        </p:grpSpPr>
        <p:sp>
          <p:nvSpPr>
            <p:cNvPr id="28" name="矩形 27"/>
            <p:cNvSpPr/>
            <p:nvPr/>
          </p:nvSpPr>
          <p:spPr>
            <a:xfrm>
              <a:off x="680223" y="4329100"/>
              <a:ext cx="2766652"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0" name="文本框 29"/>
            <p:cNvSpPr txBox="1"/>
            <p:nvPr/>
          </p:nvSpPr>
          <p:spPr>
            <a:xfrm>
              <a:off x="1255635" y="6442779"/>
              <a:ext cx="1615827" cy="276999"/>
            </a:xfrm>
            <a:prstGeom prst="rect">
              <a:avLst/>
            </a:prstGeom>
            <a:noFill/>
          </p:spPr>
          <p:txBody>
            <a:bodyPr wrap="none" lIns="0" tIns="0" rIns="0" bIns="0" rtlCol="0">
              <a:spAutoFit/>
            </a:bodyPr>
            <a:lstStyle/>
            <a:p>
              <a:r>
                <a:rPr lang="zh-CN" altLang="en-US" dirty="0">
                  <a:latin typeface="+mn-lt"/>
                  <a:ea typeface="+mn-ea"/>
                </a:rPr>
                <a:t>三维姿势数据集</a:t>
              </a:r>
            </a:p>
          </p:txBody>
        </p:sp>
        <p:pic>
          <p:nvPicPr>
            <p:cNvPr id="58" name="图片 57"/>
            <p:cNvPicPr>
              <a:picLocks noChangeAspect="1"/>
            </p:cNvPicPr>
            <p:nvPr/>
          </p:nvPicPr>
          <p:blipFill>
            <a:blip r:embed="rId5"/>
            <a:stretch>
              <a:fillRect/>
            </a:stretch>
          </p:blipFill>
          <p:spPr>
            <a:xfrm>
              <a:off x="778833" y="4571731"/>
              <a:ext cx="2700000" cy="1618979"/>
            </a:xfrm>
            <a:prstGeom prst="rect">
              <a:avLst/>
            </a:prstGeom>
          </p:spPr>
        </p:pic>
      </p:grpSp>
      <p:grpSp>
        <p:nvGrpSpPr>
          <p:cNvPr id="63" name="组合 62"/>
          <p:cNvGrpSpPr/>
          <p:nvPr/>
        </p:nvGrpSpPr>
        <p:grpSpPr>
          <a:xfrm>
            <a:off x="6514118" y="4329100"/>
            <a:ext cx="2437186" cy="2430270"/>
            <a:chOff x="6514118" y="4329100"/>
            <a:chExt cx="2437186" cy="2430270"/>
          </a:xfrm>
        </p:grpSpPr>
        <p:sp>
          <p:nvSpPr>
            <p:cNvPr id="46" name="矩形 45"/>
            <p:cNvSpPr/>
            <p:nvPr/>
          </p:nvSpPr>
          <p:spPr>
            <a:xfrm>
              <a:off x="6514118" y="4329100"/>
              <a:ext cx="2437186"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47" name="文本框 46"/>
            <p:cNvSpPr txBox="1"/>
            <p:nvPr/>
          </p:nvSpPr>
          <p:spPr>
            <a:xfrm>
              <a:off x="6809381" y="6442779"/>
              <a:ext cx="1846659" cy="276999"/>
            </a:xfrm>
            <a:prstGeom prst="rect">
              <a:avLst/>
            </a:prstGeom>
            <a:noFill/>
          </p:spPr>
          <p:txBody>
            <a:bodyPr wrap="none" lIns="0" tIns="0" rIns="0" bIns="0" rtlCol="0">
              <a:spAutoFit/>
            </a:bodyPr>
            <a:lstStyle/>
            <a:p>
              <a:r>
                <a:rPr lang="zh-CN" altLang="en-US" dirty="0">
                  <a:latin typeface="+mn-lt"/>
                  <a:ea typeface="+mn-ea"/>
                </a:rPr>
                <a:t>三维姿势字典模型</a:t>
              </a:r>
            </a:p>
          </p:txBody>
        </p:sp>
        <p:pic>
          <p:nvPicPr>
            <p:cNvPr id="59" name="图片 58"/>
            <p:cNvPicPr>
              <a:picLocks noChangeAspect="1"/>
            </p:cNvPicPr>
            <p:nvPr/>
          </p:nvPicPr>
          <p:blipFill rotWithShape="1">
            <a:blip r:embed="rId6">
              <a:extLst>
                <a:ext uri="{28A0092B-C50C-407E-A947-70E740481C1C}">
                  <a14:useLocalDpi xmlns:a14="http://schemas.microsoft.com/office/drawing/2010/main" val="0"/>
                </a:ext>
              </a:extLst>
            </a:blip>
            <a:srcRect l="19209" t="7405" r="6797" b="13474"/>
            <a:stretch>
              <a:fillRect/>
            </a:stretch>
          </p:blipFill>
          <p:spPr>
            <a:xfrm>
              <a:off x="6678476" y="4505066"/>
              <a:ext cx="2160000" cy="1744565"/>
            </a:xfrm>
            <a:prstGeom prst="rect">
              <a:avLst/>
            </a:prstGeom>
          </p:spPr>
        </p:pic>
      </p:grpSp>
      <p:grpSp>
        <p:nvGrpSpPr>
          <p:cNvPr id="66" name="组合 65"/>
          <p:cNvGrpSpPr/>
          <p:nvPr/>
        </p:nvGrpSpPr>
        <p:grpSpPr>
          <a:xfrm>
            <a:off x="7119515" y="1628800"/>
            <a:ext cx="1800000" cy="2430270"/>
            <a:chOff x="7119515" y="1628800"/>
            <a:chExt cx="1800000" cy="2430270"/>
          </a:xfrm>
        </p:grpSpPr>
        <p:sp>
          <p:nvSpPr>
            <p:cNvPr id="52" name="矩形 51"/>
            <p:cNvSpPr/>
            <p:nvPr/>
          </p:nvSpPr>
          <p:spPr>
            <a:xfrm>
              <a:off x="7119515" y="1628800"/>
              <a:ext cx="1800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55" name="文本框 54"/>
            <p:cNvSpPr txBox="1"/>
            <p:nvPr/>
          </p:nvSpPr>
          <p:spPr>
            <a:xfrm>
              <a:off x="7564105" y="3782071"/>
              <a:ext cx="923330" cy="276999"/>
            </a:xfrm>
            <a:prstGeom prst="rect">
              <a:avLst/>
            </a:prstGeom>
            <a:noFill/>
          </p:spPr>
          <p:txBody>
            <a:bodyPr wrap="none" lIns="0" tIns="0" rIns="0" bIns="0" rtlCol="0">
              <a:spAutoFit/>
            </a:bodyPr>
            <a:lstStyle/>
            <a:p>
              <a:r>
                <a:rPr lang="zh-CN" altLang="en-US" dirty="0">
                  <a:latin typeface="+mn-lt"/>
                  <a:ea typeface="+mn-ea"/>
                </a:rPr>
                <a:t>三维姿势</a:t>
              </a:r>
            </a:p>
          </p:txBody>
        </p:sp>
        <p:pic>
          <p:nvPicPr>
            <p:cNvPr id="62" name="图片 61"/>
            <p:cNvPicPr>
              <a:picLocks noChangeAspect="1"/>
            </p:cNvPicPr>
            <p:nvPr/>
          </p:nvPicPr>
          <p:blipFill rotWithShape="1">
            <a:blip r:embed="rId7">
              <a:extLst>
                <a:ext uri="{28A0092B-C50C-407E-A947-70E740481C1C}">
                  <a14:useLocalDpi xmlns:a14="http://schemas.microsoft.com/office/drawing/2010/main" val="0"/>
                </a:ext>
              </a:extLst>
            </a:blip>
            <a:srcRect l="33696" t="7025" r="30926" b="11967"/>
            <a:stretch>
              <a:fillRect/>
            </a:stretch>
          </p:blipFill>
          <p:spPr>
            <a:xfrm>
              <a:off x="7361225" y="1679967"/>
              <a:ext cx="1218001" cy="2088000"/>
            </a:xfrm>
            <a:prstGeom prst="rect">
              <a:avLst/>
            </a:prstGeom>
          </p:spPr>
        </p:pic>
      </p:grpSp>
      <p:grpSp>
        <p:nvGrpSpPr>
          <p:cNvPr id="8" name="组合 7"/>
          <p:cNvGrpSpPr/>
          <p:nvPr/>
        </p:nvGrpSpPr>
        <p:grpSpPr>
          <a:xfrm>
            <a:off x="3671529" y="4329100"/>
            <a:ext cx="2617935" cy="2430270"/>
            <a:chOff x="3671529" y="4329100"/>
            <a:chExt cx="2617935" cy="2430270"/>
          </a:xfrm>
        </p:grpSpPr>
        <p:sp>
          <p:nvSpPr>
            <p:cNvPr id="33" name="矩形 32"/>
            <p:cNvSpPr/>
            <p:nvPr/>
          </p:nvSpPr>
          <p:spPr>
            <a:xfrm>
              <a:off x="3671529" y="4329100"/>
              <a:ext cx="2617935"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4" name="文本框 33"/>
            <p:cNvSpPr txBox="1"/>
            <p:nvPr/>
          </p:nvSpPr>
          <p:spPr>
            <a:xfrm>
              <a:off x="4271837" y="6444335"/>
              <a:ext cx="1615827" cy="276999"/>
            </a:xfrm>
            <a:prstGeom prst="rect">
              <a:avLst/>
            </a:prstGeom>
            <a:noFill/>
          </p:spPr>
          <p:txBody>
            <a:bodyPr wrap="none" lIns="0" tIns="0" rIns="0" bIns="0" rtlCol="0">
              <a:spAutoFit/>
            </a:bodyPr>
            <a:lstStyle/>
            <a:p>
              <a:r>
                <a:rPr lang="zh-CN" altLang="en-US" dirty="0">
                  <a:latin typeface="+mn-lt"/>
                  <a:ea typeface="+mn-ea"/>
                </a:rPr>
                <a:t>多视角估计模型</a:t>
              </a:r>
            </a:p>
          </p:txBody>
        </p:sp>
        <p:pic>
          <p:nvPicPr>
            <p:cNvPr id="41" name="图片 40"/>
            <p:cNvPicPr>
              <a:picLocks noChangeAspect="1"/>
            </p:cNvPicPr>
            <p:nvPr/>
          </p:nvPicPr>
          <p:blipFill rotWithShape="1">
            <a:blip r:embed="rId8" cstate="print">
              <a:extLst>
                <a:ext uri="{28A0092B-C50C-407E-A947-70E740481C1C}">
                  <a14:useLocalDpi xmlns:a14="http://schemas.microsoft.com/office/drawing/2010/main" val="0"/>
                </a:ext>
              </a:extLst>
            </a:blip>
            <a:srcRect l="13087" t="7391" r="9641" b="10940"/>
            <a:stretch>
              <a:fillRect/>
            </a:stretch>
          </p:blipFill>
          <p:spPr>
            <a:xfrm>
              <a:off x="3817773" y="4414967"/>
              <a:ext cx="2457391" cy="1440000"/>
            </a:xfrm>
            <a:prstGeom prst="rect">
              <a:avLst/>
            </a:prstGeom>
          </p:spPr>
        </p:pic>
        <p:pic>
          <p:nvPicPr>
            <p:cNvPr id="5" name="图片 4"/>
            <p:cNvPicPr>
              <a:picLocks noChangeAspect="1"/>
            </p:cNvPicPr>
            <p:nvPr/>
          </p:nvPicPr>
          <p:blipFill rotWithShape="1">
            <a:blip r:embed="rId9" cstate="print">
              <a:extLst>
                <a:ext uri="{28A0092B-C50C-407E-A947-70E740481C1C}">
                  <a14:useLocalDpi xmlns:a14="http://schemas.microsoft.com/office/drawing/2010/main" val="0"/>
                </a:ext>
              </a:extLst>
            </a:blip>
            <a:srcRect l="14334" t="6503" r="9296" b="6050"/>
            <a:stretch>
              <a:fillRect/>
            </a:stretch>
          </p:blipFill>
          <p:spPr>
            <a:xfrm>
              <a:off x="3765755" y="4924310"/>
              <a:ext cx="2268244" cy="1440000"/>
            </a:xfrm>
            <a:prstGeom prst="rect">
              <a:avLst/>
            </a:prstGeom>
          </p:spPr>
        </p:pic>
      </p:grpSp>
      <p:sp>
        <p:nvSpPr>
          <p:cNvPr id="15" name="内容占位符 2"/>
          <p:cNvSpPr>
            <a:spLocks noGrp="1"/>
          </p:cNvSpPr>
          <p:nvPr>
            <p:ph sz="quarter" idx="11"/>
          </p:nvPr>
        </p:nvSpPr>
        <p:spPr>
          <a:xfrm>
            <a:off x="-28" y="1088740"/>
            <a:ext cx="9144000" cy="468000"/>
          </a:xfr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p>
            <a:pPr marL="0" indent="0" fontAlgn="auto">
              <a:spcBef>
                <a:spcPts val="0"/>
              </a:spcBef>
              <a:spcAft>
                <a:spcPts val="0"/>
              </a:spcAft>
              <a:buNone/>
            </a:pPr>
            <a:r>
              <a:rPr lang="zh-CN" altLang="en-US" sz="2200" b="0" kern="1200" dirty="0">
                <a:solidFill>
                  <a:schemeClr val="bg1"/>
                </a:solidFill>
                <a:latin typeface="+mn-ea"/>
                <a:ea typeface="黑体" panose="02010609060101010101" pitchFamily="2" charset="-122"/>
                <a:cs typeface="Times New Roman" panose="02020603050405020304" pitchFamily="18" charset="0"/>
              </a:rPr>
              <a:t>提出并实现了基于动作库和视角合成的单幅图像人体三维姿势估计方法</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dirty="0">
                <a:effectLst>
                  <a:outerShdw blurRad="38100" dist="38100" dir="2700000" algn="tl">
                    <a:srgbClr val="000000">
                      <a:alpha val="43137"/>
                    </a:srgbClr>
                  </a:outerShdw>
                </a:effectLst>
                <a:latin typeface="+mj-lt"/>
                <a:ea typeface="+mj-ea"/>
                <a:cs typeface="+mj-cs"/>
              </a:rPr>
              <a:t>2.2 </a:t>
            </a:r>
            <a:r>
              <a:rPr lang="zh-CN" altLang="en-US" dirty="0">
                <a:effectLst>
                  <a:outerShdw blurRad="38100" dist="38100" dir="2700000" algn="tl">
                    <a:srgbClr val="000000">
                      <a:alpha val="43137"/>
                    </a:srgbClr>
                  </a:outerShdw>
                </a:effectLst>
                <a:latin typeface="+mj-lt"/>
                <a:ea typeface="+mj-ea"/>
                <a:cs typeface="+mj-cs"/>
              </a:rPr>
              <a:t>单幅图像人体三维姿势估计</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45</a:t>
            </a:fld>
            <a:endParaRPr lang="zh-CN" altLang="en-US" dirty="0"/>
          </a:p>
        </p:txBody>
      </p:sp>
      <p:sp>
        <p:nvSpPr>
          <p:cNvPr id="47" name="TextBox 62"/>
          <p:cNvSpPr txBox="1"/>
          <p:nvPr/>
        </p:nvSpPr>
        <p:spPr bwMode="auto">
          <a:xfrm>
            <a:off x="0" y="1188057"/>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三维姿势库数据预处理</a:t>
            </a:r>
          </a:p>
        </p:txBody>
      </p:sp>
      <p:sp>
        <p:nvSpPr>
          <p:cNvPr id="48" name="矩形 51"/>
          <p:cNvSpPr>
            <a:spLocks noChangeArrowheads="1"/>
          </p:cNvSpPr>
          <p:nvPr/>
        </p:nvSpPr>
        <p:spPr bwMode="auto">
          <a:xfrm>
            <a:off x="26494" y="1681760"/>
            <a:ext cx="9100043" cy="1421928"/>
          </a:xfrm>
          <a:prstGeom prst="rect">
            <a:avLst/>
          </a:prstGeom>
          <a:noFill/>
          <a:ln w="9525">
            <a:noFill/>
            <a:miter lim="800000"/>
          </a:ln>
        </p:spPr>
        <p:txBody>
          <a:bodyPr wrap="square">
            <a:spAutoFit/>
          </a:bodyPr>
          <a:lstStyle/>
          <a:p>
            <a:pPr algn="just">
              <a:lnSpc>
                <a:spcPct val="120000"/>
              </a:lnSpc>
            </a:pPr>
            <a:r>
              <a:rPr lang="en-US" altLang="zh-CN" b="1" dirty="0">
                <a:latin typeface="Times New Roman" panose="02020603050405020304" pitchFamily="18" charset="0"/>
                <a:ea typeface="黑体" panose="02010609060101010101" pitchFamily="2" charset="-122"/>
              </a:rPr>
              <a:t>CMU </a:t>
            </a:r>
            <a:r>
              <a:rPr lang="en-US" altLang="zh-CN" b="1" dirty="0" err="1">
                <a:latin typeface="Times New Roman" panose="02020603050405020304" pitchFamily="18" charset="0"/>
                <a:ea typeface="黑体" panose="02010609060101010101" pitchFamily="2" charset="-122"/>
              </a:rPr>
              <a:t>MoCap</a:t>
            </a:r>
            <a:r>
              <a:rPr lang="zh-CN" altLang="en-US" b="1" dirty="0">
                <a:latin typeface="Times New Roman" panose="02020603050405020304" pitchFamily="18" charset="0"/>
                <a:ea typeface="黑体" panose="02010609060101010101" pitchFamily="2" charset="-122"/>
              </a:rPr>
              <a:t>数据集</a:t>
            </a:r>
            <a:r>
              <a:rPr lang="en-US" altLang="zh-CN" b="1" baseline="30000" dirty="0">
                <a:latin typeface="Times New Roman" panose="02020603050405020304" pitchFamily="18" charset="0"/>
                <a:ea typeface="黑体" panose="02010609060101010101" pitchFamily="2" charset="-122"/>
              </a:rPr>
              <a:t>[13]</a:t>
            </a:r>
            <a:r>
              <a:rPr lang="zh-CN" altLang="en-US" b="1" dirty="0">
                <a:latin typeface="Times New Roman" panose="02020603050405020304" pitchFamily="18" charset="0"/>
                <a:ea typeface="黑体" panose="02010609060101010101" pitchFamily="2" charset="-122"/>
              </a:rPr>
              <a:t>：</a:t>
            </a:r>
            <a:r>
              <a:rPr lang="zh-CN" altLang="zh-CN" dirty="0"/>
              <a:t>共包括</a:t>
            </a:r>
            <a:r>
              <a:rPr lang="en-US" altLang="zh-CN" dirty="0"/>
              <a:t>6</a:t>
            </a:r>
            <a:r>
              <a:rPr lang="zh-CN" altLang="zh-CN" dirty="0"/>
              <a:t>大类行为，共计</a:t>
            </a:r>
            <a:r>
              <a:rPr lang="en-US" altLang="zh-CN" dirty="0"/>
              <a:t>2605</a:t>
            </a:r>
            <a:r>
              <a:rPr lang="zh-CN" altLang="zh-CN" dirty="0"/>
              <a:t>段动作数据，约</a:t>
            </a:r>
            <a:r>
              <a:rPr lang="en-US" altLang="zh-CN" dirty="0"/>
              <a:t>380</a:t>
            </a:r>
            <a:r>
              <a:rPr lang="zh-CN" altLang="zh-CN" dirty="0"/>
              <a:t>万个不同的姿势，每个姿势包括</a:t>
            </a:r>
            <a:r>
              <a:rPr lang="en-US" altLang="zh-CN" dirty="0"/>
              <a:t>31</a:t>
            </a:r>
            <a:r>
              <a:rPr lang="zh-CN" altLang="zh-CN" dirty="0"/>
              <a:t>个关节点</a:t>
            </a:r>
            <a:r>
              <a:rPr lang="zh-CN" altLang="en-US" dirty="0"/>
              <a:t>。</a:t>
            </a:r>
            <a:endParaRPr lang="en-US" altLang="zh-CN" b="1" dirty="0">
              <a:latin typeface="Times New Roman" panose="02020603050405020304" pitchFamily="18" charset="0"/>
              <a:ea typeface="黑体" panose="02010609060101010101" pitchFamily="2" charset="-122"/>
            </a:endParaRPr>
          </a:p>
          <a:p>
            <a:pPr algn="just">
              <a:lnSpc>
                <a:spcPct val="120000"/>
              </a:lnSpc>
            </a:pPr>
            <a:r>
              <a:rPr lang="en-US" altLang="zh-CN" b="1" dirty="0">
                <a:latin typeface="Times New Roman" panose="02020603050405020304" pitchFamily="18" charset="0"/>
                <a:ea typeface="黑体" panose="02010609060101010101" pitchFamily="2" charset="-122"/>
              </a:rPr>
              <a:t>Human3.6M</a:t>
            </a:r>
            <a:r>
              <a:rPr lang="zh-CN" altLang="en-US" b="1" dirty="0">
                <a:latin typeface="Times New Roman" panose="02020603050405020304" pitchFamily="18" charset="0"/>
                <a:ea typeface="黑体" panose="02010609060101010101" pitchFamily="2" charset="-122"/>
              </a:rPr>
              <a:t>数据集</a:t>
            </a:r>
            <a:r>
              <a:rPr lang="en-US" altLang="zh-CN" b="1" baseline="30000" dirty="0">
                <a:latin typeface="Times New Roman" panose="02020603050405020304" pitchFamily="18" charset="0"/>
                <a:ea typeface="黑体" panose="02010609060101010101" pitchFamily="2" charset="-122"/>
              </a:rPr>
              <a:t>[31]</a:t>
            </a:r>
            <a:r>
              <a:rPr lang="zh-CN" altLang="en-US" b="1" dirty="0">
                <a:latin typeface="Times New Roman" panose="02020603050405020304" pitchFamily="18" charset="0"/>
                <a:ea typeface="黑体" panose="02010609060101010101" pitchFamily="2" charset="-122"/>
              </a:rPr>
              <a:t>：</a:t>
            </a:r>
            <a:r>
              <a:rPr lang="zh-CN" altLang="en-US" dirty="0"/>
              <a:t>共包括</a:t>
            </a:r>
            <a:r>
              <a:rPr lang="en-US" altLang="zh-CN" dirty="0"/>
              <a:t>17</a:t>
            </a:r>
            <a:r>
              <a:rPr lang="zh-CN" altLang="en-US" dirty="0"/>
              <a:t>个场景下对</a:t>
            </a:r>
            <a:r>
              <a:rPr lang="en-US" altLang="zh-CN" dirty="0"/>
              <a:t>11</a:t>
            </a:r>
            <a:r>
              <a:rPr lang="zh-CN" altLang="en-US" dirty="0"/>
              <a:t>个不同人采集的约</a:t>
            </a:r>
            <a:r>
              <a:rPr lang="en-US" altLang="zh-CN" dirty="0"/>
              <a:t>360</a:t>
            </a:r>
            <a:r>
              <a:rPr lang="zh-CN" altLang="en-US" dirty="0"/>
              <a:t>万个不同的姿势，每个姿势包括</a:t>
            </a:r>
            <a:r>
              <a:rPr lang="en-US" altLang="zh-CN" dirty="0"/>
              <a:t>30</a:t>
            </a:r>
            <a:r>
              <a:rPr lang="zh-CN" altLang="en-US" dirty="0"/>
              <a:t>个关节点。</a:t>
            </a:r>
            <a:endParaRPr lang="en-US" altLang="zh-CN" dirty="0"/>
          </a:p>
        </p:txBody>
      </p:sp>
      <p:sp>
        <p:nvSpPr>
          <p:cNvPr id="49" name="矩形 48"/>
          <p:cNvSpPr/>
          <p:nvPr/>
        </p:nvSpPr>
        <p:spPr>
          <a:xfrm>
            <a:off x="26495" y="5994285"/>
            <a:ext cx="9123263" cy="430887"/>
          </a:xfrm>
          <a:prstGeom prst="rect">
            <a:avLst/>
          </a:prstGeom>
          <a:noFill/>
        </p:spPr>
        <p:txBody>
          <a:bodyPr wrap="square" lIns="0" tIns="0" rIns="0" bIns="0">
            <a:spAutoFit/>
          </a:bodyPr>
          <a:lstStyle/>
          <a:p>
            <a:pPr algn="just">
              <a:spcAft>
                <a:spcPts val="0"/>
              </a:spcAft>
              <a:tabLst>
                <a:tab pos="288290" algn="l"/>
              </a:tabLst>
            </a:pPr>
            <a:r>
              <a:rPr lang="nb-NO" altLang="zh-CN" sz="1400" i="1" kern="0" dirty="0">
                <a:solidFill>
                  <a:schemeClr val="dk1"/>
                </a:solidFill>
                <a:latin typeface="Times New Roman" panose="02020603050405020304" pitchFamily="18" charset="0"/>
              </a:rPr>
              <a:t>[13]CMU. Graphics Lab Motion Capture Database[DB/OL], </a:t>
            </a:r>
            <a:r>
              <a:rPr lang="nb-NO" altLang="zh-CN" sz="1400" i="1" kern="0" dirty="0">
                <a:solidFill>
                  <a:schemeClr val="dk1"/>
                </a:solidFill>
                <a:latin typeface="Times New Roman" panose="02020603050405020304" pitchFamily="18" charset="0"/>
                <a:hlinkClick r:id="rId4"/>
              </a:rPr>
              <a:t>http://mocap.cs.cmu.edu/</a:t>
            </a:r>
            <a:r>
              <a:rPr lang="nb-NO" altLang="zh-CN" sz="1400" i="1" kern="0" dirty="0">
                <a:solidFill>
                  <a:schemeClr val="dk1"/>
                </a:solidFill>
                <a:latin typeface="Times New Roman" panose="02020603050405020304" pitchFamily="18" charset="0"/>
              </a:rPr>
              <a:t>, 2007.</a:t>
            </a:r>
          </a:p>
          <a:p>
            <a:pPr algn="just">
              <a:spcAft>
                <a:spcPts val="0"/>
              </a:spcAft>
              <a:tabLst>
                <a:tab pos="288290" algn="l"/>
              </a:tabLst>
            </a:pPr>
            <a:r>
              <a:rPr lang="nb-NO" altLang="zh-CN" sz="1400" i="1" kern="0" dirty="0">
                <a:solidFill>
                  <a:schemeClr val="dk1"/>
                </a:solidFill>
                <a:latin typeface="Times New Roman" panose="02020603050405020304" pitchFamily="18" charset="0"/>
              </a:rPr>
              <a:t>[31]Ionescu C, Papava D, Olaru V, et al. Human3.6M[DB/OL], </a:t>
            </a:r>
            <a:r>
              <a:rPr lang="nb-NO" altLang="zh-CN" sz="1400" i="1" kern="0" dirty="0">
                <a:solidFill>
                  <a:schemeClr val="dk1"/>
                </a:solidFill>
                <a:latin typeface="Times New Roman" panose="02020603050405020304" pitchFamily="18" charset="0"/>
                <a:hlinkClick r:id="rId5"/>
              </a:rPr>
              <a:t>http://vision.imar.ro/human3.6m/description.php</a:t>
            </a:r>
            <a:r>
              <a:rPr lang="nb-NO" altLang="zh-CN" sz="1400" i="1" kern="0" dirty="0">
                <a:solidFill>
                  <a:schemeClr val="dk1"/>
                </a:solidFill>
                <a:latin typeface="Times New Roman" panose="02020603050405020304" pitchFamily="18" charset="0"/>
              </a:rPr>
              <a:t>, 2014-07.</a:t>
            </a:r>
          </a:p>
        </p:txBody>
      </p:sp>
      <p:grpSp>
        <p:nvGrpSpPr>
          <p:cNvPr id="3" name="组合 2"/>
          <p:cNvGrpSpPr/>
          <p:nvPr/>
        </p:nvGrpSpPr>
        <p:grpSpPr>
          <a:xfrm>
            <a:off x="2681790" y="3113965"/>
            <a:ext cx="3734000" cy="1831043"/>
            <a:chOff x="2681790" y="3113965"/>
            <a:chExt cx="3734000" cy="1831043"/>
          </a:xfrm>
        </p:grpSpPr>
        <p:sp>
          <p:nvSpPr>
            <p:cNvPr id="51" name="圆柱形 50"/>
            <p:cNvSpPr/>
            <p:nvPr/>
          </p:nvSpPr>
          <p:spPr>
            <a:xfrm>
              <a:off x="2681790" y="3113965"/>
              <a:ext cx="3488356" cy="1831043"/>
            </a:xfrm>
            <a:prstGeom prst="can">
              <a:avLst/>
            </a:prstGeom>
            <a:solidFill>
              <a:sysClr val="window" lastClr="FFFFFF"/>
            </a:solidFill>
            <a:ln w="6350" cap="flat" cmpd="sng" algn="ctr">
              <a:solidFill>
                <a:sysClr val="windowText" lastClr="000000"/>
              </a:solidFill>
              <a:prstDash val="solid"/>
              <a:miter lim="800000"/>
            </a:ln>
            <a:effectLst>
              <a:outerShdw blurRad="63500" sx="102000" sy="102000" algn="ctr" rotWithShape="0">
                <a:prstClr val="black">
                  <a:alpha val="4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52" name="图片 51"/>
            <p:cNvPicPr>
              <a:picLocks noChangeAspect="1"/>
            </p:cNvPicPr>
            <p:nvPr/>
          </p:nvPicPr>
          <p:blipFill rotWithShape="1">
            <a:blip r:embed="rId6" cstate="print">
              <a:extLst>
                <a:ext uri="{28A0092B-C50C-407E-A947-70E740481C1C}">
                  <a14:useLocalDpi xmlns:a14="http://schemas.microsoft.com/office/drawing/2010/main" val="0"/>
                </a:ext>
              </a:extLst>
            </a:blip>
            <a:srcRect l="34128" t="11538" r="31801" b="11215"/>
            <a:stretch>
              <a:fillRect/>
            </a:stretch>
          </p:blipFill>
          <p:spPr>
            <a:xfrm>
              <a:off x="5096440" y="3664711"/>
              <a:ext cx="655320" cy="1112364"/>
            </a:xfrm>
            <a:prstGeom prst="rect">
              <a:avLst/>
            </a:prstGeom>
          </p:spPr>
        </p:pic>
        <p:pic>
          <p:nvPicPr>
            <p:cNvPr id="53" name="图片 52"/>
            <p:cNvPicPr>
              <a:picLocks noChangeAspect="1"/>
            </p:cNvPicPr>
            <p:nvPr/>
          </p:nvPicPr>
          <p:blipFill rotWithShape="1">
            <a:blip r:embed="rId7" cstate="print">
              <a:extLst>
                <a:ext uri="{28A0092B-C50C-407E-A947-70E740481C1C}">
                  <a14:useLocalDpi xmlns:a14="http://schemas.microsoft.com/office/drawing/2010/main" val="0"/>
                </a:ext>
              </a:extLst>
            </a:blip>
            <a:srcRect l="38665" t="6390" r="34673" b="8507"/>
            <a:stretch>
              <a:fillRect/>
            </a:stretch>
          </p:blipFill>
          <p:spPr>
            <a:xfrm>
              <a:off x="2860632" y="3562825"/>
              <a:ext cx="512818" cy="1225484"/>
            </a:xfrm>
            <a:prstGeom prst="rect">
              <a:avLst/>
            </a:prstGeom>
          </p:spPr>
        </p:pic>
        <p:pic>
          <p:nvPicPr>
            <p:cNvPr id="54" name="图片 53"/>
            <p:cNvPicPr>
              <a:picLocks noChangeAspect="1"/>
            </p:cNvPicPr>
            <p:nvPr/>
          </p:nvPicPr>
          <p:blipFill rotWithShape="1">
            <a:blip r:embed="rId8" cstate="print">
              <a:extLst>
                <a:ext uri="{28A0092B-C50C-407E-A947-70E740481C1C}">
                  <a14:useLocalDpi xmlns:a14="http://schemas.microsoft.com/office/drawing/2010/main" val="0"/>
                </a:ext>
              </a:extLst>
            </a:blip>
            <a:srcRect l="38104" t="10369" r="37333" b="9111"/>
            <a:stretch>
              <a:fillRect/>
            </a:stretch>
          </p:blipFill>
          <p:spPr>
            <a:xfrm>
              <a:off x="4569197" y="3688279"/>
              <a:ext cx="472440" cy="1159497"/>
            </a:xfrm>
            <a:prstGeom prst="rect">
              <a:avLst/>
            </a:prstGeom>
          </p:spPr>
        </p:pic>
        <p:pic>
          <p:nvPicPr>
            <p:cNvPr id="55" name="图片 54"/>
            <p:cNvPicPr>
              <a:picLocks noChangeAspect="1"/>
            </p:cNvPicPr>
            <p:nvPr/>
          </p:nvPicPr>
          <p:blipFill rotWithShape="1">
            <a:blip r:embed="rId9" cstate="print">
              <a:extLst>
                <a:ext uri="{28A0092B-C50C-407E-A947-70E740481C1C}">
                  <a14:useLocalDpi xmlns:a14="http://schemas.microsoft.com/office/drawing/2010/main" val="0"/>
                </a:ext>
              </a:extLst>
            </a:blip>
            <a:srcRect l="37293" t="9187" r="30360" b="9638"/>
            <a:stretch>
              <a:fillRect/>
            </a:stretch>
          </p:blipFill>
          <p:spPr>
            <a:xfrm>
              <a:off x="3873643" y="3703780"/>
              <a:ext cx="622170" cy="1168923"/>
            </a:xfrm>
            <a:prstGeom prst="rect">
              <a:avLst/>
            </a:prstGeom>
          </p:spPr>
        </p:pic>
        <p:pic>
          <p:nvPicPr>
            <p:cNvPr id="56" name="图片 55"/>
            <p:cNvPicPr>
              <a:picLocks noChangeAspect="1"/>
            </p:cNvPicPr>
            <p:nvPr/>
          </p:nvPicPr>
          <p:blipFill rotWithShape="1">
            <a:blip r:embed="rId10" cstate="print">
              <a:extLst>
                <a:ext uri="{28A0092B-C50C-407E-A947-70E740481C1C}">
                  <a14:useLocalDpi xmlns:a14="http://schemas.microsoft.com/office/drawing/2010/main" val="0"/>
                </a:ext>
              </a:extLst>
            </a:blip>
            <a:srcRect l="40677" t="5649" r="37268" b="7284"/>
            <a:stretch>
              <a:fillRect/>
            </a:stretch>
          </p:blipFill>
          <p:spPr>
            <a:xfrm>
              <a:off x="3434868" y="3594011"/>
              <a:ext cx="424206" cy="1253765"/>
            </a:xfrm>
            <a:prstGeom prst="rect">
              <a:avLst/>
            </a:prstGeom>
          </p:spPr>
        </p:pic>
        <p:sp>
          <p:nvSpPr>
            <p:cNvPr id="57" name="文本框 56"/>
            <p:cNvSpPr txBox="1"/>
            <p:nvPr/>
          </p:nvSpPr>
          <p:spPr>
            <a:xfrm>
              <a:off x="5539097" y="3942826"/>
              <a:ext cx="876693" cy="523220"/>
            </a:xfrm>
            <a:prstGeom prst="rect">
              <a:avLst/>
            </a:prstGeom>
            <a:noFill/>
          </p:spPr>
          <p:txBody>
            <a:bodyPr wrap="square" rtlCol="0">
              <a:spAutoFit/>
            </a:bodyPr>
            <a:lstStyle/>
            <a:p>
              <a:pPr fontAlgn="auto">
                <a:spcBef>
                  <a:spcPts val="0"/>
                </a:spcBef>
                <a:spcAft>
                  <a:spcPts val="0"/>
                </a:spcAft>
              </a:pPr>
              <a:r>
                <a:rPr lang="en-US" altLang="zh-CN" sz="2800" dirty="0">
                  <a:solidFill>
                    <a:prstClr val="black"/>
                  </a:solidFill>
                  <a:latin typeface="Calibri" panose="020F0502020204030204"/>
                </a:rPr>
                <a:t>……</a:t>
              </a:r>
              <a:endParaRPr lang="zh-CN" altLang="en-US" sz="2800" dirty="0">
                <a:solidFill>
                  <a:prstClr val="black"/>
                </a:solidFill>
                <a:latin typeface="Calibri" panose="020F0502020204030204"/>
              </a:endParaRPr>
            </a:p>
          </p:txBody>
        </p:sp>
        <p:sp>
          <p:nvSpPr>
            <p:cNvPr id="58" name="文本框 57"/>
            <p:cNvSpPr txBox="1"/>
            <p:nvPr/>
          </p:nvSpPr>
          <p:spPr>
            <a:xfrm>
              <a:off x="3799814" y="3183853"/>
              <a:ext cx="1233241" cy="338554"/>
            </a:xfrm>
            <a:prstGeom prst="rect">
              <a:avLst/>
            </a:prstGeom>
            <a:noFill/>
          </p:spPr>
          <p:txBody>
            <a:bodyPr wrap="square" rtlCol="0">
              <a:spAutoFit/>
            </a:bodyPr>
            <a:lstStyle/>
            <a:p>
              <a:pPr fontAlgn="auto">
                <a:spcBef>
                  <a:spcPts val="0"/>
                </a:spcBef>
                <a:spcAft>
                  <a:spcPts val="0"/>
                </a:spcAft>
              </a:pPr>
              <a:r>
                <a:rPr lang="zh-CN" altLang="en-US" sz="1600" dirty="0">
                  <a:solidFill>
                    <a:schemeClr val="accent2"/>
                  </a:solidFill>
                  <a:latin typeface="黑体" panose="02010609060101010101" pitchFamily="2" charset="-122"/>
                  <a:ea typeface="黑体" panose="02010609060101010101" pitchFamily="2" charset="-122"/>
                </a:rPr>
                <a:t>三维姿势库</a:t>
              </a:r>
            </a:p>
          </p:txBody>
        </p:sp>
      </p:grpSp>
      <p:sp>
        <p:nvSpPr>
          <p:cNvPr id="62" name="右箭头 61"/>
          <p:cNvSpPr/>
          <p:nvPr/>
        </p:nvSpPr>
        <p:spPr>
          <a:xfrm>
            <a:off x="1981570" y="4344198"/>
            <a:ext cx="54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63" name="图片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59475" y="5310051"/>
            <a:ext cx="657302" cy="692515"/>
          </a:xfrm>
          <a:prstGeom prst="rect">
            <a:avLst/>
          </a:prstGeom>
        </p:spPr>
      </p:pic>
      <p:pic>
        <p:nvPicPr>
          <p:cNvPr id="64" name="图片 6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9943545">
            <a:off x="5648792" y="5055190"/>
            <a:ext cx="657302" cy="692515"/>
          </a:xfrm>
          <a:prstGeom prst="rect">
            <a:avLst/>
          </a:prstGeom>
        </p:spPr>
      </p:pic>
      <p:pic>
        <p:nvPicPr>
          <p:cNvPr id="65" name="图片 6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128988">
            <a:off x="2820697" y="5078796"/>
            <a:ext cx="657302" cy="692515"/>
          </a:xfrm>
          <a:prstGeom prst="rect">
            <a:avLst/>
          </a:prstGeom>
        </p:spPr>
      </p:pic>
      <p:sp>
        <p:nvSpPr>
          <p:cNvPr id="66" name="右箭头 65"/>
          <p:cNvSpPr/>
          <p:nvPr/>
        </p:nvSpPr>
        <p:spPr>
          <a:xfrm>
            <a:off x="6290211" y="4363652"/>
            <a:ext cx="54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0" name="弧形 69"/>
          <p:cNvSpPr/>
          <p:nvPr/>
        </p:nvSpPr>
        <p:spPr>
          <a:xfrm rot="8369477">
            <a:off x="4770573" y="5138124"/>
            <a:ext cx="977558" cy="475136"/>
          </a:xfrm>
          <a:prstGeom prst="arc">
            <a:avLst>
              <a:gd name="adj1" fmla="val 13998520"/>
              <a:gd name="adj2" fmla="val 20934629"/>
            </a:avLst>
          </a:prstGeom>
          <a:noFill/>
          <a:ln w="19050" cap="flat" cmpd="sng" algn="ctr">
            <a:solidFill>
              <a:sysClr val="windowText" lastClr="0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71" name="对象 70"/>
          <p:cNvGraphicFramePr>
            <a:graphicFrameLocks noChangeAspect="1"/>
          </p:cNvGraphicFramePr>
          <p:nvPr/>
        </p:nvGraphicFramePr>
        <p:xfrm>
          <a:off x="5183176" y="5680970"/>
          <a:ext cx="448961" cy="254816"/>
        </p:xfrm>
        <a:graphic>
          <a:graphicData uri="http://schemas.openxmlformats.org/presentationml/2006/ole">
            <mc:AlternateContent xmlns:mc="http://schemas.openxmlformats.org/markup-compatibility/2006">
              <mc:Choice xmlns:v="urn:schemas-microsoft-com:vml" Requires="v">
                <p:oleObj spid="_x0000_s6741" name="Equation" r:id="rId12" imgW="355600" imgH="203200" progId="Equation.DSMT4">
                  <p:embed/>
                </p:oleObj>
              </mc:Choice>
              <mc:Fallback>
                <p:oleObj name="Equation" r:id="rId12" imgW="355600" imgH="203200" progId="Equation.DSMT4">
                  <p:embed/>
                  <p:pic>
                    <p:nvPicPr>
                      <p:cNvPr id="71" name="对象 7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3176" y="5680970"/>
                        <a:ext cx="448961" cy="254816"/>
                      </a:xfrm>
                      <a:prstGeom prst="rect">
                        <a:avLst/>
                      </a:prstGeom>
                      <a:noFill/>
                    </p:spPr>
                  </p:pic>
                </p:oleObj>
              </mc:Fallback>
            </mc:AlternateContent>
          </a:graphicData>
        </a:graphic>
      </p:graphicFrame>
      <p:sp>
        <p:nvSpPr>
          <p:cNvPr id="72" name="弧形 71"/>
          <p:cNvSpPr/>
          <p:nvPr/>
        </p:nvSpPr>
        <p:spPr>
          <a:xfrm rot="11560871">
            <a:off x="3530193" y="5198887"/>
            <a:ext cx="977558" cy="475136"/>
          </a:xfrm>
          <a:prstGeom prst="arc">
            <a:avLst>
              <a:gd name="adj1" fmla="val 13998520"/>
              <a:gd name="adj2" fmla="val 20934629"/>
            </a:avLst>
          </a:prstGeom>
          <a:noFill/>
          <a:ln w="19050" cap="flat" cmpd="sng" algn="ctr">
            <a:solidFill>
              <a:sysClr val="windowText" lastClr="0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73" name="对象 72"/>
          <p:cNvGraphicFramePr>
            <a:graphicFrameLocks noChangeAspect="1"/>
          </p:cNvGraphicFramePr>
          <p:nvPr/>
        </p:nvGraphicFramePr>
        <p:xfrm>
          <a:off x="3593039" y="5741400"/>
          <a:ext cx="448961" cy="254816"/>
        </p:xfrm>
        <a:graphic>
          <a:graphicData uri="http://schemas.openxmlformats.org/presentationml/2006/ole">
            <mc:AlternateContent xmlns:mc="http://schemas.openxmlformats.org/markup-compatibility/2006">
              <mc:Choice xmlns:v="urn:schemas-microsoft-com:vml" Requires="v">
                <p:oleObj spid="_x0000_s6742" name="Equation" r:id="rId14" imgW="355600" imgH="203200" progId="Equation.DSMT4">
                  <p:embed/>
                </p:oleObj>
              </mc:Choice>
              <mc:Fallback>
                <p:oleObj name="Equation" r:id="rId14" imgW="355600" imgH="203200" progId="Equation.DSMT4">
                  <p:embed/>
                  <p:pic>
                    <p:nvPicPr>
                      <p:cNvPr id="73" name="对象 7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3039" y="5741400"/>
                        <a:ext cx="448961" cy="254816"/>
                      </a:xfrm>
                      <a:prstGeom prst="rect">
                        <a:avLst/>
                      </a:prstGeom>
                      <a:noFill/>
                    </p:spPr>
                  </p:pic>
                </p:oleObj>
              </mc:Fallback>
            </mc:AlternateContent>
          </a:graphicData>
        </a:graphic>
      </p:graphicFrame>
      <p:graphicFrame>
        <p:nvGraphicFramePr>
          <p:cNvPr id="74" name="对象 73"/>
          <p:cNvGraphicFramePr>
            <a:graphicFrameLocks noChangeAspect="1"/>
          </p:cNvGraphicFramePr>
          <p:nvPr/>
        </p:nvGraphicFramePr>
        <p:xfrm>
          <a:off x="5763593" y="5041516"/>
          <a:ext cx="287337" cy="447675"/>
        </p:xfrm>
        <a:graphic>
          <a:graphicData uri="http://schemas.openxmlformats.org/presentationml/2006/ole">
            <mc:AlternateContent xmlns:mc="http://schemas.openxmlformats.org/markup-compatibility/2006">
              <mc:Choice xmlns:v="urn:schemas-microsoft-com:vml" Requires="v">
                <p:oleObj spid="_x0000_s6743" name="Equation" r:id="rId15" imgW="4267200" imgH="6096000" progId="Equation.DSMT4">
                  <p:embed/>
                </p:oleObj>
              </mc:Choice>
              <mc:Fallback>
                <p:oleObj name="Equation" r:id="rId15" imgW="4267200" imgH="6096000" progId="Equation.DSMT4">
                  <p:embed/>
                  <p:pic>
                    <p:nvPicPr>
                      <p:cNvPr id="74" name="对象 73"/>
                      <p:cNvPicPr>
                        <a:picLocks noChangeAspect="1" noChangeArrowheads="1"/>
                      </p:cNvPicPr>
                      <p:nvPr/>
                    </p:nvPicPr>
                    <p:blipFill>
                      <a:blip r:embed="rId16"/>
                      <a:srcRect/>
                      <a:stretch>
                        <a:fillRect/>
                      </a:stretch>
                    </p:blipFill>
                    <p:spPr bwMode="auto">
                      <a:xfrm>
                        <a:off x="5763593" y="5041516"/>
                        <a:ext cx="287337" cy="447675"/>
                      </a:xfrm>
                      <a:prstGeom prst="rect">
                        <a:avLst/>
                      </a:prstGeom>
                      <a:noFill/>
                    </p:spPr>
                  </p:pic>
                </p:oleObj>
              </mc:Fallback>
            </mc:AlternateContent>
          </a:graphicData>
        </a:graphic>
      </p:graphicFrame>
      <p:graphicFrame>
        <p:nvGraphicFramePr>
          <p:cNvPr id="75" name="对象 74"/>
          <p:cNvGraphicFramePr>
            <a:graphicFrameLocks noChangeAspect="1"/>
          </p:cNvGraphicFramePr>
          <p:nvPr/>
        </p:nvGraphicFramePr>
        <p:xfrm>
          <a:off x="4386634" y="5284231"/>
          <a:ext cx="365125" cy="355600"/>
        </p:xfrm>
        <a:graphic>
          <a:graphicData uri="http://schemas.openxmlformats.org/presentationml/2006/ole">
            <mc:AlternateContent xmlns:mc="http://schemas.openxmlformats.org/markup-compatibility/2006">
              <mc:Choice xmlns:v="urn:schemas-microsoft-com:vml" Requires="v">
                <p:oleObj spid="_x0000_s6744" name="Equation" r:id="rId17" imgW="6400800" imgH="6096000" progId="Equation.DSMT4">
                  <p:embed/>
                </p:oleObj>
              </mc:Choice>
              <mc:Fallback>
                <p:oleObj name="Equation" r:id="rId17" imgW="6400800" imgH="6096000" progId="Equation.DSMT4">
                  <p:embed/>
                  <p:pic>
                    <p:nvPicPr>
                      <p:cNvPr id="75" name="对象 74"/>
                      <p:cNvPicPr>
                        <a:picLocks noChangeAspect="1" noChangeArrowheads="1"/>
                      </p:cNvPicPr>
                      <p:nvPr/>
                    </p:nvPicPr>
                    <p:blipFill>
                      <a:blip r:embed="rId18"/>
                      <a:srcRect/>
                      <a:stretch>
                        <a:fillRect/>
                      </a:stretch>
                    </p:blipFill>
                    <p:spPr bwMode="auto">
                      <a:xfrm>
                        <a:off x="4386634" y="5284231"/>
                        <a:ext cx="365125" cy="355600"/>
                      </a:xfrm>
                      <a:prstGeom prst="rect">
                        <a:avLst/>
                      </a:prstGeom>
                      <a:noFill/>
                    </p:spPr>
                  </p:pic>
                </p:oleObj>
              </mc:Fallback>
            </mc:AlternateContent>
          </a:graphicData>
        </a:graphic>
      </p:graphicFrame>
      <p:graphicFrame>
        <p:nvGraphicFramePr>
          <p:cNvPr id="76" name="对象 75"/>
          <p:cNvGraphicFramePr>
            <a:graphicFrameLocks noChangeAspect="1"/>
          </p:cNvGraphicFramePr>
          <p:nvPr/>
        </p:nvGraphicFramePr>
        <p:xfrm>
          <a:off x="3104483" y="5059557"/>
          <a:ext cx="381000" cy="355600"/>
        </p:xfrm>
        <a:graphic>
          <a:graphicData uri="http://schemas.openxmlformats.org/presentationml/2006/ole">
            <mc:AlternateContent xmlns:mc="http://schemas.openxmlformats.org/markup-compatibility/2006">
              <mc:Choice xmlns:v="urn:schemas-microsoft-com:vml" Requires="v">
                <p:oleObj spid="_x0000_s6745" name="Equation" r:id="rId19" imgW="6705600" imgH="6096000" progId="Equation.DSMT4">
                  <p:embed/>
                </p:oleObj>
              </mc:Choice>
              <mc:Fallback>
                <p:oleObj name="Equation" r:id="rId19" imgW="6705600" imgH="6096000" progId="Equation.DSMT4">
                  <p:embed/>
                  <p:pic>
                    <p:nvPicPr>
                      <p:cNvPr id="76" name="对象 75"/>
                      <p:cNvPicPr>
                        <a:picLocks noChangeAspect="1" noChangeArrowheads="1"/>
                      </p:cNvPicPr>
                      <p:nvPr/>
                    </p:nvPicPr>
                    <p:blipFill>
                      <a:blip r:embed="rId20"/>
                      <a:srcRect/>
                      <a:stretch>
                        <a:fillRect/>
                      </a:stretch>
                    </p:blipFill>
                    <p:spPr bwMode="auto">
                      <a:xfrm>
                        <a:off x="3104483" y="5059557"/>
                        <a:ext cx="381000" cy="355600"/>
                      </a:xfrm>
                      <a:prstGeom prst="rect">
                        <a:avLst/>
                      </a:prstGeom>
                      <a:noFill/>
                    </p:spPr>
                  </p:pic>
                </p:oleObj>
              </mc:Fallback>
            </mc:AlternateContent>
          </a:graphicData>
        </a:graphic>
      </p:graphicFrame>
      <p:pic>
        <p:nvPicPr>
          <p:cNvPr id="36" name="Picture 3" descr="C:\Documents and Settings\GY\桌面\未标题-3.png"/>
          <p:cNvPicPr>
            <a:picLocks noChangeAspect="1" noChangeArrowheads="1"/>
          </p:cNvPicPr>
          <p:nvPr/>
        </p:nvPicPr>
        <p:blipFill>
          <a:blip r:embed="rId21"/>
          <a:srcRect/>
          <a:stretch>
            <a:fillRect/>
          </a:stretch>
        </p:blipFill>
        <p:spPr bwMode="auto">
          <a:xfrm>
            <a:off x="22930" y="3248980"/>
            <a:ext cx="1800000" cy="957995"/>
          </a:xfrm>
          <a:prstGeom prst="rect">
            <a:avLst/>
          </a:prstGeom>
          <a:noFill/>
          <a:ln w="12700">
            <a:solidFill>
              <a:schemeClr val="tx1">
                <a:lumMod val="75000"/>
                <a:lumOff val="25000"/>
              </a:schemeClr>
            </a:solidFill>
            <a:miter lim="800000"/>
            <a:headEnd/>
            <a:tailEnd/>
          </a:ln>
        </p:spPr>
      </p:pic>
      <p:pic>
        <p:nvPicPr>
          <p:cNvPr id="37" name="图片 36"/>
          <p:cNvPicPr>
            <a:picLocks noChangeAspect="1"/>
          </p:cNvPicPr>
          <p:nvPr/>
        </p:nvPicPr>
        <p:blipFill>
          <a:blip r:embed="rId22"/>
          <a:stretch>
            <a:fillRect/>
          </a:stretch>
        </p:blipFill>
        <p:spPr>
          <a:xfrm>
            <a:off x="22930" y="4628176"/>
            <a:ext cx="1800000" cy="1009014"/>
          </a:xfrm>
          <a:prstGeom prst="rect">
            <a:avLst/>
          </a:prstGeom>
          <a:ln w="12700">
            <a:solidFill>
              <a:schemeClr val="tx1">
                <a:lumMod val="75000"/>
                <a:lumOff val="25000"/>
              </a:schemeClr>
            </a:solidFill>
          </a:ln>
        </p:spPr>
      </p:pic>
      <p:sp>
        <p:nvSpPr>
          <p:cNvPr id="38" name="文本框 37"/>
          <p:cNvSpPr txBox="1"/>
          <p:nvPr/>
        </p:nvSpPr>
        <p:spPr>
          <a:xfrm>
            <a:off x="356268" y="4260384"/>
            <a:ext cx="1133324" cy="246221"/>
          </a:xfrm>
          <a:prstGeom prst="rect">
            <a:avLst/>
          </a:prstGeom>
          <a:noFill/>
        </p:spPr>
        <p:txBody>
          <a:bodyPr wrap="none" lIns="0" tIns="0" rIns="0" bIns="0" rtlCol="0">
            <a:spAutoFit/>
          </a:bodyPr>
          <a:lstStyle>
            <a:defPPr>
              <a:defRPr lang="zh-CN"/>
            </a:defPPr>
            <a:lvl1pPr>
              <a:defRPr sz="1600">
                <a:latin typeface="+mn-lt"/>
                <a:ea typeface="+mn-ea"/>
              </a:defRPr>
            </a:lvl1pPr>
          </a:lstStyle>
          <a:p>
            <a:r>
              <a:rPr lang="en-US" altLang="zh-CN" dirty="0"/>
              <a:t>CMU </a:t>
            </a:r>
            <a:r>
              <a:rPr lang="en-US" altLang="zh-CN" dirty="0" err="1"/>
              <a:t>MoCap</a:t>
            </a:r>
            <a:endParaRPr lang="zh-CN" altLang="en-US" dirty="0"/>
          </a:p>
        </p:txBody>
      </p:sp>
      <p:sp>
        <p:nvSpPr>
          <p:cNvPr id="39" name="文本框 38"/>
          <p:cNvSpPr txBox="1"/>
          <p:nvPr/>
        </p:nvSpPr>
        <p:spPr>
          <a:xfrm>
            <a:off x="378336" y="5706366"/>
            <a:ext cx="1043555" cy="246221"/>
          </a:xfrm>
          <a:prstGeom prst="rect">
            <a:avLst/>
          </a:prstGeom>
          <a:noFill/>
        </p:spPr>
        <p:txBody>
          <a:bodyPr wrap="none" lIns="0" tIns="0" rIns="0" bIns="0" rtlCol="0">
            <a:spAutoFit/>
          </a:bodyPr>
          <a:lstStyle>
            <a:defPPr>
              <a:defRPr lang="zh-CN"/>
            </a:defPPr>
            <a:lvl1pPr>
              <a:defRPr sz="1600">
                <a:latin typeface="+mn-lt"/>
                <a:ea typeface="+mn-ea"/>
              </a:defRPr>
            </a:lvl1pPr>
          </a:lstStyle>
          <a:p>
            <a:r>
              <a:rPr lang="en-US" altLang="zh-CN" dirty="0"/>
              <a:t>Human3.6M</a:t>
            </a:r>
            <a:endParaRPr lang="zh-CN" altLang="en-US" dirty="0"/>
          </a:p>
        </p:txBody>
      </p:sp>
      <p:sp>
        <p:nvSpPr>
          <p:cNvPr id="40" name="文本框 39"/>
          <p:cNvSpPr txBox="1"/>
          <p:nvPr/>
        </p:nvSpPr>
        <p:spPr>
          <a:xfrm>
            <a:off x="2058524" y="3458142"/>
            <a:ext cx="430887" cy="1528624"/>
          </a:xfrm>
          <a:prstGeom prst="rect">
            <a:avLst/>
          </a:prstGeom>
          <a:noFill/>
        </p:spPr>
        <p:txBody>
          <a:bodyPr vert="eaVert" wrap="none" rtlCol="0">
            <a:spAutoFit/>
          </a:bodyPr>
          <a:lstStyle/>
          <a:p>
            <a:r>
              <a:rPr lang="zh-CN" altLang="en-US" sz="1600" dirty="0">
                <a:solidFill>
                  <a:schemeClr val="accent2"/>
                </a:solidFill>
                <a:latin typeface="+mn-lt"/>
                <a:ea typeface="+mn-ea"/>
              </a:rPr>
              <a:t>数据抽取、对齐</a:t>
            </a:r>
          </a:p>
        </p:txBody>
      </p:sp>
      <p:sp>
        <p:nvSpPr>
          <p:cNvPr id="5" name="文本框 4"/>
          <p:cNvSpPr txBox="1"/>
          <p:nvPr/>
        </p:nvSpPr>
        <p:spPr>
          <a:xfrm>
            <a:off x="6251448" y="3432438"/>
            <a:ext cx="430887" cy="913070"/>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姿势投影</a:t>
            </a:r>
          </a:p>
        </p:txBody>
      </p:sp>
      <p:sp>
        <p:nvSpPr>
          <p:cNvPr id="42" name="左大括号 41"/>
          <p:cNvSpPr/>
          <p:nvPr/>
        </p:nvSpPr>
        <p:spPr bwMode="auto">
          <a:xfrm>
            <a:off x="6882830" y="3158970"/>
            <a:ext cx="184044" cy="2627985"/>
          </a:xfrm>
          <a:prstGeom prst="leftBrac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3" name="文本框 42"/>
          <p:cNvSpPr txBox="1"/>
          <p:nvPr/>
        </p:nvSpPr>
        <p:spPr>
          <a:xfrm>
            <a:off x="8214694" y="3252650"/>
            <a:ext cx="800219" cy="338554"/>
          </a:xfrm>
          <a:prstGeom prst="rect">
            <a:avLst/>
          </a:prstGeom>
          <a:noFill/>
        </p:spPr>
        <p:txBody>
          <a:bodyPr wrap="none" rtlCol="0">
            <a:spAutoFit/>
          </a:bodyPr>
          <a:lstStyle/>
          <a:p>
            <a:r>
              <a:rPr lang="zh-CN" altLang="en-US" sz="1600" dirty="0">
                <a:latin typeface="+mn-lt"/>
                <a:ea typeface="+mn-ea"/>
              </a:rPr>
              <a:t>视角</a:t>
            </a:r>
            <a:r>
              <a:rPr lang="en-US" altLang="zh-CN" sz="1600" dirty="0">
                <a:latin typeface="+mn-lt"/>
                <a:ea typeface="+mn-ea"/>
              </a:rPr>
              <a:t>_0</a:t>
            </a:r>
            <a:endParaRPr lang="zh-CN" altLang="en-US" sz="1600" dirty="0">
              <a:latin typeface="+mn-lt"/>
              <a:ea typeface="+mn-ea"/>
            </a:endParaRPr>
          </a:p>
        </p:txBody>
      </p:sp>
      <p:sp>
        <p:nvSpPr>
          <p:cNvPr id="44" name="文本框 43"/>
          <p:cNvSpPr txBox="1"/>
          <p:nvPr/>
        </p:nvSpPr>
        <p:spPr>
          <a:xfrm>
            <a:off x="8214694" y="3913735"/>
            <a:ext cx="800219" cy="338554"/>
          </a:xfrm>
          <a:prstGeom prst="rect">
            <a:avLst/>
          </a:prstGeom>
          <a:noFill/>
        </p:spPr>
        <p:txBody>
          <a:bodyPr wrap="none" rtlCol="0">
            <a:spAutoFit/>
          </a:bodyPr>
          <a:lstStyle/>
          <a:p>
            <a:r>
              <a:rPr lang="zh-CN" altLang="en-US" sz="1600" dirty="0">
                <a:latin typeface="+mn-lt"/>
                <a:ea typeface="+mn-ea"/>
              </a:rPr>
              <a:t>视角</a:t>
            </a:r>
            <a:r>
              <a:rPr lang="en-US" altLang="zh-CN" sz="1600" dirty="0">
                <a:latin typeface="+mn-lt"/>
                <a:ea typeface="+mn-ea"/>
              </a:rPr>
              <a:t>_1</a:t>
            </a:r>
            <a:endParaRPr lang="zh-CN" altLang="en-US" sz="1600" dirty="0">
              <a:latin typeface="+mn-lt"/>
              <a:ea typeface="+mn-ea"/>
            </a:endParaRPr>
          </a:p>
        </p:txBody>
      </p:sp>
      <p:sp>
        <p:nvSpPr>
          <p:cNvPr id="45" name="文本框 44"/>
          <p:cNvSpPr txBox="1"/>
          <p:nvPr/>
        </p:nvSpPr>
        <p:spPr>
          <a:xfrm>
            <a:off x="8214694" y="5265155"/>
            <a:ext cx="902811" cy="338554"/>
          </a:xfrm>
          <a:prstGeom prst="rect">
            <a:avLst/>
          </a:prstGeom>
          <a:noFill/>
        </p:spPr>
        <p:txBody>
          <a:bodyPr wrap="none" rtlCol="0">
            <a:spAutoFit/>
          </a:bodyPr>
          <a:lstStyle/>
          <a:p>
            <a:r>
              <a:rPr lang="zh-CN" altLang="en-US" sz="1600" dirty="0">
                <a:latin typeface="+mn-lt"/>
                <a:ea typeface="+mn-ea"/>
              </a:rPr>
              <a:t>视角</a:t>
            </a:r>
            <a:r>
              <a:rPr lang="en-US" altLang="zh-CN" sz="1600" dirty="0">
                <a:latin typeface="+mn-lt"/>
                <a:ea typeface="+mn-ea"/>
              </a:rPr>
              <a:t>_15</a:t>
            </a:r>
            <a:endParaRPr lang="zh-CN" altLang="en-US" sz="1600" dirty="0">
              <a:latin typeface="+mn-lt"/>
              <a:ea typeface="+mn-ea"/>
            </a:endParaRPr>
          </a:p>
        </p:txBody>
      </p:sp>
      <p:pic>
        <p:nvPicPr>
          <p:cNvPr id="46" name="图片 45"/>
          <p:cNvPicPr>
            <a:picLocks noChangeAspect="1"/>
          </p:cNvPicPr>
          <p:nvPr/>
        </p:nvPicPr>
        <p:blipFill>
          <a:blip r:embed="rId23"/>
          <a:stretch>
            <a:fillRect/>
          </a:stretch>
        </p:blipFill>
        <p:spPr>
          <a:xfrm>
            <a:off x="7208935" y="3068960"/>
            <a:ext cx="1080000" cy="894944"/>
          </a:xfrm>
          <a:prstGeom prst="rect">
            <a:avLst/>
          </a:prstGeom>
          <a:ln>
            <a:solidFill>
              <a:schemeClr val="tx1"/>
            </a:solidFill>
          </a:ln>
        </p:spPr>
      </p:pic>
      <p:pic>
        <p:nvPicPr>
          <p:cNvPr id="50" name="图片 49"/>
          <p:cNvPicPr>
            <a:picLocks noChangeAspect="1"/>
          </p:cNvPicPr>
          <p:nvPr/>
        </p:nvPicPr>
        <p:blipFill>
          <a:blip r:embed="rId24"/>
          <a:stretch>
            <a:fillRect/>
          </a:stretch>
        </p:blipFill>
        <p:spPr>
          <a:xfrm>
            <a:off x="7208935" y="3620169"/>
            <a:ext cx="1080000" cy="928863"/>
          </a:xfrm>
          <a:prstGeom prst="rect">
            <a:avLst/>
          </a:prstGeom>
          <a:ln>
            <a:solidFill>
              <a:schemeClr val="tx1"/>
            </a:solidFill>
          </a:ln>
        </p:spPr>
      </p:pic>
      <p:pic>
        <p:nvPicPr>
          <p:cNvPr id="61" name="图片 60"/>
          <p:cNvPicPr>
            <a:picLocks noChangeAspect="1"/>
          </p:cNvPicPr>
          <p:nvPr/>
        </p:nvPicPr>
        <p:blipFill>
          <a:blip r:embed="rId25"/>
          <a:stretch>
            <a:fillRect/>
          </a:stretch>
        </p:blipFill>
        <p:spPr>
          <a:xfrm>
            <a:off x="7208935" y="4976770"/>
            <a:ext cx="1080000" cy="953893"/>
          </a:xfrm>
          <a:prstGeom prst="rect">
            <a:avLst/>
          </a:prstGeom>
          <a:ln>
            <a:solidFill>
              <a:schemeClr val="tx1"/>
            </a:solidFill>
          </a:ln>
        </p:spPr>
      </p:pic>
      <p:sp>
        <p:nvSpPr>
          <p:cNvPr id="80" name="文本框 79"/>
          <p:cNvSpPr txBox="1"/>
          <p:nvPr/>
        </p:nvSpPr>
        <p:spPr>
          <a:xfrm rot="5400000">
            <a:off x="7402023" y="4525227"/>
            <a:ext cx="876693" cy="523220"/>
          </a:xfrm>
          <a:prstGeom prst="rect">
            <a:avLst/>
          </a:prstGeom>
          <a:noFill/>
        </p:spPr>
        <p:txBody>
          <a:bodyPr wrap="square" rtlCol="0">
            <a:spAutoFit/>
          </a:bodyPr>
          <a:lstStyle/>
          <a:p>
            <a:pPr fontAlgn="auto">
              <a:spcBef>
                <a:spcPts val="0"/>
              </a:spcBef>
              <a:spcAft>
                <a:spcPts val="0"/>
              </a:spcAft>
            </a:pPr>
            <a:r>
              <a:rPr lang="en-US" altLang="zh-CN" sz="2800" dirty="0">
                <a:solidFill>
                  <a:prstClr val="black"/>
                </a:solidFill>
                <a:latin typeface="Calibri" panose="020F0502020204030204"/>
              </a:rPr>
              <a:t>……</a:t>
            </a:r>
            <a:endParaRPr lang="zh-CN" altLang="en-US" sz="2800" dirty="0">
              <a:solidFill>
                <a:prstClr val="black"/>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500"/>
                                        <p:tgtEl>
                                          <p:spTgt spid="80"/>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nodeType="with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500"/>
                                        <p:tgtEl>
                                          <p:spTgt spid="7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par>
                                <p:cTn id="64" presetID="10" presetClass="entr" presetSubtype="0"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500"/>
                                        <p:tgtEl>
                                          <p:spTgt spid="76"/>
                                        </p:tgtEl>
                                      </p:cBhvr>
                                    </p:animEffect>
                                  </p:childTnLst>
                                </p:cTn>
                              </p:par>
                              <p:par>
                                <p:cTn id="67" presetID="10"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0" grpId="0" animBg="1"/>
      <p:bldP spid="72" grpId="0" animBg="1"/>
      <p:bldP spid="5" grpId="0" animBg="1"/>
      <p:bldP spid="42" grpId="0" animBg="1"/>
      <p:bldP spid="43" grpId="0"/>
      <p:bldP spid="44" grpId="0"/>
      <p:bldP spid="45" grpId="0"/>
      <p:bldP spid="8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dirty="0">
                <a:effectLst>
                  <a:outerShdw blurRad="38100" dist="38100" dir="2700000" algn="tl">
                    <a:srgbClr val="000000">
                      <a:alpha val="43137"/>
                    </a:srgbClr>
                  </a:outerShdw>
                </a:effectLst>
                <a:latin typeface="+mj-lt"/>
                <a:ea typeface="+mj-ea"/>
                <a:cs typeface="+mj-cs"/>
              </a:rPr>
              <a:t>2.2 </a:t>
            </a:r>
            <a:r>
              <a:rPr lang="zh-CN" altLang="en-US" dirty="0">
                <a:effectLst>
                  <a:outerShdw blurRad="38100" dist="38100" dir="2700000" algn="tl">
                    <a:srgbClr val="000000">
                      <a:alpha val="43137"/>
                    </a:srgbClr>
                  </a:outerShdw>
                </a:effectLst>
                <a:latin typeface="+mj-lt"/>
                <a:ea typeface="+mj-ea"/>
                <a:cs typeface="+mj-cs"/>
              </a:rPr>
              <a:t>单幅图像人体三维姿势估计</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46</a:t>
            </a:fld>
            <a:endParaRPr lang="zh-CN" altLang="en-US" dirty="0"/>
          </a:p>
        </p:txBody>
      </p:sp>
      <p:grpSp>
        <p:nvGrpSpPr>
          <p:cNvPr id="5" name="组合 4"/>
          <p:cNvGrpSpPr/>
          <p:nvPr/>
        </p:nvGrpSpPr>
        <p:grpSpPr>
          <a:xfrm>
            <a:off x="-2" y="1178719"/>
            <a:ext cx="9144002" cy="504439"/>
            <a:chOff x="-2" y="1178719"/>
            <a:chExt cx="6275987" cy="504439"/>
          </a:xfrm>
        </p:grpSpPr>
        <p:sp>
          <p:nvSpPr>
            <p:cNvPr id="6" name="TextBox 61"/>
            <p:cNvSpPr txBox="1"/>
            <p:nvPr/>
          </p:nvSpPr>
          <p:spPr bwMode="auto">
            <a:xfrm>
              <a:off x="-2" y="1178719"/>
              <a:ext cx="3385107"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训练部分：初始三维姿势字典模型构建</a:t>
              </a:r>
            </a:p>
          </p:txBody>
        </p:sp>
        <p:sp>
          <p:nvSpPr>
            <p:cNvPr id="8" name="TextBox 63"/>
            <p:cNvSpPr txBox="1"/>
            <p:nvPr/>
          </p:nvSpPr>
          <p:spPr bwMode="auto">
            <a:xfrm>
              <a:off x="3385106" y="1183096"/>
              <a:ext cx="2890879"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训练部分：多视角估计模型构建</a:t>
              </a:r>
            </a:p>
          </p:txBody>
        </p:sp>
      </p:grpSp>
      <p:sp>
        <p:nvSpPr>
          <p:cNvPr id="13" name="矩形 12"/>
          <p:cNvSpPr/>
          <p:nvPr/>
        </p:nvSpPr>
        <p:spPr>
          <a:xfrm>
            <a:off x="26495" y="5994285"/>
            <a:ext cx="9123263" cy="430887"/>
          </a:xfrm>
          <a:prstGeom prst="rect">
            <a:avLst/>
          </a:prstGeom>
          <a:noFill/>
        </p:spPr>
        <p:txBody>
          <a:bodyPr wrap="square" lIns="0" tIns="0" rIns="0" bIns="0">
            <a:spAutoFit/>
          </a:bodyPr>
          <a:lstStyle/>
          <a:p>
            <a:pPr algn="just">
              <a:spcAft>
                <a:spcPts val="0"/>
              </a:spcAft>
              <a:tabLst>
                <a:tab pos="288290" algn="l"/>
              </a:tabLst>
            </a:pPr>
            <a:r>
              <a:rPr lang="nb-NO" altLang="zh-CN" sz="1400" i="1" kern="0" dirty="0">
                <a:solidFill>
                  <a:schemeClr val="dk1"/>
                </a:solidFill>
                <a:latin typeface="Times New Roman" panose="02020603050405020304" pitchFamily="18" charset="0"/>
              </a:rPr>
              <a:t>[17]Zhou X, Leonardos S, Hu X, et al. 3D Shape Estimation from 2D Landmarks: A Convex Relaxation Approach[A]. 2015 IEEE Conference on Computer Vision and Pattern Recognition(CVPR)[C]. IEEE Computer Society, 2015:4447-4455.</a:t>
            </a:r>
          </a:p>
        </p:txBody>
      </p:sp>
      <p:graphicFrame>
        <p:nvGraphicFramePr>
          <p:cNvPr id="14" name="对象 13"/>
          <p:cNvGraphicFramePr>
            <a:graphicFrameLocks noChangeAspect="1"/>
          </p:cNvGraphicFramePr>
          <p:nvPr/>
        </p:nvGraphicFramePr>
        <p:xfrm>
          <a:off x="1675515" y="5004175"/>
          <a:ext cx="331200" cy="360000"/>
        </p:xfrm>
        <a:graphic>
          <a:graphicData uri="http://schemas.openxmlformats.org/presentationml/2006/ole">
            <mc:AlternateContent xmlns:mc="http://schemas.openxmlformats.org/markup-compatibility/2006">
              <mc:Choice xmlns:v="urn:schemas-microsoft-com:vml" Requires="v">
                <p:oleObj spid="_x0000_s7424" name="Equation" r:id="rId4" imgW="215900" imgH="241300" progId="Equation.DSMT4">
                  <p:embed/>
                </p:oleObj>
              </mc:Choice>
              <mc:Fallback>
                <p:oleObj name="Equation" r:id="rId4" imgW="215900" imgH="241300" progId="Equation.DSMT4">
                  <p:embed/>
                  <p:pic>
                    <p:nvPicPr>
                      <p:cNvPr id="14"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5515" y="5004175"/>
                        <a:ext cx="331200" cy="36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圆柱形 15"/>
          <p:cNvSpPr/>
          <p:nvPr/>
        </p:nvSpPr>
        <p:spPr>
          <a:xfrm>
            <a:off x="139787" y="2947793"/>
            <a:ext cx="3379099" cy="1831043"/>
          </a:xfrm>
          <a:prstGeom prst="can">
            <a:avLst/>
          </a:prstGeom>
          <a:solidFill>
            <a:sysClr val="window" lastClr="FFFFFF"/>
          </a:solidFill>
          <a:ln w="6350" cap="flat" cmpd="sng" algn="ctr">
            <a:solidFill>
              <a:sysClr val="windowText" lastClr="000000"/>
            </a:solidFill>
            <a:prstDash val="solid"/>
            <a:miter lim="800000"/>
          </a:ln>
          <a:effectLst>
            <a:outerShdw blurRad="63500" sx="102000" sy="102000" algn="ctr" rotWithShape="0">
              <a:prstClr val="black">
                <a:alpha val="4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34128" t="11538" r="31801" b="11215"/>
          <a:stretch>
            <a:fillRect/>
          </a:stretch>
        </p:blipFill>
        <p:spPr>
          <a:xfrm>
            <a:off x="2487328" y="3498539"/>
            <a:ext cx="655320" cy="1112364"/>
          </a:xfrm>
          <a:prstGeom prst="rect">
            <a:avLst/>
          </a:prstGeom>
        </p:spPr>
      </p:pic>
      <p:pic>
        <p:nvPicPr>
          <p:cNvPr id="18" name="图片 17"/>
          <p:cNvPicPr>
            <a:picLocks noChangeAspect="1"/>
          </p:cNvPicPr>
          <p:nvPr/>
        </p:nvPicPr>
        <p:blipFill rotWithShape="1">
          <a:blip r:embed="rId7" cstate="print">
            <a:extLst>
              <a:ext uri="{28A0092B-C50C-407E-A947-70E740481C1C}">
                <a14:useLocalDpi xmlns:a14="http://schemas.microsoft.com/office/drawing/2010/main" val="0"/>
              </a:ext>
            </a:extLst>
          </a:blip>
          <a:srcRect l="38665" t="6390" r="34673" b="8507"/>
          <a:stretch>
            <a:fillRect/>
          </a:stretch>
        </p:blipFill>
        <p:spPr>
          <a:xfrm>
            <a:off x="251520" y="3396653"/>
            <a:ext cx="512818" cy="1225484"/>
          </a:xfrm>
          <a:prstGeom prst="rect">
            <a:avLst/>
          </a:pr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8104" t="10369" r="37333" b="9111"/>
          <a:stretch>
            <a:fillRect/>
          </a:stretch>
        </p:blipFill>
        <p:spPr>
          <a:xfrm>
            <a:off x="1960085" y="3522107"/>
            <a:ext cx="472440" cy="1159497"/>
          </a:xfrm>
          <a:prstGeom prst="rect">
            <a:avLst/>
          </a:prstGeom>
        </p:spPr>
      </p:pic>
      <p:pic>
        <p:nvPicPr>
          <p:cNvPr id="20" name="图片 19"/>
          <p:cNvPicPr>
            <a:picLocks noChangeAspect="1"/>
          </p:cNvPicPr>
          <p:nvPr/>
        </p:nvPicPr>
        <p:blipFill rotWithShape="1">
          <a:blip r:embed="rId9" cstate="print">
            <a:extLst>
              <a:ext uri="{28A0092B-C50C-407E-A947-70E740481C1C}">
                <a14:useLocalDpi xmlns:a14="http://schemas.microsoft.com/office/drawing/2010/main" val="0"/>
              </a:ext>
            </a:extLst>
          </a:blip>
          <a:srcRect l="37293" t="9187" r="30360" b="9638"/>
          <a:stretch>
            <a:fillRect/>
          </a:stretch>
        </p:blipFill>
        <p:spPr>
          <a:xfrm>
            <a:off x="1264531" y="3537608"/>
            <a:ext cx="622170" cy="1168923"/>
          </a:xfrm>
          <a:prstGeom prst="rect">
            <a:avLst/>
          </a:prstGeom>
        </p:spPr>
      </p:pic>
      <p:pic>
        <p:nvPicPr>
          <p:cNvPr id="21" name="图片 20"/>
          <p:cNvPicPr>
            <a:picLocks noChangeAspect="1"/>
          </p:cNvPicPr>
          <p:nvPr/>
        </p:nvPicPr>
        <p:blipFill rotWithShape="1">
          <a:blip r:embed="rId10" cstate="print">
            <a:extLst>
              <a:ext uri="{28A0092B-C50C-407E-A947-70E740481C1C}">
                <a14:useLocalDpi xmlns:a14="http://schemas.microsoft.com/office/drawing/2010/main" val="0"/>
              </a:ext>
            </a:extLst>
          </a:blip>
          <a:srcRect l="40677" t="5649" r="37268" b="7284"/>
          <a:stretch>
            <a:fillRect/>
          </a:stretch>
        </p:blipFill>
        <p:spPr>
          <a:xfrm>
            <a:off x="825756" y="3427839"/>
            <a:ext cx="424206" cy="1253765"/>
          </a:xfrm>
          <a:prstGeom prst="rect">
            <a:avLst/>
          </a:prstGeom>
        </p:spPr>
      </p:pic>
      <p:sp>
        <p:nvSpPr>
          <p:cNvPr id="22" name="文本框 21"/>
          <p:cNvSpPr txBox="1"/>
          <p:nvPr/>
        </p:nvSpPr>
        <p:spPr>
          <a:xfrm>
            <a:off x="3101066" y="3489555"/>
            <a:ext cx="501082" cy="954107"/>
          </a:xfrm>
          <a:prstGeom prst="rect">
            <a:avLst/>
          </a:prstGeom>
          <a:noFill/>
        </p:spPr>
        <p:txBody>
          <a:bodyPr wrap="square" rtlCol="0">
            <a:spAutoFit/>
          </a:bodyPr>
          <a:lstStyle/>
          <a:p>
            <a:pPr fontAlgn="auto">
              <a:spcBef>
                <a:spcPts val="0"/>
              </a:spcBef>
              <a:spcAft>
                <a:spcPts val="0"/>
              </a:spcAft>
            </a:pPr>
            <a:r>
              <a:rPr lang="en-US" altLang="zh-CN" sz="2800" dirty="0">
                <a:solidFill>
                  <a:prstClr val="black"/>
                </a:solidFill>
                <a:latin typeface="Calibri" panose="020F0502020204030204"/>
              </a:rPr>
              <a:t>……</a:t>
            </a:r>
            <a:endParaRPr lang="zh-CN" altLang="en-US" sz="2800" dirty="0">
              <a:solidFill>
                <a:prstClr val="black"/>
              </a:solidFill>
              <a:latin typeface="Calibri" panose="020F0502020204030204"/>
            </a:endParaRPr>
          </a:p>
        </p:txBody>
      </p:sp>
      <p:sp>
        <p:nvSpPr>
          <p:cNvPr id="23" name="文本框 22"/>
          <p:cNvSpPr txBox="1"/>
          <p:nvPr/>
        </p:nvSpPr>
        <p:spPr>
          <a:xfrm>
            <a:off x="1257811" y="3017681"/>
            <a:ext cx="1233241" cy="338554"/>
          </a:xfrm>
          <a:prstGeom prst="rect">
            <a:avLst/>
          </a:prstGeom>
          <a:noFill/>
        </p:spPr>
        <p:txBody>
          <a:bodyPr wrap="square" rtlCol="0">
            <a:spAutoFit/>
          </a:bodyPr>
          <a:lstStyle/>
          <a:p>
            <a:pPr fontAlgn="auto">
              <a:spcBef>
                <a:spcPts val="0"/>
              </a:spcBef>
              <a:spcAft>
                <a:spcPts val="0"/>
              </a:spcAft>
            </a:pPr>
            <a:r>
              <a:rPr lang="zh-CN" altLang="en-US" sz="1600" dirty="0">
                <a:solidFill>
                  <a:prstClr val="black"/>
                </a:solidFill>
                <a:latin typeface="黑体" panose="02010609060101010101" pitchFamily="2" charset="-122"/>
                <a:ea typeface="黑体" panose="02010609060101010101" pitchFamily="2" charset="-122"/>
              </a:rPr>
              <a:t>三维姿势库</a:t>
            </a:r>
          </a:p>
        </p:txBody>
      </p:sp>
      <p:pic>
        <p:nvPicPr>
          <p:cNvPr id="9" name="图片 8"/>
          <p:cNvPicPr>
            <a:picLocks noChangeAspect="1"/>
          </p:cNvPicPr>
          <p:nvPr/>
        </p:nvPicPr>
        <p:blipFill rotWithShape="1">
          <a:blip r:embed="rId11">
            <a:extLst>
              <a:ext uri="{28A0092B-C50C-407E-A947-70E740481C1C}">
                <a14:useLocalDpi xmlns:a14="http://schemas.microsoft.com/office/drawing/2010/main" val="0"/>
              </a:ext>
            </a:extLst>
          </a:blip>
          <a:srcRect l="15580" t="5575" r="13680" b="22400"/>
          <a:stretch>
            <a:fillRect/>
          </a:stretch>
        </p:blipFill>
        <p:spPr>
          <a:xfrm>
            <a:off x="48753" y="2082107"/>
            <a:ext cx="3561165" cy="2880000"/>
          </a:xfrm>
          <a:prstGeom prst="rect">
            <a:avLst/>
          </a:prstGeom>
        </p:spPr>
      </p:pic>
      <p:sp>
        <p:nvSpPr>
          <p:cNvPr id="3" name="文本框 2"/>
          <p:cNvSpPr txBox="1"/>
          <p:nvPr/>
        </p:nvSpPr>
        <p:spPr>
          <a:xfrm>
            <a:off x="701570" y="5454225"/>
            <a:ext cx="2236510" cy="400110"/>
          </a:xfrm>
          <a:prstGeom prst="rect">
            <a:avLst/>
          </a:prstGeom>
          <a:solidFill>
            <a:schemeClr val="bg1"/>
          </a:solidFill>
        </p:spPr>
        <p:txBody>
          <a:bodyPr wrap="none" rtlCol="0">
            <a:spAutoFit/>
          </a:bodyPr>
          <a:lstStyle/>
          <a:p>
            <a:r>
              <a:rPr lang="zh-CN" altLang="en-US" sz="2000" dirty="0">
                <a:latin typeface="+mn-lt"/>
                <a:ea typeface="+mn-ea"/>
              </a:rPr>
              <a:t>大量三维姿势数据</a:t>
            </a:r>
          </a:p>
        </p:txBody>
      </p:sp>
      <p:grpSp>
        <p:nvGrpSpPr>
          <p:cNvPr id="26" name="组合 25"/>
          <p:cNvGrpSpPr/>
          <p:nvPr/>
        </p:nvGrpSpPr>
        <p:grpSpPr>
          <a:xfrm>
            <a:off x="6102170" y="2238570"/>
            <a:ext cx="2970330" cy="3615765"/>
            <a:chOff x="6102170" y="2238570"/>
            <a:chExt cx="2970330" cy="3615765"/>
          </a:xfrm>
        </p:grpSpPr>
        <p:pic>
          <p:nvPicPr>
            <p:cNvPr id="10" name="图片 9"/>
            <p:cNvPicPr>
              <a:picLocks noChangeAspect="1"/>
            </p:cNvPicPr>
            <p:nvPr/>
          </p:nvPicPr>
          <p:blipFill rotWithShape="1">
            <a:blip r:embed="rId12">
              <a:extLst>
                <a:ext uri="{28A0092B-C50C-407E-A947-70E740481C1C}">
                  <a14:useLocalDpi xmlns:a14="http://schemas.microsoft.com/office/drawing/2010/main" val="0"/>
                </a:ext>
              </a:extLst>
            </a:blip>
            <a:srcRect l="25029" t="7405" r="13335" b="13474"/>
            <a:stretch>
              <a:fillRect/>
            </a:stretch>
          </p:blipFill>
          <p:spPr>
            <a:xfrm>
              <a:off x="6102170" y="2238570"/>
              <a:ext cx="2970330" cy="2880000"/>
            </a:xfrm>
            <a:prstGeom prst="rect">
              <a:avLst/>
            </a:prstGeom>
          </p:spPr>
        </p:pic>
        <p:graphicFrame>
          <p:nvGraphicFramePr>
            <p:cNvPr id="15" name="对象 14"/>
            <p:cNvGraphicFramePr>
              <a:graphicFrameLocks noChangeAspect="1"/>
            </p:cNvGraphicFramePr>
            <p:nvPr/>
          </p:nvGraphicFramePr>
          <p:xfrm>
            <a:off x="7482355" y="4959170"/>
            <a:ext cx="285000" cy="360000"/>
          </p:xfrm>
          <a:graphic>
            <a:graphicData uri="http://schemas.openxmlformats.org/presentationml/2006/ole">
              <mc:AlternateContent xmlns:mc="http://schemas.openxmlformats.org/markup-compatibility/2006">
                <mc:Choice xmlns:v="urn:schemas-microsoft-com:vml" Requires="v">
                  <p:oleObj spid="_x0000_s7425" name="Equation" r:id="rId13" imgW="177800" imgH="228600" progId="Equation.DSMT4">
                    <p:embed/>
                  </p:oleObj>
                </mc:Choice>
                <mc:Fallback>
                  <p:oleObj name="Equation" r:id="rId13" imgW="177800" imgH="228600" progId="Equation.DSMT4">
                    <p:embed/>
                    <p:pic>
                      <p:nvPicPr>
                        <p:cNvPr id="15" name="对象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2355" y="4959170"/>
                          <a:ext cx="285000" cy="360000"/>
                        </a:xfrm>
                        <a:prstGeom prst="rect">
                          <a:avLst/>
                        </a:prstGeom>
                        <a:noFill/>
                      </p:spPr>
                    </p:pic>
                  </p:oleObj>
                </mc:Fallback>
              </mc:AlternateContent>
            </a:graphicData>
          </a:graphic>
        </p:graphicFrame>
        <p:sp>
          <p:nvSpPr>
            <p:cNvPr id="24" name="文本框 23"/>
            <p:cNvSpPr txBox="1"/>
            <p:nvPr/>
          </p:nvSpPr>
          <p:spPr>
            <a:xfrm>
              <a:off x="6282190" y="5454225"/>
              <a:ext cx="2749471" cy="400110"/>
            </a:xfrm>
            <a:prstGeom prst="rect">
              <a:avLst/>
            </a:prstGeom>
            <a:solidFill>
              <a:schemeClr val="bg1"/>
            </a:solidFill>
          </p:spPr>
          <p:txBody>
            <a:bodyPr wrap="none" rtlCol="0">
              <a:spAutoFit/>
            </a:bodyPr>
            <a:lstStyle/>
            <a:p>
              <a:r>
                <a:rPr lang="zh-CN" altLang="en-US" sz="2000" dirty="0">
                  <a:latin typeface="+mn-lt"/>
                  <a:ea typeface="+mn-ea"/>
                </a:rPr>
                <a:t>初始三维姿势字典模型</a:t>
              </a:r>
            </a:p>
          </p:txBody>
        </p:sp>
      </p:grpSp>
      <p:grpSp>
        <p:nvGrpSpPr>
          <p:cNvPr id="25" name="组合 24"/>
          <p:cNvGrpSpPr/>
          <p:nvPr/>
        </p:nvGrpSpPr>
        <p:grpSpPr>
          <a:xfrm>
            <a:off x="3700952" y="2986903"/>
            <a:ext cx="2359972" cy="526241"/>
            <a:chOff x="3700952" y="2986903"/>
            <a:chExt cx="2359972" cy="526241"/>
          </a:xfrm>
        </p:grpSpPr>
        <p:sp>
          <p:nvSpPr>
            <p:cNvPr id="11" name="右箭头 10"/>
            <p:cNvSpPr/>
            <p:nvPr/>
          </p:nvSpPr>
          <p:spPr>
            <a:xfrm>
              <a:off x="3700952" y="3367711"/>
              <a:ext cx="2359972" cy="145433"/>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a:solidFill>
                  <a:prstClr val="black"/>
                </a:solidFill>
                <a:latin typeface="Calibri" panose="020F0502020204030204"/>
                <a:ea typeface="宋体" panose="02010600030101010101" pitchFamily="2" charset="-122"/>
              </a:endParaRPr>
            </a:p>
          </p:txBody>
        </p:sp>
        <p:sp>
          <p:nvSpPr>
            <p:cNvPr id="7" name="矩形 6"/>
            <p:cNvSpPr/>
            <p:nvPr/>
          </p:nvSpPr>
          <p:spPr>
            <a:xfrm>
              <a:off x="4290866" y="2986903"/>
              <a:ext cx="1210588" cy="400110"/>
            </a:xfrm>
            <a:prstGeom prst="rect">
              <a:avLst/>
            </a:prstGeom>
          </p:spPr>
          <p:txBody>
            <a:bodyPr wrap="none">
              <a:spAutoFit/>
            </a:bodyPr>
            <a:lstStyle/>
            <a:p>
              <a:r>
                <a:rPr lang="zh-CN" altLang="zh-CN" sz="2000" dirty="0">
                  <a:solidFill>
                    <a:schemeClr val="accent2"/>
                  </a:solidFill>
                  <a:latin typeface="+mn-lt"/>
                  <a:ea typeface="+mn-ea"/>
                </a:rPr>
                <a:t>稀疏编码</a:t>
              </a:r>
              <a:endParaRPr lang="zh-CN" altLang="en-US" sz="2000" dirty="0">
                <a:solidFill>
                  <a:schemeClr val="accent2"/>
                </a:solidFill>
                <a:latin typeface="+mn-lt"/>
                <a:ea typeface="+mn-ea"/>
              </a:endParaRPr>
            </a:p>
          </p:txBody>
        </p:sp>
      </p:grpSp>
      <p:sp>
        <p:nvSpPr>
          <p:cNvPr id="27" name="矩形 82"/>
          <p:cNvSpPr>
            <a:spLocks noChangeArrowheads="1"/>
          </p:cNvSpPr>
          <p:nvPr/>
        </p:nvSpPr>
        <p:spPr bwMode="auto">
          <a:xfrm>
            <a:off x="-2" y="1719506"/>
            <a:ext cx="9144002"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使用三维姿势数据构建三维姿势估计过程中使用的初始三维字典模型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dirty="0">
                <a:effectLst>
                  <a:outerShdw blurRad="38100" dist="38100" dir="2700000" algn="tl">
                    <a:srgbClr val="000000">
                      <a:alpha val="43137"/>
                    </a:srgbClr>
                  </a:outerShdw>
                </a:effectLst>
                <a:latin typeface="+mj-lt"/>
                <a:ea typeface="+mj-ea"/>
                <a:cs typeface="+mj-cs"/>
              </a:rPr>
              <a:t>2.2 </a:t>
            </a:r>
            <a:r>
              <a:rPr lang="zh-CN" altLang="en-US" dirty="0">
                <a:effectLst>
                  <a:outerShdw blurRad="38100" dist="38100" dir="2700000" algn="tl">
                    <a:srgbClr val="000000">
                      <a:alpha val="43137"/>
                    </a:srgbClr>
                  </a:outerShdw>
                </a:effectLst>
                <a:latin typeface="+mj-lt"/>
                <a:ea typeface="+mj-ea"/>
                <a:cs typeface="+mj-cs"/>
              </a:rPr>
              <a:t>单幅图像人体三维姿势估计</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47</a:t>
            </a:fld>
            <a:endParaRPr lang="zh-CN" altLang="en-US" dirty="0"/>
          </a:p>
        </p:txBody>
      </p:sp>
      <p:sp>
        <p:nvSpPr>
          <p:cNvPr id="7" name="矩形 82"/>
          <p:cNvSpPr>
            <a:spLocks noChangeArrowheads="1"/>
          </p:cNvSpPr>
          <p:nvPr/>
        </p:nvSpPr>
        <p:spPr bwMode="auto">
          <a:xfrm>
            <a:off x="16083" y="1678740"/>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 输入二维姿势初始视角估计模型构建</a:t>
            </a:r>
          </a:p>
        </p:txBody>
      </p:sp>
      <p:sp>
        <p:nvSpPr>
          <p:cNvPr id="17" name="文本框 16"/>
          <p:cNvSpPr txBox="1"/>
          <p:nvPr/>
        </p:nvSpPr>
        <p:spPr>
          <a:xfrm>
            <a:off x="8671482" y="213063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sp>
        <p:nvSpPr>
          <p:cNvPr id="35" name="下箭头 34"/>
          <p:cNvSpPr/>
          <p:nvPr/>
        </p:nvSpPr>
        <p:spPr>
          <a:xfrm>
            <a:off x="4865495" y="4126562"/>
            <a:ext cx="360000" cy="384566"/>
          </a:xfrm>
          <a:prstGeom prst="downArrow">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endParaRPr lang="zh-CN" altLang="en-US" sz="1600" b="1" dirty="0">
              <a:solidFill>
                <a:schemeClr val="lt1"/>
              </a:solidFill>
            </a:endParaRPr>
          </a:p>
        </p:txBody>
      </p:sp>
      <p:sp>
        <p:nvSpPr>
          <p:cNvPr id="39" name="文本框 38"/>
          <p:cNvSpPr txBox="1"/>
          <p:nvPr/>
        </p:nvSpPr>
        <p:spPr>
          <a:xfrm>
            <a:off x="1192978" y="2099858"/>
            <a:ext cx="939681" cy="400110"/>
          </a:xfrm>
          <a:prstGeom prst="rect">
            <a:avLst/>
          </a:prstGeom>
          <a:noFill/>
        </p:spPr>
        <p:txBody>
          <a:bodyPr wrap="none" rtlCol="0">
            <a:spAutoFit/>
          </a:bodyPr>
          <a:lstStyle/>
          <a:p>
            <a:r>
              <a:rPr lang="en-US" altLang="zh-CN" sz="2000" dirty="0">
                <a:latin typeface="+mn-lt"/>
                <a:ea typeface="+mn-ea"/>
              </a:rPr>
              <a:t>view_0</a:t>
            </a:r>
            <a:endParaRPr lang="zh-CN" altLang="en-US" sz="2000" dirty="0">
              <a:latin typeface="+mn-lt"/>
              <a:ea typeface="+mn-ea"/>
            </a:endParaRPr>
          </a:p>
        </p:txBody>
      </p:sp>
      <p:sp>
        <p:nvSpPr>
          <p:cNvPr id="40" name="文本框 39"/>
          <p:cNvSpPr txBox="1"/>
          <p:nvPr/>
        </p:nvSpPr>
        <p:spPr>
          <a:xfrm>
            <a:off x="2924111" y="2099858"/>
            <a:ext cx="939681" cy="400110"/>
          </a:xfrm>
          <a:prstGeom prst="rect">
            <a:avLst/>
          </a:prstGeom>
          <a:noFill/>
        </p:spPr>
        <p:txBody>
          <a:bodyPr wrap="none" rtlCol="0">
            <a:spAutoFit/>
          </a:bodyPr>
          <a:lstStyle/>
          <a:p>
            <a:r>
              <a:rPr lang="en-US" altLang="zh-CN" sz="2000" dirty="0">
                <a:latin typeface="+mn-lt"/>
                <a:ea typeface="+mn-ea"/>
              </a:rPr>
              <a:t>view_1</a:t>
            </a:r>
            <a:endParaRPr lang="zh-CN" altLang="en-US" sz="2000" dirty="0">
              <a:latin typeface="+mn-lt"/>
              <a:ea typeface="+mn-ea"/>
            </a:endParaRPr>
          </a:p>
        </p:txBody>
      </p:sp>
      <p:sp>
        <p:nvSpPr>
          <p:cNvPr id="41" name="文本框 40"/>
          <p:cNvSpPr txBox="1"/>
          <p:nvPr/>
        </p:nvSpPr>
        <p:spPr>
          <a:xfrm>
            <a:off x="4575655" y="2099858"/>
            <a:ext cx="939681" cy="400110"/>
          </a:xfrm>
          <a:prstGeom prst="rect">
            <a:avLst/>
          </a:prstGeom>
          <a:noFill/>
        </p:spPr>
        <p:txBody>
          <a:bodyPr wrap="none" rtlCol="0">
            <a:spAutoFit/>
          </a:bodyPr>
          <a:lstStyle/>
          <a:p>
            <a:r>
              <a:rPr lang="en-US" altLang="zh-CN" sz="2000" dirty="0">
                <a:latin typeface="+mn-lt"/>
                <a:ea typeface="+mn-ea"/>
              </a:rPr>
              <a:t>view_2</a:t>
            </a:r>
            <a:endParaRPr lang="zh-CN" altLang="en-US" sz="2000" dirty="0">
              <a:latin typeface="+mn-lt"/>
              <a:ea typeface="+mn-ea"/>
            </a:endParaRPr>
          </a:p>
        </p:txBody>
      </p:sp>
      <p:sp>
        <p:nvSpPr>
          <p:cNvPr id="42" name="文本框 41"/>
          <p:cNvSpPr txBox="1"/>
          <p:nvPr/>
        </p:nvSpPr>
        <p:spPr>
          <a:xfrm>
            <a:off x="6180310" y="2099858"/>
            <a:ext cx="939681" cy="400110"/>
          </a:xfrm>
          <a:prstGeom prst="rect">
            <a:avLst/>
          </a:prstGeom>
          <a:noFill/>
        </p:spPr>
        <p:txBody>
          <a:bodyPr wrap="none" rtlCol="0">
            <a:spAutoFit/>
          </a:bodyPr>
          <a:lstStyle/>
          <a:p>
            <a:r>
              <a:rPr lang="en-US" altLang="zh-CN" sz="2000" dirty="0">
                <a:latin typeface="+mn-lt"/>
                <a:ea typeface="+mn-ea"/>
              </a:rPr>
              <a:t>view_3</a:t>
            </a:r>
            <a:endParaRPr lang="zh-CN" altLang="en-US" sz="2000" dirty="0">
              <a:latin typeface="+mn-lt"/>
              <a:ea typeface="+mn-ea"/>
            </a:endParaRPr>
          </a:p>
        </p:txBody>
      </p:sp>
      <p:sp>
        <p:nvSpPr>
          <p:cNvPr id="43" name="文本框 42"/>
          <p:cNvSpPr txBox="1"/>
          <p:nvPr/>
        </p:nvSpPr>
        <p:spPr>
          <a:xfrm>
            <a:off x="7671021" y="2099858"/>
            <a:ext cx="939681" cy="400110"/>
          </a:xfrm>
          <a:prstGeom prst="rect">
            <a:avLst/>
          </a:prstGeom>
          <a:noFill/>
        </p:spPr>
        <p:txBody>
          <a:bodyPr wrap="none" rtlCol="0">
            <a:spAutoFit/>
          </a:bodyPr>
          <a:lstStyle/>
          <a:p>
            <a:r>
              <a:rPr lang="en-US" altLang="zh-CN" sz="2000" dirty="0">
                <a:latin typeface="+mn-lt"/>
                <a:ea typeface="+mn-ea"/>
              </a:rPr>
              <a:t>view_4</a:t>
            </a:r>
            <a:endParaRPr lang="zh-CN" altLang="en-US" sz="2000" dirty="0">
              <a:latin typeface="+mn-lt"/>
              <a:ea typeface="+mn-ea"/>
            </a:endParaRPr>
          </a:p>
        </p:txBody>
      </p:sp>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l="36885" t="-13" r="31763" b="13"/>
          <a:stretch>
            <a:fillRect/>
          </a:stretch>
        </p:blipFill>
        <p:spPr>
          <a:xfrm>
            <a:off x="136807" y="4371326"/>
            <a:ext cx="752262" cy="1800000"/>
          </a:xfrm>
          <a:prstGeom prst="rect">
            <a:avLst/>
          </a:prstGeom>
        </p:spPr>
      </p:pic>
      <p:sp>
        <p:nvSpPr>
          <p:cNvPr id="45" name="右箭头 44"/>
          <p:cNvSpPr/>
          <p:nvPr/>
        </p:nvSpPr>
        <p:spPr>
          <a:xfrm>
            <a:off x="832978" y="5168932"/>
            <a:ext cx="360000" cy="204788"/>
          </a:xfrm>
          <a:prstGeom prst="rightArrow">
            <a:avLst/>
          </a:prstGeom>
          <a:solidFill>
            <a:schemeClr val="tx1">
              <a:lumMod val="50000"/>
              <a:lumOff val="5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46" name="对象 45"/>
          <p:cNvGraphicFramePr>
            <a:graphicFrameLocks noChangeAspect="1"/>
          </p:cNvGraphicFramePr>
          <p:nvPr/>
        </p:nvGraphicFramePr>
        <p:xfrm>
          <a:off x="1646675" y="5813943"/>
          <a:ext cx="579437" cy="360362"/>
        </p:xfrm>
        <a:graphic>
          <a:graphicData uri="http://schemas.openxmlformats.org/presentationml/2006/ole">
            <mc:AlternateContent xmlns:mc="http://schemas.openxmlformats.org/markup-compatibility/2006">
              <mc:Choice xmlns:v="urn:schemas-microsoft-com:vml" Requires="v">
                <p:oleObj spid="_x0000_s9841" name="Equation" r:id="rId5" imgW="10058400" imgH="6096000" progId="Equation.DSMT4">
                  <p:embed/>
                </p:oleObj>
              </mc:Choice>
              <mc:Fallback>
                <p:oleObj name="Equation" r:id="rId5" imgW="10058400" imgH="6096000" progId="Equation.DSMT4">
                  <p:embed/>
                  <p:pic>
                    <p:nvPicPr>
                      <p:cNvPr id="46" name="对象 45"/>
                      <p:cNvPicPr>
                        <a:picLocks noChangeAspect="1" noChangeArrowheads="1"/>
                      </p:cNvPicPr>
                      <p:nvPr/>
                    </p:nvPicPr>
                    <p:blipFill>
                      <a:blip r:embed="rId6"/>
                      <a:srcRect/>
                      <a:stretch>
                        <a:fillRect/>
                      </a:stretch>
                    </p:blipFill>
                    <p:spPr bwMode="auto">
                      <a:xfrm>
                        <a:off x="1646675" y="5813943"/>
                        <a:ext cx="579437"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对象 46"/>
          <p:cNvGraphicFramePr>
            <a:graphicFrameLocks noChangeAspect="1"/>
          </p:cNvGraphicFramePr>
          <p:nvPr/>
        </p:nvGraphicFramePr>
        <p:xfrm>
          <a:off x="4775749" y="5813943"/>
          <a:ext cx="581025" cy="360362"/>
        </p:xfrm>
        <a:graphic>
          <a:graphicData uri="http://schemas.openxmlformats.org/presentationml/2006/ole">
            <mc:AlternateContent xmlns:mc="http://schemas.openxmlformats.org/markup-compatibility/2006">
              <mc:Choice xmlns:v="urn:schemas-microsoft-com:vml" Requires="v">
                <p:oleObj spid="_x0000_s9842" name="Equation" r:id="rId7" imgW="10058400" imgH="6096000" progId="Equation.DSMT4">
                  <p:embed/>
                </p:oleObj>
              </mc:Choice>
              <mc:Fallback>
                <p:oleObj name="Equation" r:id="rId7" imgW="10058400" imgH="6096000" progId="Equation.DSMT4">
                  <p:embed/>
                  <p:pic>
                    <p:nvPicPr>
                      <p:cNvPr id="47" name="对象 46"/>
                      <p:cNvPicPr>
                        <a:picLocks noChangeAspect="1" noChangeArrowheads="1"/>
                      </p:cNvPicPr>
                      <p:nvPr/>
                    </p:nvPicPr>
                    <p:blipFill>
                      <a:blip r:embed="rId8"/>
                      <a:srcRect/>
                      <a:stretch>
                        <a:fillRect/>
                      </a:stretch>
                    </p:blipFill>
                    <p:spPr bwMode="auto">
                      <a:xfrm>
                        <a:off x="4775749" y="5813943"/>
                        <a:ext cx="58102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对象 47"/>
          <p:cNvGraphicFramePr>
            <a:graphicFrameLocks noChangeAspect="1"/>
          </p:cNvGraphicFramePr>
          <p:nvPr/>
        </p:nvGraphicFramePr>
        <p:xfrm>
          <a:off x="3219149" y="5813943"/>
          <a:ext cx="563563" cy="360362"/>
        </p:xfrm>
        <a:graphic>
          <a:graphicData uri="http://schemas.openxmlformats.org/presentationml/2006/ole">
            <mc:AlternateContent xmlns:mc="http://schemas.openxmlformats.org/markup-compatibility/2006">
              <mc:Choice xmlns:v="urn:schemas-microsoft-com:vml" Requires="v">
                <p:oleObj spid="_x0000_s9843" name="Equation" r:id="rId9" imgW="9753600" imgH="6096000" progId="Equation.DSMT4">
                  <p:embed/>
                </p:oleObj>
              </mc:Choice>
              <mc:Fallback>
                <p:oleObj name="Equation" r:id="rId9" imgW="9753600" imgH="6096000" progId="Equation.DSMT4">
                  <p:embed/>
                  <p:pic>
                    <p:nvPicPr>
                      <p:cNvPr id="48" name="对象 47"/>
                      <p:cNvPicPr>
                        <a:picLocks noChangeAspect="1" noChangeArrowheads="1"/>
                      </p:cNvPicPr>
                      <p:nvPr/>
                    </p:nvPicPr>
                    <p:blipFill>
                      <a:blip r:embed="rId10"/>
                      <a:srcRect/>
                      <a:stretch>
                        <a:fillRect/>
                      </a:stretch>
                    </p:blipFill>
                    <p:spPr bwMode="auto">
                      <a:xfrm>
                        <a:off x="3219149" y="5813943"/>
                        <a:ext cx="563563"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对象 48"/>
          <p:cNvGraphicFramePr>
            <a:graphicFrameLocks noChangeAspect="1"/>
          </p:cNvGraphicFramePr>
          <p:nvPr/>
        </p:nvGraphicFramePr>
        <p:xfrm>
          <a:off x="6349811" y="5813943"/>
          <a:ext cx="561975" cy="360362"/>
        </p:xfrm>
        <a:graphic>
          <a:graphicData uri="http://schemas.openxmlformats.org/presentationml/2006/ole">
            <mc:AlternateContent xmlns:mc="http://schemas.openxmlformats.org/markup-compatibility/2006">
              <mc:Choice xmlns:v="urn:schemas-microsoft-com:vml" Requires="v">
                <p:oleObj spid="_x0000_s9844" name="Equation" r:id="rId11" imgW="9753600" imgH="6096000" progId="Equation.DSMT4">
                  <p:embed/>
                </p:oleObj>
              </mc:Choice>
              <mc:Fallback>
                <p:oleObj name="Equation" r:id="rId11" imgW="9753600" imgH="6096000" progId="Equation.DSMT4">
                  <p:embed/>
                  <p:pic>
                    <p:nvPicPr>
                      <p:cNvPr id="49" name="对象 48"/>
                      <p:cNvPicPr>
                        <a:picLocks noChangeAspect="1" noChangeArrowheads="1"/>
                      </p:cNvPicPr>
                      <p:nvPr/>
                    </p:nvPicPr>
                    <p:blipFill>
                      <a:blip r:embed="rId12"/>
                      <a:srcRect/>
                      <a:stretch>
                        <a:fillRect/>
                      </a:stretch>
                    </p:blipFill>
                    <p:spPr bwMode="auto">
                      <a:xfrm>
                        <a:off x="6349811" y="5813943"/>
                        <a:ext cx="56197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对象 49"/>
          <p:cNvGraphicFramePr>
            <a:graphicFrameLocks noChangeAspect="1"/>
          </p:cNvGraphicFramePr>
          <p:nvPr/>
        </p:nvGraphicFramePr>
        <p:xfrm>
          <a:off x="7904823" y="5813943"/>
          <a:ext cx="582612" cy="360362"/>
        </p:xfrm>
        <a:graphic>
          <a:graphicData uri="http://schemas.openxmlformats.org/presentationml/2006/ole">
            <mc:AlternateContent xmlns:mc="http://schemas.openxmlformats.org/markup-compatibility/2006">
              <mc:Choice xmlns:v="urn:schemas-microsoft-com:vml" Requires="v">
                <p:oleObj spid="_x0000_s9845" name="Equation" r:id="rId13" imgW="10058400" imgH="6096000" progId="Equation.DSMT4">
                  <p:embed/>
                </p:oleObj>
              </mc:Choice>
              <mc:Fallback>
                <p:oleObj name="Equation" r:id="rId13" imgW="10058400" imgH="6096000" progId="Equation.DSMT4">
                  <p:embed/>
                  <p:pic>
                    <p:nvPicPr>
                      <p:cNvPr id="50" name="对象 49"/>
                      <p:cNvPicPr>
                        <a:picLocks noChangeAspect="1" noChangeArrowheads="1"/>
                      </p:cNvPicPr>
                      <p:nvPr/>
                    </p:nvPicPr>
                    <p:blipFill>
                      <a:blip r:embed="rId14"/>
                      <a:srcRect/>
                      <a:stretch>
                        <a:fillRect/>
                      </a:stretch>
                    </p:blipFill>
                    <p:spPr bwMode="auto">
                      <a:xfrm>
                        <a:off x="7904823" y="5813943"/>
                        <a:ext cx="582612"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文本框 50"/>
          <p:cNvSpPr txBox="1"/>
          <p:nvPr/>
        </p:nvSpPr>
        <p:spPr>
          <a:xfrm>
            <a:off x="8756250" y="5086299"/>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cxnSp>
        <p:nvCxnSpPr>
          <p:cNvPr id="52" name="直接连接符 51"/>
          <p:cNvCxnSpPr/>
          <p:nvPr/>
        </p:nvCxnSpPr>
        <p:spPr bwMode="auto">
          <a:xfrm>
            <a:off x="1472947" y="6171326"/>
            <a:ext cx="720000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53" name="文本框 52"/>
          <p:cNvSpPr txBox="1"/>
          <p:nvPr/>
        </p:nvSpPr>
        <p:spPr>
          <a:xfrm>
            <a:off x="4808316" y="6171326"/>
            <a:ext cx="469680" cy="307777"/>
          </a:xfrm>
          <a:prstGeom prst="rect">
            <a:avLst/>
          </a:prstGeom>
          <a:noFill/>
        </p:spPr>
        <p:txBody>
          <a:bodyPr wrap="none" lIns="0" tIns="0" rIns="0" bIns="0" rtlCol="0">
            <a:spAutoFit/>
          </a:bodyPr>
          <a:lstStyle/>
          <a:p>
            <a:r>
              <a:rPr lang="en-US" altLang="zh-CN" sz="2000" b="1" dirty="0">
                <a:solidFill>
                  <a:srgbClr val="FF0000"/>
                </a:solidFill>
                <a:latin typeface="+mn-lt"/>
                <a:ea typeface="+mn-ea"/>
              </a:rPr>
              <a:t>max</a:t>
            </a:r>
            <a:endParaRPr lang="zh-CN" altLang="en-US" sz="2000" b="1" dirty="0">
              <a:solidFill>
                <a:srgbClr val="FF0000"/>
              </a:solidFill>
              <a:latin typeface="+mn-lt"/>
              <a:ea typeface="+mn-ea"/>
            </a:endParaRPr>
          </a:p>
        </p:txBody>
      </p:sp>
      <p:pic>
        <p:nvPicPr>
          <p:cNvPr id="79" name="图片 78"/>
          <p:cNvPicPr>
            <a:picLocks noChangeAspect="1"/>
          </p:cNvPicPr>
          <p:nvPr/>
        </p:nvPicPr>
        <p:blipFill>
          <a:blip r:embed="rId15"/>
          <a:stretch>
            <a:fillRect/>
          </a:stretch>
        </p:blipFill>
        <p:spPr>
          <a:xfrm>
            <a:off x="855818" y="2499927"/>
            <a:ext cx="1737763" cy="1440000"/>
          </a:xfrm>
          <a:prstGeom prst="rect">
            <a:avLst/>
          </a:prstGeom>
          <a:ln>
            <a:solidFill>
              <a:schemeClr val="tx1"/>
            </a:solidFill>
          </a:ln>
        </p:spPr>
      </p:pic>
      <p:pic>
        <p:nvPicPr>
          <p:cNvPr id="80" name="图片 79"/>
          <p:cNvPicPr>
            <a:picLocks noChangeAspect="1"/>
          </p:cNvPicPr>
          <p:nvPr/>
        </p:nvPicPr>
        <p:blipFill>
          <a:blip r:embed="rId16"/>
          <a:stretch>
            <a:fillRect/>
          </a:stretch>
        </p:blipFill>
        <p:spPr>
          <a:xfrm>
            <a:off x="2581568" y="2499927"/>
            <a:ext cx="1674305" cy="1440000"/>
          </a:xfrm>
          <a:prstGeom prst="rect">
            <a:avLst/>
          </a:prstGeom>
          <a:ln>
            <a:solidFill>
              <a:schemeClr val="tx1"/>
            </a:solidFill>
          </a:ln>
        </p:spPr>
      </p:pic>
      <p:pic>
        <p:nvPicPr>
          <p:cNvPr id="81" name="图片 80"/>
          <p:cNvPicPr>
            <a:picLocks noChangeAspect="1"/>
          </p:cNvPicPr>
          <p:nvPr/>
        </p:nvPicPr>
        <p:blipFill>
          <a:blip r:embed="rId17"/>
          <a:stretch>
            <a:fillRect/>
          </a:stretch>
        </p:blipFill>
        <p:spPr>
          <a:xfrm>
            <a:off x="4243860" y="2499927"/>
            <a:ext cx="1635254" cy="1440000"/>
          </a:xfrm>
          <a:prstGeom prst="rect">
            <a:avLst/>
          </a:prstGeom>
          <a:ln>
            <a:solidFill>
              <a:schemeClr val="tx1"/>
            </a:solidFill>
          </a:ln>
        </p:spPr>
      </p:pic>
      <p:pic>
        <p:nvPicPr>
          <p:cNvPr id="82" name="图片 81"/>
          <p:cNvPicPr>
            <a:picLocks noChangeAspect="1"/>
          </p:cNvPicPr>
          <p:nvPr/>
        </p:nvPicPr>
        <p:blipFill>
          <a:blip r:embed="rId18"/>
          <a:stretch>
            <a:fillRect/>
          </a:stretch>
        </p:blipFill>
        <p:spPr>
          <a:xfrm>
            <a:off x="5867101" y="2499927"/>
            <a:ext cx="1537627" cy="1440000"/>
          </a:xfrm>
          <a:prstGeom prst="rect">
            <a:avLst/>
          </a:prstGeom>
          <a:ln>
            <a:solidFill>
              <a:schemeClr val="tx1"/>
            </a:solidFill>
          </a:ln>
        </p:spPr>
      </p:pic>
      <p:pic>
        <p:nvPicPr>
          <p:cNvPr id="83" name="图片 82"/>
          <p:cNvPicPr>
            <a:picLocks noChangeAspect="1"/>
          </p:cNvPicPr>
          <p:nvPr/>
        </p:nvPicPr>
        <p:blipFill>
          <a:blip r:embed="rId19"/>
          <a:stretch>
            <a:fillRect/>
          </a:stretch>
        </p:blipFill>
        <p:spPr>
          <a:xfrm>
            <a:off x="7392716" y="2499927"/>
            <a:ext cx="1630372" cy="1440000"/>
          </a:xfrm>
          <a:prstGeom prst="rect">
            <a:avLst/>
          </a:prstGeom>
          <a:ln>
            <a:solidFill>
              <a:schemeClr val="tx1"/>
            </a:solidFill>
          </a:ln>
        </p:spPr>
      </p:pic>
      <p:cxnSp>
        <p:nvCxnSpPr>
          <p:cNvPr id="84" name="直接连接符 83"/>
          <p:cNvCxnSpPr/>
          <p:nvPr/>
        </p:nvCxnSpPr>
        <p:spPr bwMode="auto">
          <a:xfrm>
            <a:off x="832978" y="4059070"/>
            <a:ext cx="819011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86" name="文本框 85"/>
          <p:cNvSpPr txBox="1"/>
          <p:nvPr/>
        </p:nvSpPr>
        <p:spPr>
          <a:xfrm>
            <a:off x="2739186" y="4111484"/>
            <a:ext cx="1723549" cy="400110"/>
          </a:xfrm>
          <a:prstGeom prst="rect">
            <a:avLst/>
          </a:prstGeom>
          <a:solidFill>
            <a:schemeClr val="bg1"/>
          </a:solidFill>
        </p:spPr>
        <p:txBody>
          <a:bodyPr wrap="none" rtlCol="0">
            <a:spAutoFit/>
          </a:bodyPr>
          <a:lstStyle/>
          <a:p>
            <a:r>
              <a:rPr lang="zh-CN" altLang="en-US" sz="2000" dirty="0">
                <a:solidFill>
                  <a:schemeClr val="accent2"/>
                </a:solidFill>
                <a:latin typeface="+mn-lt"/>
                <a:ea typeface="+mn-ea"/>
              </a:rPr>
              <a:t>高斯混合模型</a:t>
            </a:r>
          </a:p>
        </p:txBody>
      </p:sp>
      <p:sp>
        <p:nvSpPr>
          <p:cNvPr id="88" name="文本框 87"/>
          <p:cNvSpPr txBox="1"/>
          <p:nvPr/>
        </p:nvSpPr>
        <p:spPr>
          <a:xfrm>
            <a:off x="10875" y="6037568"/>
            <a:ext cx="1261884" cy="307777"/>
          </a:xfrm>
          <a:prstGeom prst="rect">
            <a:avLst/>
          </a:prstGeom>
          <a:solidFill>
            <a:schemeClr val="bg1"/>
          </a:solidFill>
        </p:spPr>
        <p:txBody>
          <a:bodyPr wrap="none" rtlCol="0">
            <a:spAutoFit/>
          </a:bodyPr>
          <a:lstStyle/>
          <a:p>
            <a:r>
              <a:rPr lang="zh-CN" altLang="en-US" sz="1400" dirty="0">
                <a:latin typeface="+mn-lt"/>
                <a:ea typeface="+mn-ea"/>
              </a:rPr>
              <a:t>输入二维姿势</a:t>
            </a:r>
          </a:p>
        </p:txBody>
      </p:sp>
      <p:pic>
        <p:nvPicPr>
          <p:cNvPr id="10" name="图片 9"/>
          <p:cNvPicPr>
            <a:picLocks noChangeAspect="1"/>
          </p:cNvPicPr>
          <p:nvPr/>
        </p:nvPicPr>
        <p:blipFill rotWithShape="1">
          <a:blip r:embed="rId20" cstate="print">
            <a:extLst>
              <a:ext uri="{28A0092B-C50C-407E-A947-70E740481C1C}">
                <a14:useLocalDpi xmlns:a14="http://schemas.microsoft.com/office/drawing/2010/main" val="0"/>
              </a:ext>
            </a:extLst>
          </a:blip>
          <a:srcRect l="12937" t="8218" r="9568" b="10620"/>
          <a:stretch>
            <a:fillRect/>
          </a:stretch>
        </p:blipFill>
        <p:spPr>
          <a:xfrm>
            <a:off x="1315494" y="4730965"/>
            <a:ext cx="1377392" cy="1080000"/>
          </a:xfrm>
          <a:prstGeom prst="rect">
            <a:avLst/>
          </a:prstGeom>
        </p:spPr>
      </p:pic>
      <p:pic>
        <p:nvPicPr>
          <p:cNvPr id="11" name="图片 10"/>
          <p:cNvPicPr>
            <a:picLocks noChangeAspect="1"/>
          </p:cNvPicPr>
          <p:nvPr/>
        </p:nvPicPr>
        <p:blipFill rotWithShape="1">
          <a:blip r:embed="rId21" cstate="print">
            <a:extLst>
              <a:ext uri="{28A0092B-C50C-407E-A947-70E740481C1C}">
                <a14:useLocalDpi xmlns:a14="http://schemas.microsoft.com/office/drawing/2010/main" val="0"/>
              </a:ext>
            </a:extLst>
          </a:blip>
          <a:srcRect l="12937" t="8371" r="9568" b="10620"/>
          <a:stretch>
            <a:fillRect/>
          </a:stretch>
        </p:blipFill>
        <p:spPr>
          <a:xfrm>
            <a:off x="2841050" y="4730965"/>
            <a:ext cx="1380000" cy="1080000"/>
          </a:xfrm>
          <a:prstGeom prst="rect">
            <a:avLst/>
          </a:prstGeom>
        </p:spPr>
      </p:pic>
      <p:pic>
        <p:nvPicPr>
          <p:cNvPr id="12" name="图片 11"/>
          <p:cNvPicPr>
            <a:picLocks noChangeAspect="1"/>
          </p:cNvPicPr>
          <p:nvPr/>
        </p:nvPicPr>
        <p:blipFill rotWithShape="1">
          <a:blip r:embed="rId22" cstate="print">
            <a:extLst>
              <a:ext uri="{28A0092B-C50C-407E-A947-70E740481C1C}">
                <a14:useLocalDpi xmlns:a14="http://schemas.microsoft.com/office/drawing/2010/main" val="0"/>
              </a:ext>
            </a:extLst>
          </a:blip>
          <a:srcRect l="12634" t="7876" r="9028" b="11117"/>
          <a:stretch>
            <a:fillRect/>
          </a:stretch>
        </p:blipFill>
        <p:spPr>
          <a:xfrm>
            <a:off x="4369214" y="4730965"/>
            <a:ext cx="1395000" cy="1080000"/>
          </a:xfrm>
          <a:prstGeom prst="rect">
            <a:avLst/>
          </a:prstGeom>
        </p:spPr>
      </p:pic>
      <p:pic>
        <p:nvPicPr>
          <p:cNvPr id="13" name="图片 12"/>
          <p:cNvPicPr>
            <a:picLocks noChangeAspect="1"/>
          </p:cNvPicPr>
          <p:nvPr/>
        </p:nvPicPr>
        <p:blipFill rotWithShape="1">
          <a:blip r:embed="rId23" cstate="print">
            <a:extLst>
              <a:ext uri="{28A0092B-C50C-407E-A947-70E740481C1C}">
                <a14:useLocalDpi xmlns:a14="http://schemas.microsoft.com/office/drawing/2010/main" val="0"/>
              </a:ext>
            </a:extLst>
          </a:blip>
          <a:srcRect l="12937" t="7246" r="9568" b="10620"/>
          <a:stretch>
            <a:fillRect/>
          </a:stretch>
        </p:blipFill>
        <p:spPr>
          <a:xfrm>
            <a:off x="5912378" y="4730965"/>
            <a:ext cx="1361096" cy="1080000"/>
          </a:xfrm>
          <a:prstGeom prst="rect">
            <a:avLst/>
          </a:prstGeom>
        </p:spPr>
      </p:pic>
      <p:pic>
        <p:nvPicPr>
          <p:cNvPr id="14" name="图片 13"/>
          <p:cNvPicPr>
            <a:picLocks noChangeAspect="1"/>
          </p:cNvPicPr>
          <p:nvPr/>
        </p:nvPicPr>
        <p:blipFill rotWithShape="1">
          <a:blip r:embed="rId24" cstate="print">
            <a:extLst>
              <a:ext uri="{28A0092B-C50C-407E-A947-70E740481C1C}">
                <a14:useLocalDpi xmlns:a14="http://schemas.microsoft.com/office/drawing/2010/main" val="0"/>
              </a:ext>
            </a:extLst>
          </a:blip>
          <a:srcRect l="12937" t="8371" r="9568" b="10620"/>
          <a:stretch>
            <a:fillRect/>
          </a:stretch>
        </p:blipFill>
        <p:spPr>
          <a:xfrm>
            <a:off x="7421637" y="4730965"/>
            <a:ext cx="1380000" cy="1080000"/>
          </a:xfrm>
          <a:prstGeom prst="rect">
            <a:avLst/>
          </a:prstGeom>
        </p:spPr>
      </p:pic>
      <p:grpSp>
        <p:nvGrpSpPr>
          <p:cNvPr id="54" name="组合 53"/>
          <p:cNvGrpSpPr/>
          <p:nvPr/>
        </p:nvGrpSpPr>
        <p:grpSpPr>
          <a:xfrm>
            <a:off x="-2" y="1178719"/>
            <a:ext cx="9144043" cy="504439"/>
            <a:chOff x="-2" y="1178719"/>
            <a:chExt cx="6276015" cy="504439"/>
          </a:xfrm>
        </p:grpSpPr>
        <p:sp>
          <p:nvSpPr>
            <p:cNvPr id="55" name="TextBox 61"/>
            <p:cNvSpPr txBox="1"/>
            <p:nvPr/>
          </p:nvSpPr>
          <p:spPr bwMode="auto">
            <a:xfrm>
              <a:off x="-2" y="1178719"/>
              <a:ext cx="3385079"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训练部分：初始三维姿势字典模型构建</a:t>
              </a:r>
            </a:p>
          </p:txBody>
        </p:sp>
        <p:sp>
          <p:nvSpPr>
            <p:cNvPr id="56" name="TextBox 63"/>
            <p:cNvSpPr txBox="1"/>
            <p:nvPr/>
          </p:nvSpPr>
          <p:spPr bwMode="auto">
            <a:xfrm>
              <a:off x="3385106" y="1183096"/>
              <a:ext cx="2890907"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训练部分：多视角估计模型构建</a:t>
              </a:r>
            </a:p>
          </p:txBody>
        </p:sp>
      </p:grpSp>
      <p:sp>
        <p:nvSpPr>
          <p:cNvPr id="16" name="文本框 15"/>
          <p:cNvSpPr txBox="1"/>
          <p:nvPr/>
        </p:nvSpPr>
        <p:spPr>
          <a:xfrm>
            <a:off x="220734" y="2130636"/>
            <a:ext cx="430887" cy="2144177"/>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多视角下二维姿势集合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anim calcmode="lin" valueType="num">
                                      <p:cBhvr>
                                        <p:cTn id="13" dur="500" fill="hold"/>
                                        <p:tgtEl>
                                          <p:spTgt spid="84"/>
                                        </p:tgtEl>
                                        <p:attrNameLst>
                                          <p:attrName>ppt_x</p:attrName>
                                        </p:attrNameLst>
                                      </p:cBhvr>
                                      <p:tavLst>
                                        <p:tav tm="0">
                                          <p:val>
                                            <p:strVal val="#ppt_x"/>
                                          </p:val>
                                        </p:tav>
                                        <p:tav tm="100000">
                                          <p:val>
                                            <p:strVal val="#ppt_x"/>
                                          </p:val>
                                        </p:tav>
                                      </p:tavLst>
                                    </p:anim>
                                    <p:anim calcmode="lin" valueType="num">
                                      <p:cBhvr>
                                        <p:cTn id="14" dur="500" fill="hold"/>
                                        <p:tgtEl>
                                          <p:spTgt spid="8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500"/>
                                        <p:tgtEl>
                                          <p:spTgt spid="86"/>
                                        </p:tgtEl>
                                      </p:cBhvr>
                                    </p:animEffect>
                                    <p:anim calcmode="lin" valueType="num">
                                      <p:cBhvr>
                                        <p:cTn id="18" dur="500" fill="hold"/>
                                        <p:tgtEl>
                                          <p:spTgt spid="86"/>
                                        </p:tgtEl>
                                        <p:attrNameLst>
                                          <p:attrName>ppt_x</p:attrName>
                                        </p:attrNameLst>
                                      </p:cBhvr>
                                      <p:tavLst>
                                        <p:tav tm="0">
                                          <p:val>
                                            <p:strVal val="#ppt_x"/>
                                          </p:val>
                                        </p:tav>
                                        <p:tav tm="100000">
                                          <p:val>
                                            <p:strVal val="#ppt_x"/>
                                          </p:val>
                                        </p:tav>
                                      </p:tavLst>
                                    </p:anim>
                                    <p:anim calcmode="lin" valueType="num">
                                      <p:cBhvr>
                                        <p:cTn id="19" dur="500" fill="hold"/>
                                        <p:tgtEl>
                                          <p:spTgt spid="8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anim calcmode="lin" valueType="num">
                                      <p:cBhvr>
                                        <p:cTn id="23" dur="500" fill="hold"/>
                                        <p:tgtEl>
                                          <p:spTgt spid="51"/>
                                        </p:tgtEl>
                                        <p:attrNameLst>
                                          <p:attrName>ppt_x</p:attrName>
                                        </p:attrNameLst>
                                      </p:cBhvr>
                                      <p:tavLst>
                                        <p:tav tm="0">
                                          <p:val>
                                            <p:strVal val="#ppt_x"/>
                                          </p:val>
                                        </p:tav>
                                        <p:tav tm="100000">
                                          <p:val>
                                            <p:strVal val="#ppt_x"/>
                                          </p:val>
                                        </p:tav>
                                      </p:tavLst>
                                    </p:anim>
                                    <p:anim calcmode="lin" valueType="num">
                                      <p:cBhvr>
                                        <p:cTn id="24" dur="500" fill="hold"/>
                                        <p:tgtEl>
                                          <p:spTgt spid="51"/>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anim calcmode="lin" valueType="num">
                                      <p:cBhvr>
                                        <p:cTn id="33" dur="500" fill="hold"/>
                                        <p:tgtEl>
                                          <p:spTgt spid="11"/>
                                        </p:tgtEl>
                                        <p:attrNameLst>
                                          <p:attrName>ppt_x</p:attrName>
                                        </p:attrNameLst>
                                      </p:cBhvr>
                                      <p:tavLst>
                                        <p:tav tm="0">
                                          <p:val>
                                            <p:strVal val="#ppt_x"/>
                                          </p:val>
                                        </p:tav>
                                        <p:tav tm="100000">
                                          <p:val>
                                            <p:strVal val="#ppt_x"/>
                                          </p:val>
                                        </p:tav>
                                      </p:tavLst>
                                    </p:anim>
                                    <p:anim calcmode="lin" valueType="num">
                                      <p:cBhvr>
                                        <p:cTn id="34" dur="500" fill="hold"/>
                                        <p:tgtEl>
                                          <p:spTgt spid="11"/>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anim calcmode="lin" valueType="num">
                                      <p:cBhvr>
                                        <p:cTn id="38" dur="500" fill="hold"/>
                                        <p:tgtEl>
                                          <p:spTgt spid="12"/>
                                        </p:tgtEl>
                                        <p:attrNameLst>
                                          <p:attrName>ppt_x</p:attrName>
                                        </p:attrNameLst>
                                      </p:cBhvr>
                                      <p:tavLst>
                                        <p:tav tm="0">
                                          <p:val>
                                            <p:strVal val="#ppt_x"/>
                                          </p:val>
                                        </p:tav>
                                        <p:tav tm="100000">
                                          <p:val>
                                            <p:strVal val="#ppt_x"/>
                                          </p:val>
                                        </p:tav>
                                      </p:tavLst>
                                    </p:anim>
                                    <p:anim calcmode="lin" valueType="num">
                                      <p:cBhvr>
                                        <p:cTn id="39" dur="500" fill="hold"/>
                                        <p:tgtEl>
                                          <p:spTgt spid="12"/>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anim calcmode="lin" valueType="num">
                                      <p:cBhvr>
                                        <p:cTn id="43" dur="500" fill="hold"/>
                                        <p:tgtEl>
                                          <p:spTgt spid="13"/>
                                        </p:tgtEl>
                                        <p:attrNameLst>
                                          <p:attrName>ppt_x</p:attrName>
                                        </p:attrNameLst>
                                      </p:cBhvr>
                                      <p:tavLst>
                                        <p:tav tm="0">
                                          <p:val>
                                            <p:strVal val="#ppt_x"/>
                                          </p:val>
                                        </p:tav>
                                        <p:tav tm="100000">
                                          <p:val>
                                            <p:strVal val="#ppt_x"/>
                                          </p:val>
                                        </p:tav>
                                      </p:tavLst>
                                    </p:anim>
                                    <p:anim calcmode="lin" valueType="num">
                                      <p:cBhvr>
                                        <p:cTn id="44" dur="500" fill="hold"/>
                                        <p:tgtEl>
                                          <p:spTgt spid="13"/>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anim calcmode="lin" valueType="num">
                                      <p:cBhvr>
                                        <p:cTn id="48" dur="500" fill="hold"/>
                                        <p:tgtEl>
                                          <p:spTgt spid="14"/>
                                        </p:tgtEl>
                                        <p:attrNameLst>
                                          <p:attrName>ppt_x</p:attrName>
                                        </p:attrNameLst>
                                      </p:cBhvr>
                                      <p:tavLst>
                                        <p:tav tm="0">
                                          <p:val>
                                            <p:strVal val="#ppt_x"/>
                                          </p:val>
                                        </p:tav>
                                        <p:tav tm="100000">
                                          <p:val>
                                            <p:strVal val="#ppt_x"/>
                                          </p:val>
                                        </p:tav>
                                      </p:tavLst>
                                    </p:anim>
                                    <p:anim calcmode="lin" valueType="num">
                                      <p:cBhvr>
                                        <p:cTn id="4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fade">
                                      <p:cBhvr>
                                        <p:cTn id="60" dur="500"/>
                                        <p:tgtEl>
                                          <p:spTgt spid="88"/>
                                        </p:tgtEl>
                                      </p:cBhvr>
                                    </p:animEffect>
                                  </p:childTnLst>
                                </p:cTn>
                              </p:par>
                              <p:par>
                                <p:cTn id="61" presetID="10"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47" presetClass="entr" presetSubtype="0" fill="hold" nodeType="with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fade">
                                      <p:cBhvr>
                                        <p:cTn id="78" dur="500"/>
                                        <p:tgtEl>
                                          <p:spTgt spid="52"/>
                                        </p:tgtEl>
                                      </p:cBhvr>
                                    </p:animEffect>
                                    <p:anim calcmode="lin" valueType="num">
                                      <p:cBhvr>
                                        <p:cTn id="79" dur="500" fill="hold"/>
                                        <p:tgtEl>
                                          <p:spTgt spid="52"/>
                                        </p:tgtEl>
                                        <p:attrNameLst>
                                          <p:attrName>ppt_x</p:attrName>
                                        </p:attrNameLst>
                                      </p:cBhvr>
                                      <p:tavLst>
                                        <p:tav tm="0">
                                          <p:val>
                                            <p:strVal val="#ppt_x"/>
                                          </p:val>
                                        </p:tav>
                                        <p:tav tm="100000">
                                          <p:val>
                                            <p:strVal val="#ppt_x"/>
                                          </p:val>
                                        </p:tav>
                                      </p:tavLst>
                                    </p:anim>
                                    <p:anim calcmode="lin" valueType="num">
                                      <p:cBhvr>
                                        <p:cTn id="80" dur="500" fill="hold"/>
                                        <p:tgtEl>
                                          <p:spTgt spid="52"/>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anim calcmode="lin" valueType="num">
                                      <p:cBhvr>
                                        <p:cTn id="84" dur="500" fill="hold"/>
                                        <p:tgtEl>
                                          <p:spTgt spid="53"/>
                                        </p:tgtEl>
                                        <p:attrNameLst>
                                          <p:attrName>ppt_x</p:attrName>
                                        </p:attrNameLst>
                                      </p:cBhvr>
                                      <p:tavLst>
                                        <p:tav tm="0">
                                          <p:val>
                                            <p:strVal val="#ppt_x"/>
                                          </p:val>
                                        </p:tav>
                                        <p:tav tm="100000">
                                          <p:val>
                                            <p:strVal val="#ppt_x"/>
                                          </p:val>
                                        </p:tav>
                                      </p:tavLst>
                                    </p:anim>
                                    <p:anim calcmode="lin" valueType="num">
                                      <p:cBhvr>
                                        <p:cTn id="85"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51" grpId="0"/>
      <p:bldP spid="53" grpId="0"/>
      <p:bldP spid="86" grpId="0" animBg="1"/>
      <p:bldP spid="8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6435198"/>
            <a:ext cx="9180000" cy="432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solidFill>
                <a:schemeClr val="tx1"/>
              </a:solidFill>
            </a:endParaRPr>
          </a:p>
        </p:txBody>
      </p:sp>
      <p:pic>
        <p:nvPicPr>
          <p:cNvPr id="51" name="图片 50"/>
          <p:cNvPicPr>
            <a:picLocks noChangeAspect="1"/>
          </p:cNvPicPr>
          <p:nvPr/>
        </p:nvPicPr>
        <p:blipFill rotWithShape="1">
          <a:blip r:embed="rId4" cstate="print">
            <a:extLst>
              <a:ext uri="{28A0092B-C50C-407E-A947-70E740481C1C}">
                <a14:useLocalDpi xmlns:a14="http://schemas.microsoft.com/office/drawing/2010/main" val="0"/>
              </a:ext>
            </a:extLst>
          </a:blip>
          <a:srcRect l="38665" t="6390" r="34673" b="8507"/>
          <a:stretch>
            <a:fillRect/>
          </a:stretch>
        </p:blipFill>
        <p:spPr>
          <a:xfrm flipH="1">
            <a:off x="113165" y="2448471"/>
            <a:ext cx="903878" cy="2160000"/>
          </a:xfrm>
          <a:prstGeom prst="rect">
            <a:avLst/>
          </a:prstGeom>
        </p:spPr>
      </p:pic>
      <p:sp>
        <p:nvSpPr>
          <p:cNvPr id="89" name="右箭头 88"/>
          <p:cNvSpPr/>
          <p:nvPr/>
        </p:nvSpPr>
        <p:spPr>
          <a:xfrm>
            <a:off x="971600" y="3404062"/>
            <a:ext cx="561986" cy="204788"/>
          </a:xfrm>
          <a:prstGeom prst="rightArrow">
            <a:avLst/>
          </a:prstGeom>
          <a:solidFill>
            <a:schemeClr val="accent2"/>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3" name="文本框 102"/>
          <p:cNvSpPr txBox="1"/>
          <p:nvPr/>
        </p:nvSpPr>
        <p:spPr>
          <a:xfrm>
            <a:off x="26495" y="4653716"/>
            <a:ext cx="1077218" cy="215444"/>
          </a:xfrm>
          <a:prstGeom prst="rect">
            <a:avLst/>
          </a:prstGeom>
          <a:solidFill>
            <a:schemeClr val="bg1"/>
          </a:solidFill>
        </p:spPr>
        <p:txBody>
          <a:bodyPr wrap="none" lIns="0" tIns="0" rIns="0" bIns="0" rtlCol="0">
            <a:spAutoFit/>
          </a:bodyPr>
          <a:lstStyle/>
          <a:p>
            <a:r>
              <a:rPr lang="zh-CN" altLang="en-US" sz="1400" dirty="0">
                <a:latin typeface="+mn-lt"/>
                <a:ea typeface="+mn-ea"/>
              </a:rPr>
              <a:t>初始估计结果</a:t>
            </a:r>
          </a:p>
        </p:txBody>
      </p:sp>
      <p:sp>
        <p:nvSpPr>
          <p:cNvPr id="105" name="文本框 104"/>
          <p:cNvSpPr txBox="1"/>
          <p:nvPr/>
        </p:nvSpPr>
        <p:spPr>
          <a:xfrm>
            <a:off x="1006373" y="2641397"/>
            <a:ext cx="492443" cy="605294"/>
          </a:xfrm>
          <a:prstGeom prst="rect">
            <a:avLst/>
          </a:prstGeom>
          <a:solidFill>
            <a:schemeClr val="bg1"/>
          </a:solidFill>
        </p:spPr>
        <p:txBody>
          <a:bodyPr vert="eaVert" wrap="none" rtlCol="0">
            <a:spAutoFit/>
          </a:bodyPr>
          <a:lstStyle/>
          <a:p>
            <a:r>
              <a:rPr lang="zh-CN" altLang="en-US" sz="2000" dirty="0">
                <a:solidFill>
                  <a:schemeClr val="accent2"/>
                </a:solidFill>
                <a:latin typeface="+mn-lt"/>
                <a:ea typeface="+mn-ea"/>
              </a:rPr>
              <a:t>检索</a:t>
            </a:r>
          </a:p>
        </p:txBody>
      </p:sp>
      <p:sp>
        <p:nvSpPr>
          <p:cNvPr id="2" name="标题 1"/>
          <p:cNvSpPr>
            <a:spLocks noGrp="1"/>
          </p:cNvSpPr>
          <p:nvPr>
            <p:ph type="title"/>
          </p:nvPr>
        </p:nvSpPr>
        <p:spPr/>
        <p:txBody>
          <a:bodyPr/>
          <a:lstStyle/>
          <a:p>
            <a:pPr lvl="1"/>
            <a:r>
              <a:rPr lang="en-US" altLang="zh-CN" dirty="0">
                <a:effectLst>
                  <a:outerShdw blurRad="38100" dist="38100" dir="2700000" algn="tl">
                    <a:srgbClr val="000000">
                      <a:alpha val="43137"/>
                    </a:srgbClr>
                  </a:outerShdw>
                </a:effectLst>
                <a:latin typeface="+mj-lt"/>
                <a:ea typeface="+mj-ea"/>
                <a:cs typeface="+mj-cs"/>
              </a:rPr>
              <a:t>1.2 </a:t>
            </a:r>
            <a:r>
              <a:rPr lang="zh-CN" altLang="en-US" dirty="0">
                <a:effectLst>
                  <a:outerShdw blurRad="38100" dist="38100" dir="2700000" algn="tl">
                    <a:srgbClr val="000000">
                      <a:alpha val="43137"/>
                    </a:srgbClr>
                  </a:outerShdw>
                </a:effectLst>
                <a:latin typeface="+mj-lt"/>
                <a:ea typeface="+mj-ea"/>
                <a:cs typeface="+mj-cs"/>
              </a:rPr>
              <a:t>单幅图像人体三维姿势估计</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48</a:t>
            </a:fld>
            <a:endParaRPr lang="zh-CN" altLang="en-US" dirty="0"/>
          </a:p>
        </p:txBody>
      </p:sp>
      <p:grpSp>
        <p:nvGrpSpPr>
          <p:cNvPr id="5" name="组合 4"/>
          <p:cNvGrpSpPr/>
          <p:nvPr/>
        </p:nvGrpSpPr>
        <p:grpSpPr>
          <a:xfrm>
            <a:off x="-1" y="1178719"/>
            <a:ext cx="9144001" cy="500062"/>
            <a:chOff x="-1" y="1178719"/>
            <a:chExt cx="9144001" cy="500062"/>
          </a:xfrm>
        </p:grpSpPr>
        <p:sp>
          <p:nvSpPr>
            <p:cNvPr id="8" name="TextBox 63"/>
            <p:cNvSpPr txBox="1"/>
            <p:nvPr/>
          </p:nvSpPr>
          <p:spPr bwMode="auto">
            <a:xfrm>
              <a:off x="2960468" y="1178719"/>
              <a:ext cx="3303531"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②三维姿势估计</a:t>
              </a:r>
            </a:p>
          </p:txBody>
        </p:sp>
        <p:sp>
          <p:nvSpPr>
            <p:cNvPr id="6" name="TextBox 61"/>
            <p:cNvSpPr txBox="1"/>
            <p:nvPr/>
          </p:nvSpPr>
          <p:spPr bwMode="auto">
            <a:xfrm>
              <a:off x="-1" y="1178719"/>
              <a:ext cx="2965849"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①多视角二维姿势估计</a:t>
              </a:r>
            </a:p>
          </p:txBody>
        </p:sp>
        <p:sp>
          <p:nvSpPr>
            <p:cNvPr id="7" name="TextBox 62"/>
            <p:cNvSpPr txBox="1"/>
            <p:nvPr/>
          </p:nvSpPr>
          <p:spPr bwMode="auto">
            <a:xfrm>
              <a:off x="6264000" y="1178719"/>
              <a:ext cx="2880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③三维姿势迭代修正</a:t>
              </a:r>
            </a:p>
          </p:txBody>
        </p:sp>
      </p:grpSp>
      <p:grpSp>
        <p:nvGrpSpPr>
          <p:cNvPr id="23" name="组合 22"/>
          <p:cNvGrpSpPr/>
          <p:nvPr/>
        </p:nvGrpSpPr>
        <p:grpSpPr>
          <a:xfrm>
            <a:off x="1596241" y="2078850"/>
            <a:ext cx="7530297" cy="3065583"/>
            <a:chOff x="1596241" y="1741328"/>
            <a:chExt cx="7530297" cy="3065583"/>
          </a:xfrm>
        </p:grpSpPr>
        <p:sp>
          <p:nvSpPr>
            <p:cNvPr id="94" name="文本框 93"/>
            <p:cNvSpPr txBox="1"/>
            <p:nvPr/>
          </p:nvSpPr>
          <p:spPr>
            <a:xfrm>
              <a:off x="8711040" y="2473827"/>
              <a:ext cx="415498" cy="1754326"/>
            </a:xfrm>
            <a:prstGeom prst="rect">
              <a:avLst/>
            </a:prstGeom>
            <a:solidFill>
              <a:schemeClr val="bg1"/>
            </a:solidFill>
          </p:spPr>
          <p:txBody>
            <a:bodyPr wrap="none" rtlCol="0">
              <a:spAutoFit/>
            </a:bodyPr>
            <a:lstStyle/>
            <a:p>
              <a:pPr algn="ctr"/>
              <a:r>
                <a:rPr lang="en-US" altLang="zh-CN" dirty="0">
                  <a:latin typeface="+mn-lt"/>
                  <a:ea typeface="+mn-ea"/>
                </a:rPr>
                <a:t>K</a:t>
              </a:r>
            </a:p>
            <a:p>
              <a:pPr algn="ctr"/>
              <a:r>
                <a:rPr lang="zh-CN" altLang="el-GR" dirty="0">
                  <a:latin typeface="+mn-lt"/>
                  <a:ea typeface="+mn-ea"/>
                </a:rPr>
                <a:t>￤</a:t>
              </a:r>
              <a:endParaRPr lang="en-US" altLang="zh-CN" dirty="0">
                <a:latin typeface="+mn-lt"/>
                <a:ea typeface="+mn-ea"/>
              </a:endParaRPr>
            </a:p>
            <a:p>
              <a:pPr algn="ctr"/>
              <a:r>
                <a:rPr lang="en-US" altLang="zh-CN" dirty="0">
                  <a:latin typeface="+mn-lt"/>
                  <a:ea typeface="+mn-ea"/>
                </a:rPr>
                <a:t>D</a:t>
              </a:r>
            </a:p>
            <a:p>
              <a:pPr algn="ctr"/>
              <a:r>
                <a:rPr lang="zh-CN" altLang="en-US" dirty="0">
                  <a:latin typeface="+mn-lt"/>
                  <a:ea typeface="+mn-ea"/>
                </a:rPr>
                <a:t>树</a:t>
              </a:r>
              <a:endParaRPr lang="en-US" altLang="zh-CN" dirty="0">
                <a:latin typeface="+mn-lt"/>
                <a:ea typeface="+mn-ea"/>
              </a:endParaRPr>
            </a:p>
            <a:p>
              <a:pPr algn="ctr"/>
              <a:r>
                <a:rPr lang="zh-CN" altLang="en-US" dirty="0">
                  <a:latin typeface="+mn-lt"/>
                  <a:ea typeface="+mn-ea"/>
                </a:rPr>
                <a:t>模</a:t>
              </a:r>
              <a:endParaRPr lang="en-US" altLang="zh-CN" dirty="0">
                <a:latin typeface="+mn-lt"/>
                <a:ea typeface="+mn-ea"/>
              </a:endParaRPr>
            </a:p>
            <a:p>
              <a:pPr algn="ctr"/>
              <a:r>
                <a:rPr lang="zh-CN" altLang="en-US" dirty="0">
                  <a:latin typeface="+mn-lt"/>
                  <a:ea typeface="+mn-ea"/>
                </a:rPr>
                <a:t>型</a:t>
              </a:r>
            </a:p>
          </p:txBody>
        </p:sp>
        <p:pic>
          <p:nvPicPr>
            <p:cNvPr id="15" name="图片 14"/>
            <p:cNvPicPr>
              <a:picLocks noChangeAspect="1"/>
            </p:cNvPicPr>
            <p:nvPr/>
          </p:nvPicPr>
          <p:blipFill>
            <a:blip r:embed="rId5"/>
            <a:stretch>
              <a:fillRect/>
            </a:stretch>
          </p:blipFill>
          <p:spPr>
            <a:xfrm>
              <a:off x="1596241" y="1746911"/>
              <a:ext cx="1368380" cy="3060000"/>
            </a:xfrm>
            <a:prstGeom prst="rect">
              <a:avLst/>
            </a:prstGeom>
            <a:ln>
              <a:solidFill>
                <a:schemeClr val="tx1"/>
              </a:solidFill>
            </a:ln>
          </p:spPr>
        </p:pic>
        <p:pic>
          <p:nvPicPr>
            <p:cNvPr id="16" name="图片 15"/>
            <p:cNvPicPr>
              <a:picLocks noChangeAspect="1"/>
            </p:cNvPicPr>
            <p:nvPr/>
          </p:nvPicPr>
          <p:blipFill>
            <a:blip r:embed="rId6"/>
            <a:stretch>
              <a:fillRect/>
            </a:stretch>
          </p:blipFill>
          <p:spPr>
            <a:xfrm>
              <a:off x="3089380" y="1746911"/>
              <a:ext cx="1282183" cy="3060000"/>
            </a:xfrm>
            <a:prstGeom prst="rect">
              <a:avLst/>
            </a:prstGeom>
            <a:ln>
              <a:solidFill>
                <a:schemeClr val="tx1"/>
              </a:solidFill>
            </a:ln>
          </p:spPr>
        </p:pic>
        <p:pic>
          <p:nvPicPr>
            <p:cNvPr id="17" name="图片 16"/>
            <p:cNvPicPr>
              <a:picLocks noChangeAspect="1"/>
            </p:cNvPicPr>
            <p:nvPr/>
          </p:nvPicPr>
          <p:blipFill>
            <a:blip r:embed="rId7"/>
            <a:stretch>
              <a:fillRect/>
            </a:stretch>
          </p:blipFill>
          <p:spPr>
            <a:xfrm>
              <a:off x="4496322" y="1746911"/>
              <a:ext cx="1319894" cy="3060000"/>
            </a:xfrm>
            <a:prstGeom prst="rect">
              <a:avLst/>
            </a:prstGeom>
            <a:ln>
              <a:solidFill>
                <a:schemeClr val="tx1"/>
              </a:solidFill>
            </a:ln>
          </p:spPr>
        </p:pic>
        <p:pic>
          <p:nvPicPr>
            <p:cNvPr id="18" name="图片 17"/>
            <p:cNvPicPr>
              <a:picLocks noChangeAspect="1"/>
            </p:cNvPicPr>
            <p:nvPr/>
          </p:nvPicPr>
          <p:blipFill>
            <a:blip r:embed="rId8"/>
            <a:stretch>
              <a:fillRect/>
            </a:stretch>
          </p:blipFill>
          <p:spPr>
            <a:xfrm>
              <a:off x="5940975" y="1746911"/>
              <a:ext cx="1325282" cy="3060000"/>
            </a:xfrm>
            <a:prstGeom prst="rect">
              <a:avLst/>
            </a:prstGeom>
            <a:ln>
              <a:solidFill>
                <a:schemeClr val="tx1"/>
              </a:solidFill>
            </a:ln>
          </p:spPr>
        </p:pic>
        <p:pic>
          <p:nvPicPr>
            <p:cNvPr id="21" name="图片 20"/>
            <p:cNvPicPr>
              <a:picLocks noChangeAspect="1"/>
            </p:cNvPicPr>
            <p:nvPr/>
          </p:nvPicPr>
          <p:blipFill>
            <a:blip r:embed="rId9"/>
            <a:stretch>
              <a:fillRect/>
            </a:stretch>
          </p:blipFill>
          <p:spPr>
            <a:xfrm>
              <a:off x="7391016" y="1741328"/>
              <a:ext cx="1346831" cy="3060000"/>
            </a:xfrm>
            <a:prstGeom prst="rect">
              <a:avLst/>
            </a:prstGeom>
            <a:ln>
              <a:solidFill>
                <a:schemeClr val="tx1"/>
              </a:solidFill>
            </a:ln>
          </p:spPr>
        </p:pic>
      </p:grpSp>
      <p:grpSp>
        <p:nvGrpSpPr>
          <p:cNvPr id="22" name="组合 21"/>
          <p:cNvGrpSpPr/>
          <p:nvPr/>
        </p:nvGrpSpPr>
        <p:grpSpPr>
          <a:xfrm>
            <a:off x="-1" y="5409220"/>
            <a:ext cx="9162511" cy="1440160"/>
            <a:chOff x="-1" y="4959170"/>
            <a:chExt cx="9162511" cy="1440160"/>
          </a:xfrm>
        </p:grpSpPr>
        <p:pic>
          <p:nvPicPr>
            <p:cNvPr id="13" name="图片 12"/>
            <p:cNvPicPr>
              <a:picLocks noChangeAspect="1"/>
            </p:cNvPicPr>
            <p:nvPr/>
          </p:nvPicPr>
          <p:blipFill rotWithShape="1">
            <a:blip r:embed="rId10">
              <a:extLst>
                <a:ext uri="{28A0092B-C50C-407E-A947-70E740481C1C}">
                  <a14:useLocalDpi xmlns:a14="http://schemas.microsoft.com/office/drawing/2010/main" val="0"/>
                </a:ext>
              </a:extLst>
            </a:blip>
            <a:srcRect l="20002" t="14835" r="12611" b="13158"/>
            <a:stretch>
              <a:fillRect/>
            </a:stretch>
          </p:blipFill>
          <p:spPr>
            <a:xfrm>
              <a:off x="-1" y="4959330"/>
              <a:ext cx="1800000" cy="1440000"/>
            </a:xfrm>
            <a:prstGeom prst="rect">
              <a:avLst/>
            </a:prstGeom>
            <a:ln>
              <a:solidFill>
                <a:schemeClr val="tx1"/>
              </a:solidFill>
            </a:ln>
          </p:spPr>
        </p:pic>
        <p:pic>
          <p:nvPicPr>
            <p:cNvPr id="40" name="图片 39"/>
            <p:cNvPicPr>
              <a:picLocks noChangeAspect="1"/>
            </p:cNvPicPr>
            <p:nvPr/>
          </p:nvPicPr>
          <p:blipFill rotWithShape="1">
            <a:blip r:embed="rId11">
              <a:extLst>
                <a:ext uri="{28A0092B-C50C-407E-A947-70E740481C1C}">
                  <a14:useLocalDpi xmlns:a14="http://schemas.microsoft.com/office/drawing/2010/main" val="0"/>
                </a:ext>
              </a:extLst>
            </a:blip>
            <a:srcRect l="24328" t="15472" r="12919" b="16186"/>
            <a:stretch>
              <a:fillRect/>
            </a:stretch>
          </p:blipFill>
          <p:spPr>
            <a:xfrm>
              <a:off x="1791464" y="4959330"/>
              <a:ext cx="1766132" cy="1440000"/>
            </a:xfrm>
            <a:prstGeom prst="rect">
              <a:avLst/>
            </a:prstGeom>
            <a:ln>
              <a:solidFill>
                <a:schemeClr val="tx1"/>
              </a:solidFill>
            </a:ln>
          </p:spPr>
        </p:pic>
        <p:pic>
          <p:nvPicPr>
            <p:cNvPr id="41" name="图片 40"/>
            <p:cNvPicPr>
              <a:picLocks noChangeAspect="1"/>
            </p:cNvPicPr>
            <p:nvPr/>
          </p:nvPicPr>
          <p:blipFill rotWithShape="1">
            <a:blip r:embed="rId12">
              <a:extLst>
                <a:ext uri="{28A0092B-C50C-407E-A947-70E740481C1C}">
                  <a14:useLocalDpi xmlns:a14="http://schemas.microsoft.com/office/drawing/2010/main" val="0"/>
                </a:ext>
              </a:extLst>
            </a:blip>
            <a:srcRect l="17911" t="15234" r="10423" b="10233"/>
            <a:stretch>
              <a:fillRect/>
            </a:stretch>
          </p:blipFill>
          <p:spPr>
            <a:xfrm>
              <a:off x="3549061" y="4959330"/>
              <a:ext cx="1849457" cy="1440000"/>
            </a:xfrm>
            <a:prstGeom prst="rect">
              <a:avLst/>
            </a:prstGeom>
            <a:ln>
              <a:solidFill>
                <a:schemeClr val="tx1"/>
              </a:solidFill>
            </a:ln>
          </p:spPr>
        </p:pic>
        <p:pic>
          <p:nvPicPr>
            <p:cNvPr id="42" name="图片 41"/>
            <p:cNvPicPr>
              <a:picLocks noChangeAspect="1"/>
            </p:cNvPicPr>
            <p:nvPr/>
          </p:nvPicPr>
          <p:blipFill rotWithShape="1">
            <a:blip r:embed="rId13">
              <a:extLst>
                <a:ext uri="{28A0092B-C50C-407E-A947-70E740481C1C}">
                  <a14:useLocalDpi xmlns:a14="http://schemas.microsoft.com/office/drawing/2010/main" val="0"/>
                </a:ext>
              </a:extLst>
            </a:blip>
            <a:srcRect l="14880" t="8091" r="13810" b="17138"/>
            <a:stretch>
              <a:fillRect/>
            </a:stretch>
          </p:blipFill>
          <p:spPr>
            <a:xfrm>
              <a:off x="5389983" y="4959330"/>
              <a:ext cx="1834395" cy="1440000"/>
            </a:xfrm>
            <a:prstGeom prst="rect">
              <a:avLst/>
            </a:prstGeom>
            <a:ln>
              <a:solidFill>
                <a:schemeClr val="tx1"/>
              </a:solidFill>
            </a:ln>
          </p:spPr>
        </p:pic>
        <p:pic>
          <p:nvPicPr>
            <p:cNvPr id="43" name="图片 42"/>
            <p:cNvPicPr>
              <a:picLocks noChangeAspect="1"/>
            </p:cNvPicPr>
            <p:nvPr/>
          </p:nvPicPr>
          <p:blipFill rotWithShape="1">
            <a:blip r:embed="rId14">
              <a:extLst>
                <a:ext uri="{28A0092B-C50C-407E-A947-70E740481C1C}">
                  <a14:useLocalDpi xmlns:a14="http://schemas.microsoft.com/office/drawing/2010/main" val="0"/>
                </a:ext>
              </a:extLst>
            </a:blip>
            <a:srcRect l="16663" t="16187" r="15236" b="15710"/>
            <a:stretch>
              <a:fillRect/>
            </a:stretch>
          </p:blipFill>
          <p:spPr>
            <a:xfrm>
              <a:off x="7215842" y="4959330"/>
              <a:ext cx="1923357" cy="1440000"/>
            </a:xfrm>
            <a:prstGeom prst="rect">
              <a:avLst/>
            </a:prstGeom>
            <a:ln>
              <a:solidFill>
                <a:schemeClr val="tx1"/>
              </a:solidFill>
            </a:ln>
          </p:spPr>
        </p:pic>
        <p:graphicFrame>
          <p:nvGraphicFramePr>
            <p:cNvPr id="52" name="对象 51"/>
            <p:cNvGraphicFramePr>
              <a:graphicFrameLocks noChangeAspect="1"/>
            </p:cNvGraphicFramePr>
            <p:nvPr/>
          </p:nvGraphicFramePr>
          <p:xfrm>
            <a:off x="1331640" y="4959170"/>
            <a:ext cx="344487" cy="360362"/>
          </p:xfrm>
          <a:graphic>
            <a:graphicData uri="http://schemas.openxmlformats.org/presentationml/2006/ole">
              <mc:AlternateContent xmlns:mc="http://schemas.openxmlformats.org/markup-compatibility/2006">
                <mc:Choice xmlns:v="urn:schemas-microsoft-com:vml" Requires="v">
                  <p:oleObj spid="_x0000_s12933" name="Equation" r:id="rId15" imgW="5486400" imgH="5791200" progId="Equation.DSMT4">
                    <p:embed/>
                  </p:oleObj>
                </mc:Choice>
                <mc:Fallback>
                  <p:oleObj name="Equation" r:id="rId15" imgW="5486400" imgH="5791200" progId="Equation.DSMT4">
                    <p:embed/>
                    <p:pic>
                      <p:nvPicPr>
                        <p:cNvPr id="52" name="对象 51"/>
                        <p:cNvPicPr>
                          <a:picLocks noChangeAspect="1" noChangeArrowheads="1"/>
                        </p:cNvPicPr>
                        <p:nvPr/>
                      </p:nvPicPr>
                      <p:blipFill>
                        <a:blip r:embed="rId16"/>
                        <a:srcRect/>
                        <a:stretch>
                          <a:fillRect/>
                        </a:stretch>
                      </p:blipFill>
                      <p:spPr bwMode="auto">
                        <a:xfrm>
                          <a:off x="1331640" y="4959170"/>
                          <a:ext cx="344487" cy="360362"/>
                        </a:xfrm>
                        <a:prstGeom prst="rect">
                          <a:avLst/>
                        </a:prstGeom>
                        <a:noFill/>
                      </p:spPr>
                    </p:pic>
                  </p:oleObj>
                </mc:Fallback>
              </mc:AlternateContent>
            </a:graphicData>
          </a:graphic>
        </p:graphicFrame>
        <p:graphicFrame>
          <p:nvGraphicFramePr>
            <p:cNvPr id="53" name="对象 52"/>
            <p:cNvGraphicFramePr>
              <a:graphicFrameLocks noChangeAspect="1"/>
            </p:cNvGraphicFramePr>
            <p:nvPr/>
          </p:nvGraphicFramePr>
          <p:xfrm>
            <a:off x="3157775" y="4959170"/>
            <a:ext cx="358775" cy="360362"/>
          </p:xfrm>
          <a:graphic>
            <a:graphicData uri="http://schemas.openxmlformats.org/presentationml/2006/ole">
              <mc:AlternateContent xmlns:mc="http://schemas.openxmlformats.org/markup-compatibility/2006">
                <mc:Choice xmlns:v="urn:schemas-microsoft-com:vml" Requires="v">
                  <p:oleObj spid="_x0000_s12934" name="Equation" r:id="rId17" imgW="5486400" imgH="5486400" progId="Equation.DSMT4">
                    <p:embed/>
                  </p:oleObj>
                </mc:Choice>
                <mc:Fallback>
                  <p:oleObj name="Equation" r:id="rId17" imgW="5486400" imgH="5486400" progId="Equation.DSMT4">
                    <p:embed/>
                    <p:pic>
                      <p:nvPicPr>
                        <p:cNvPr id="53" name="对象 52"/>
                        <p:cNvPicPr>
                          <a:picLocks noChangeAspect="1" noChangeArrowheads="1"/>
                        </p:cNvPicPr>
                        <p:nvPr/>
                      </p:nvPicPr>
                      <p:blipFill>
                        <a:blip r:embed="rId18"/>
                        <a:srcRect/>
                        <a:stretch>
                          <a:fillRect/>
                        </a:stretch>
                      </p:blipFill>
                      <p:spPr bwMode="auto">
                        <a:xfrm>
                          <a:off x="3157775" y="4959170"/>
                          <a:ext cx="35877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对象 53"/>
            <p:cNvGraphicFramePr>
              <a:graphicFrameLocks noChangeAspect="1"/>
            </p:cNvGraphicFramePr>
            <p:nvPr/>
          </p:nvGraphicFramePr>
          <p:xfrm>
            <a:off x="6882252" y="4959170"/>
            <a:ext cx="300038" cy="360362"/>
          </p:xfrm>
          <a:graphic>
            <a:graphicData uri="http://schemas.openxmlformats.org/presentationml/2006/ole">
              <mc:AlternateContent xmlns:mc="http://schemas.openxmlformats.org/markup-compatibility/2006">
                <mc:Choice xmlns:v="urn:schemas-microsoft-com:vml" Requires="v">
                  <p:oleObj spid="_x0000_s12935" name="Equation" r:id="rId19" imgW="4572000" imgH="5486400" progId="Equation.DSMT4">
                    <p:embed/>
                  </p:oleObj>
                </mc:Choice>
                <mc:Fallback>
                  <p:oleObj name="Equation" r:id="rId19" imgW="4572000" imgH="5486400" progId="Equation.DSMT4">
                    <p:embed/>
                    <p:pic>
                      <p:nvPicPr>
                        <p:cNvPr id="54" name="对象 53"/>
                        <p:cNvPicPr>
                          <a:picLocks noChangeAspect="1" noChangeArrowheads="1"/>
                        </p:cNvPicPr>
                        <p:nvPr/>
                      </p:nvPicPr>
                      <p:blipFill>
                        <a:blip r:embed="rId20"/>
                        <a:srcRect/>
                        <a:stretch>
                          <a:fillRect/>
                        </a:stretch>
                      </p:blipFill>
                      <p:spPr bwMode="auto">
                        <a:xfrm>
                          <a:off x="6882252" y="4959170"/>
                          <a:ext cx="300038"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对象 55"/>
            <p:cNvGraphicFramePr>
              <a:graphicFrameLocks noChangeAspect="1"/>
            </p:cNvGraphicFramePr>
            <p:nvPr/>
          </p:nvGraphicFramePr>
          <p:xfrm>
            <a:off x="5021172" y="4959170"/>
            <a:ext cx="315913" cy="360362"/>
          </p:xfrm>
          <a:graphic>
            <a:graphicData uri="http://schemas.openxmlformats.org/presentationml/2006/ole">
              <mc:AlternateContent xmlns:mc="http://schemas.openxmlformats.org/markup-compatibility/2006">
                <mc:Choice xmlns:v="urn:schemas-microsoft-com:vml" Requires="v">
                  <p:oleObj spid="_x0000_s12936" name="Equation" r:id="rId21" imgW="4876800" imgH="5486400" progId="Equation.DSMT4">
                    <p:embed/>
                  </p:oleObj>
                </mc:Choice>
                <mc:Fallback>
                  <p:oleObj name="Equation" r:id="rId21" imgW="4876800" imgH="5486400" progId="Equation.DSMT4">
                    <p:embed/>
                    <p:pic>
                      <p:nvPicPr>
                        <p:cNvPr id="56" name="对象 55"/>
                        <p:cNvPicPr>
                          <a:picLocks noChangeAspect="1" noChangeArrowheads="1"/>
                        </p:cNvPicPr>
                        <p:nvPr/>
                      </p:nvPicPr>
                      <p:blipFill>
                        <a:blip r:embed="rId22"/>
                        <a:srcRect/>
                        <a:stretch>
                          <a:fillRect/>
                        </a:stretch>
                      </p:blipFill>
                      <p:spPr bwMode="auto">
                        <a:xfrm>
                          <a:off x="5021172" y="4959170"/>
                          <a:ext cx="315913"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对象 56"/>
            <p:cNvGraphicFramePr>
              <a:graphicFrameLocks noChangeAspect="1"/>
            </p:cNvGraphicFramePr>
            <p:nvPr/>
          </p:nvGraphicFramePr>
          <p:xfrm>
            <a:off x="8784685" y="4959170"/>
            <a:ext cx="377825" cy="360362"/>
          </p:xfrm>
          <a:graphic>
            <a:graphicData uri="http://schemas.openxmlformats.org/presentationml/2006/ole">
              <mc:AlternateContent xmlns:mc="http://schemas.openxmlformats.org/markup-compatibility/2006">
                <mc:Choice xmlns:v="urn:schemas-microsoft-com:vml" Requires="v">
                  <p:oleObj spid="_x0000_s12937" name="Equation" r:id="rId23" imgW="5791200" imgH="5486400" progId="Equation.DSMT4">
                    <p:embed/>
                  </p:oleObj>
                </mc:Choice>
                <mc:Fallback>
                  <p:oleObj name="Equation" r:id="rId23" imgW="5791200" imgH="5486400" progId="Equation.DSMT4">
                    <p:embed/>
                    <p:pic>
                      <p:nvPicPr>
                        <p:cNvPr id="57" name="对象 56"/>
                        <p:cNvPicPr>
                          <a:picLocks noChangeAspect="1" noChangeArrowheads="1"/>
                        </p:cNvPicPr>
                        <p:nvPr/>
                      </p:nvPicPr>
                      <p:blipFill>
                        <a:blip r:embed="rId24"/>
                        <a:srcRect/>
                        <a:stretch>
                          <a:fillRect/>
                        </a:stretch>
                      </p:blipFill>
                      <p:spPr bwMode="auto">
                        <a:xfrm>
                          <a:off x="8784685" y="4959170"/>
                          <a:ext cx="37782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9" name="矩形 82"/>
          <p:cNvSpPr>
            <a:spLocks noChangeArrowheads="1"/>
          </p:cNvSpPr>
          <p:nvPr/>
        </p:nvSpPr>
        <p:spPr bwMode="auto">
          <a:xfrm>
            <a:off x="-1" y="1673805"/>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基于检索的三维姿势迭代修正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单幅图像人体三维姿势估计</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49</a:t>
            </a:fld>
            <a:endParaRPr lang="zh-CN" altLang="en-US" dirty="0"/>
          </a:p>
        </p:txBody>
      </p:sp>
      <p:sp>
        <p:nvSpPr>
          <p:cNvPr id="6" name="TextBox 63"/>
          <p:cNvSpPr txBox="1"/>
          <p:nvPr/>
        </p:nvSpPr>
        <p:spPr bwMode="auto">
          <a:xfrm>
            <a:off x="1" y="1178719"/>
            <a:ext cx="9149758"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单幅图像人体三维姿势估计步骤</a:t>
            </a:r>
          </a:p>
        </p:txBody>
      </p:sp>
      <p:grpSp>
        <p:nvGrpSpPr>
          <p:cNvPr id="20" name="组合 19"/>
          <p:cNvGrpSpPr/>
          <p:nvPr/>
        </p:nvGrpSpPr>
        <p:grpSpPr>
          <a:xfrm>
            <a:off x="59469" y="2778084"/>
            <a:ext cx="1440000" cy="2381071"/>
            <a:chOff x="59469" y="2598064"/>
            <a:chExt cx="1440000" cy="2381071"/>
          </a:xfrm>
        </p:grpSpPr>
        <p:pic>
          <p:nvPicPr>
            <p:cNvPr id="3" name="图片 2"/>
            <p:cNvPicPr>
              <a:picLocks noChangeAspect="1"/>
            </p:cNvPicPr>
            <p:nvPr/>
          </p:nvPicPr>
          <p:blipFill>
            <a:blip r:embed="rId3"/>
            <a:stretch>
              <a:fillRect/>
            </a:stretch>
          </p:blipFill>
          <p:spPr>
            <a:xfrm>
              <a:off x="117054" y="2677602"/>
              <a:ext cx="1324831" cy="1980000"/>
            </a:xfrm>
            <a:prstGeom prst="rect">
              <a:avLst/>
            </a:prstGeom>
          </p:spPr>
        </p:pic>
        <p:sp>
          <p:nvSpPr>
            <p:cNvPr id="102" name="矩形 101"/>
            <p:cNvSpPr/>
            <p:nvPr/>
          </p:nvSpPr>
          <p:spPr>
            <a:xfrm>
              <a:off x="59469" y="2598064"/>
              <a:ext cx="1440000" cy="2376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04" name="文本框 103"/>
            <p:cNvSpPr txBox="1"/>
            <p:nvPr/>
          </p:nvSpPr>
          <p:spPr>
            <a:xfrm>
              <a:off x="302282" y="4702136"/>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grpSp>
      <p:grpSp>
        <p:nvGrpSpPr>
          <p:cNvPr id="19" name="组合 18"/>
          <p:cNvGrpSpPr/>
          <p:nvPr/>
        </p:nvGrpSpPr>
        <p:grpSpPr>
          <a:xfrm>
            <a:off x="1826855" y="2778084"/>
            <a:ext cx="1440000" cy="2379103"/>
            <a:chOff x="1826855" y="2598064"/>
            <a:chExt cx="1440000" cy="2379103"/>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7869" t="4929" r="27869" b="7389"/>
            <a:stretch>
              <a:fillRect/>
            </a:stretch>
          </p:blipFill>
          <p:spPr>
            <a:xfrm>
              <a:off x="1880687" y="2677602"/>
              <a:ext cx="1332337" cy="1980000"/>
            </a:xfrm>
            <a:prstGeom prst="rect">
              <a:avLst/>
            </a:prstGeom>
          </p:spPr>
        </p:pic>
        <p:sp>
          <p:nvSpPr>
            <p:cNvPr id="103" name="矩形 102"/>
            <p:cNvSpPr/>
            <p:nvPr/>
          </p:nvSpPr>
          <p:spPr>
            <a:xfrm>
              <a:off x="1826855" y="2598064"/>
              <a:ext cx="1440000" cy="2376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05" name="文本框 104"/>
            <p:cNvSpPr txBox="1"/>
            <p:nvPr/>
          </p:nvSpPr>
          <p:spPr>
            <a:xfrm>
              <a:off x="2094685" y="4700168"/>
              <a:ext cx="923330" cy="276999"/>
            </a:xfrm>
            <a:prstGeom prst="rect">
              <a:avLst/>
            </a:prstGeom>
            <a:noFill/>
          </p:spPr>
          <p:txBody>
            <a:bodyPr wrap="none" lIns="0" tIns="0" rIns="0" bIns="0" rtlCol="0">
              <a:spAutoFit/>
            </a:bodyPr>
            <a:lstStyle/>
            <a:p>
              <a:r>
                <a:rPr lang="zh-CN" altLang="en-US" dirty="0">
                  <a:latin typeface="+mn-lt"/>
                  <a:ea typeface="+mn-ea"/>
                </a:rPr>
                <a:t>二维姿势</a:t>
              </a:r>
            </a:p>
          </p:txBody>
        </p:sp>
      </p:grpSp>
      <p:pic>
        <p:nvPicPr>
          <p:cNvPr id="15" name="图片 14"/>
          <p:cNvPicPr>
            <a:picLocks noChangeAspect="1"/>
          </p:cNvPicPr>
          <p:nvPr/>
        </p:nvPicPr>
        <p:blipFill>
          <a:blip r:embed="rId5"/>
          <a:stretch>
            <a:fillRect/>
          </a:stretch>
        </p:blipFill>
        <p:spPr>
          <a:xfrm>
            <a:off x="3647048" y="2687905"/>
            <a:ext cx="1161303" cy="1126637"/>
          </a:xfrm>
          <a:prstGeom prst="rect">
            <a:avLst/>
          </a:prstGeom>
        </p:spPr>
      </p:pic>
      <p:grpSp>
        <p:nvGrpSpPr>
          <p:cNvPr id="18" name="组合 17"/>
          <p:cNvGrpSpPr/>
          <p:nvPr/>
        </p:nvGrpSpPr>
        <p:grpSpPr>
          <a:xfrm>
            <a:off x="5472100" y="2234030"/>
            <a:ext cx="1109337" cy="1800000"/>
            <a:chOff x="5622903" y="2054010"/>
            <a:chExt cx="1109337" cy="1800000"/>
          </a:xfrm>
        </p:grpSpPr>
        <p:sp>
          <p:nvSpPr>
            <p:cNvPr id="86" name="矩形 85"/>
            <p:cNvSpPr/>
            <p:nvPr/>
          </p:nvSpPr>
          <p:spPr>
            <a:xfrm>
              <a:off x="5622903" y="2054010"/>
              <a:ext cx="1109337" cy="180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39050" t="5966" r="33153" b="10200"/>
            <a:stretch>
              <a:fillRect/>
            </a:stretch>
          </p:blipFill>
          <p:spPr>
            <a:xfrm>
              <a:off x="5843409" y="2075032"/>
              <a:ext cx="668324" cy="1509018"/>
            </a:xfrm>
            <a:prstGeom prst="rect">
              <a:avLst/>
            </a:prstGeom>
          </p:spPr>
        </p:pic>
        <p:sp>
          <p:nvSpPr>
            <p:cNvPr id="106" name="文本框 105"/>
            <p:cNvSpPr txBox="1"/>
            <p:nvPr/>
          </p:nvSpPr>
          <p:spPr>
            <a:xfrm>
              <a:off x="5715906" y="3538975"/>
              <a:ext cx="923330" cy="276999"/>
            </a:xfrm>
            <a:prstGeom prst="rect">
              <a:avLst/>
            </a:prstGeom>
            <a:noFill/>
          </p:spPr>
          <p:txBody>
            <a:bodyPr wrap="none" lIns="0" tIns="0" rIns="0" bIns="0" rtlCol="0">
              <a:spAutoFit/>
            </a:bodyPr>
            <a:lstStyle/>
            <a:p>
              <a:r>
                <a:rPr lang="zh-CN" altLang="en-US" dirty="0">
                  <a:latin typeface="+mn-lt"/>
                  <a:ea typeface="+mn-ea"/>
                </a:rPr>
                <a:t>三维姿势</a:t>
              </a:r>
            </a:p>
          </p:txBody>
        </p:sp>
      </p:grpSp>
      <p:grpSp>
        <p:nvGrpSpPr>
          <p:cNvPr id="16" name="组合 15"/>
          <p:cNvGrpSpPr/>
          <p:nvPr/>
        </p:nvGrpSpPr>
        <p:grpSpPr>
          <a:xfrm>
            <a:off x="7025408" y="2234030"/>
            <a:ext cx="2019962" cy="1800000"/>
            <a:chOff x="7025408" y="2054010"/>
            <a:chExt cx="2019962" cy="1800000"/>
          </a:xfrm>
        </p:grpSpPr>
        <p:sp>
          <p:nvSpPr>
            <p:cNvPr id="89" name="矩形 88"/>
            <p:cNvSpPr/>
            <p:nvPr/>
          </p:nvSpPr>
          <p:spPr>
            <a:xfrm>
              <a:off x="7025408" y="2054010"/>
              <a:ext cx="2019962" cy="180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grpSp>
          <p:nvGrpSpPr>
            <p:cNvPr id="14" name="组合 13"/>
            <p:cNvGrpSpPr/>
            <p:nvPr/>
          </p:nvGrpSpPr>
          <p:grpSpPr>
            <a:xfrm>
              <a:off x="7153049" y="2127318"/>
              <a:ext cx="1764680" cy="1378828"/>
              <a:chOff x="7108253" y="2242368"/>
              <a:chExt cx="1764680" cy="1378828"/>
            </a:xfrm>
          </p:grpSpPr>
          <p:pic>
            <p:nvPicPr>
              <p:cNvPr id="96" name="图片 95"/>
              <p:cNvPicPr>
                <a:picLocks noChangeAspect="1"/>
              </p:cNvPicPr>
              <p:nvPr/>
            </p:nvPicPr>
            <p:blipFill rotWithShape="1">
              <a:blip r:embed="rId7" cstate="print">
                <a:extLst>
                  <a:ext uri="{28A0092B-C50C-407E-A947-70E740481C1C}">
                    <a14:useLocalDpi xmlns:a14="http://schemas.microsoft.com/office/drawing/2010/main" val="0"/>
                  </a:ext>
                </a:extLst>
              </a:blip>
              <a:srcRect l="37704" t="7492" r="35860" b="7499"/>
              <a:stretch>
                <a:fillRect/>
              </a:stretch>
            </p:blipFill>
            <p:spPr>
              <a:xfrm>
                <a:off x="7302526" y="2242368"/>
                <a:ext cx="447663" cy="1080000"/>
              </a:xfrm>
              <a:prstGeom prst="rect">
                <a:avLst/>
              </a:prstGeom>
            </p:spPr>
          </p:pic>
          <p:pic>
            <p:nvPicPr>
              <p:cNvPr id="97" name="图片 96"/>
              <p:cNvPicPr>
                <a:picLocks noChangeAspect="1"/>
              </p:cNvPicPr>
              <p:nvPr/>
            </p:nvPicPr>
            <p:blipFill rotWithShape="1">
              <a:blip r:embed="rId8" cstate="print">
                <a:extLst>
                  <a:ext uri="{28A0092B-C50C-407E-A947-70E740481C1C}">
                    <a14:useLocalDpi xmlns:a14="http://schemas.microsoft.com/office/drawing/2010/main" val="0"/>
                  </a:ext>
                </a:extLst>
              </a:blip>
              <a:srcRect l="40165" t="10001" r="37705" b="9990"/>
              <a:stretch>
                <a:fillRect/>
              </a:stretch>
            </p:blipFill>
            <p:spPr>
              <a:xfrm>
                <a:off x="8474721" y="2242368"/>
                <a:ext cx="398212" cy="1080000"/>
              </a:xfrm>
              <a:prstGeom prst="rect">
                <a:avLst/>
              </a:prstGeom>
            </p:spPr>
          </p:pic>
          <p:pic>
            <p:nvPicPr>
              <p:cNvPr id="98" name="图片 97"/>
              <p:cNvPicPr>
                <a:picLocks noChangeAspect="1"/>
              </p:cNvPicPr>
              <p:nvPr/>
            </p:nvPicPr>
            <p:blipFill rotWithShape="1">
              <a:blip r:embed="rId9" cstate="print">
                <a:extLst>
                  <a:ext uri="{28A0092B-C50C-407E-A947-70E740481C1C}">
                    <a14:useLocalDpi xmlns:a14="http://schemas.microsoft.com/office/drawing/2010/main" val="0"/>
                  </a:ext>
                </a:extLst>
              </a:blip>
              <a:srcRect l="38934" t="7346" r="37090" b="7645"/>
              <a:stretch>
                <a:fillRect/>
              </a:stretch>
            </p:blipFill>
            <p:spPr>
              <a:xfrm>
                <a:off x="7916384" y="2242368"/>
                <a:ext cx="406021" cy="1080000"/>
              </a:xfrm>
              <a:prstGeom prst="rect">
                <a:avLst/>
              </a:prstGeom>
            </p:spPr>
          </p:pic>
          <p:pic>
            <p:nvPicPr>
              <p:cNvPr id="99" name="图片 98"/>
              <p:cNvPicPr>
                <a:picLocks noChangeAspect="1"/>
              </p:cNvPicPr>
              <p:nvPr/>
            </p:nvPicPr>
            <p:blipFill rotWithShape="1">
              <a:blip r:embed="rId10" cstate="print">
                <a:extLst>
                  <a:ext uri="{28A0092B-C50C-407E-A947-70E740481C1C}">
                    <a14:useLocalDpi xmlns:a14="http://schemas.microsoft.com/office/drawing/2010/main" val="0"/>
                  </a:ext>
                </a:extLst>
              </a:blip>
              <a:srcRect l="40778" t="7492" r="37090" b="7499"/>
              <a:stretch>
                <a:fillRect/>
              </a:stretch>
            </p:blipFill>
            <p:spPr>
              <a:xfrm>
                <a:off x="7741979" y="2524330"/>
                <a:ext cx="374787" cy="1080000"/>
              </a:xfrm>
              <a:prstGeom prst="rect">
                <a:avLst/>
              </a:prstGeom>
            </p:spPr>
          </p:pic>
          <p:pic>
            <p:nvPicPr>
              <p:cNvPr id="100" name="图片 99"/>
              <p:cNvPicPr>
                <a:picLocks noChangeAspect="1"/>
              </p:cNvPicPr>
              <p:nvPr/>
            </p:nvPicPr>
            <p:blipFill rotWithShape="1">
              <a:blip r:embed="rId11" cstate="print">
                <a:extLst>
                  <a:ext uri="{28A0092B-C50C-407E-A947-70E740481C1C}">
                    <a14:useLocalDpi xmlns:a14="http://schemas.microsoft.com/office/drawing/2010/main" val="0"/>
                  </a:ext>
                </a:extLst>
              </a:blip>
              <a:srcRect l="39549" t="9993" r="36475" b="9999"/>
              <a:stretch>
                <a:fillRect/>
              </a:stretch>
            </p:blipFill>
            <p:spPr>
              <a:xfrm>
                <a:off x="7108253" y="2541196"/>
                <a:ext cx="431397" cy="1080000"/>
              </a:xfrm>
              <a:prstGeom prst="rect">
                <a:avLst/>
              </a:prstGeom>
            </p:spPr>
          </p:pic>
          <p:pic>
            <p:nvPicPr>
              <p:cNvPr id="101" name="图片 100"/>
              <p:cNvPicPr>
                <a:picLocks noChangeAspect="1"/>
              </p:cNvPicPr>
              <p:nvPr/>
            </p:nvPicPr>
            <p:blipFill rotWithShape="1">
              <a:blip r:embed="rId12" cstate="print">
                <a:extLst>
                  <a:ext uri="{28A0092B-C50C-407E-A947-70E740481C1C}">
                    <a14:useLocalDpi xmlns:a14="http://schemas.microsoft.com/office/drawing/2010/main" val="0"/>
                  </a:ext>
                </a:extLst>
              </a:blip>
              <a:srcRect l="40778" t="7492" r="37704" b="7499"/>
              <a:stretch>
                <a:fillRect/>
              </a:stretch>
            </p:blipFill>
            <p:spPr>
              <a:xfrm>
                <a:off x="8300225" y="2541196"/>
                <a:ext cx="364377" cy="1080000"/>
              </a:xfrm>
              <a:prstGeom prst="rect">
                <a:avLst/>
              </a:prstGeom>
            </p:spPr>
          </p:pic>
        </p:grpSp>
        <p:sp>
          <p:nvSpPr>
            <p:cNvPr id="107" name="文本框 106"/>
            <p:cNvSpPr txBox="1"/>
            <p:nvPr/>
          </p:nvSpPr>
          <p:spPr>
            <a:xfrm>
              <a:off x="7571153" y="3562879"/>
              <a:ext cx="923330" cy="276999"/>
            </a:xfrm>
            <a:prstGeom prst="rect">
              <a:avLst/>
            </a:prstGeom>
            <a:noFill/>
          </p:spPr>
          <p:txBody>
            <a:bodyPr wrap="none" lIns="0" tIns="0" rIns="0" bIns="0" rtlCol="0">
              <a:spAutoFit/>
            </a:bodyPr>
            <a:lstStyle/>
            <a:p>
              <a:r>
                <a:rPr lang="zh-CN" altLang="en-US" dirty="0">
                  <a:latin typeface="+mn-lt"/>
                  <a:ea typeface="+mn-ea"/>
                </a:rPr>
                <a:t>检索结果</a:t>
              </a:r>
            </a:p>
          </p:txBody>
        </p:sp>
      </p:grpSp>
      <p:grpSp>
        <p:nvGrpSpPr>
          <p:cNvPr id="17" name="组合 16"/>
          <p:cNvGrpSpPr/>
          <p:nvPr/>
        </p:nvGrpSpPr>
        <p:grpSpPr>
          <a:xfrm>
            <a:off x="5205822" y="4419310"/>
            <a:ext cx="2111483" cy="1800000"/>
            <a:chOff x="5205822" y="4169245"/>
            <a:chExt cx="2111483" cy="1800000"/>
          </a:xfrm>
        </p:grpSpPr>
        <p:sp>
          <p:nvSpPr>
            <p:cNvPr id="85" name="矩形 84"/>
            <p:cNvSpPr/>
            <p:nvPr/>
          </p:nvSpPr>
          <p:spPr>
            <a:xfrm>
              <a:off x="5205822" y="4169245"/>
              <a:ext cx="2111483" cy="180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grpSp>
          <p:nvGrpSpPr>
            <p:cNvPr id="12" name="组合 11"/>
            <p:cNvGrpSpPr/>
            <p:nvPr/>
          </p:nvGrpSpPr>
          <p:grpSpPr>
            <a:xfrm>
              <a:off x="5283424" y="4193752"/>
              <a:ext cx="1956278" cy="1440000"/>
              <a:chOff x="3825544" y="4405341"/>
              <a:chExt cx="1956278" cy="1440000"/>
            </a:xfrm>
          </p:grpSpPr>
          <p:pic>
            <p:nvPicPr>
              <p:cNvPr id="81" name="图片 80"/>
              <p:cNvPicPr>
                <a:picLocks noChangeAspect="1"/>
              </p:cNvPicPr>
              <p:nvPr/>
            </p:nvPicPr>
            <p:blipFill rotWithShape="1">
              <a:blip r:embed="rId13" cstate="print">
                <a:extLst>
                  <a:ext uri="{28A0092B-C50C-407E-A947-70E740481C1C}">
                    <a14:useLocalDpi xmlns:a14="http://schemas.microsoft.com/office/drawing/2010/main" val="0"/>
                  </a:ext>
                </a:extLst>
              </a:blip>
              <a:srcRect l="38208" r="36522"/>
              <a:stretch>
                <a:fillRect/>
              </a:stretch>
            </p:blipFill>
            <p:spPr>
              <a:xfrm>
                <a:off x="3825544" y="4405341"/>
                <a:ext cx="486054" cy="1440000"/>
              </a:xfrm>
              <a:prstGeom prst="rect">
                <a:avLst/>
              </a:prstGeom>
            </p:spPr>
          </p:pic>
          <p:pic>
            <p:nvPicPr>
              <p:cNvPr id="82" name="图片 81"/>
              <p:cNvPicPr>
                <a:picLocks noChangeAspect="1"/>
              </p:cNvPicPr>
              <p:nvPr/>
            </p:nvPicPr>
            <p:blipFill rotWithShape="1">
              <a:blip r:embed="rId14" cstate="print">
                <a:extLst>
                  <a:ext uri="{28A0092B-C50C-407E-A947-70E740481C1C}">
                    <a14:useLocalDpi xmlns:a14="http://schemas.microsoft.com/office/drawing/2010/main" val="0"/>
                  </a:ext>
                </a:extLst>
              </a:blip>
              <a:srcRect l="41576" r="37365"/>
              <a:stretch>
                <a:fillRect/>
              </a:stretch>
            </p:blipFill>
            <p:spPr>
              <a:xfrm>
                <a:off x="4296883" y="4405341"/>
                <a:ext cx="405045" cy="1440000"/>
              </a:xfrm>
              <a:prstGeom prst="rect">
                <a:avLst/>
              </a:prstGeom>
            </p:spPr>
          </p:pic>
          <p:pic>
            <p:nvPicPr>
              <p:cNvPr id="83" name="图片 82"/>
              <p:cNvPicPr>
                <a:picLocks noChangeAspect="1"/>
              </p:cNvPicPr>
              <p:nvPr/>
            </p:nvPicPr>
            <p:blipFill rotWithShape="1">
              <a:blip r:embed="rId15" cstate="print">
                <a:extLst>
                  <a:ext uri="{28A0092B-C50C-407E-A947-70E740481C1C}">
                    <a14:useLocalDpi xmlns:a14="http://schemas.microsoft.com/office/drawing/2010/main" val="0"/>
                  </a:ext>
                </a:extLst>
              </a:blip>
              <a:srcRect l="40734" r="34838"/>
              <a:stretch>
                <a:fillRect/>
              </a:stretch>
            </p:blipFill>
            <p:spPr>
              <a:xfrm>
                <a:off x="4687213" y="4405341"/>
                <a:ext cx="469852" cy="1440000"/>
              </a:xfrm>
              <a:prstGeom prst="rect">
                <a:avLst/>
              </a:prstGeom>
            </p:spPr>
          </p:pic>
          <p:pic>
            <p:nvPicPr>
              <p:cNvPr id="11" name="图片 10"/>
              <p:cNvPicPr>
                <a:picLocks noChangeAspect="1"/>
              </p:cNvPicPr>
              <p:nvPr/>
            </p:nvPicPr>
            <p:blipFill rotWithShape="1">
              <a:blip r:embed="rId16" cstate="print">
                <a:extLst>
                  <a:ext uri="{28A0092B-C50C-407E-A947-70E740481C1C}">
                    <a14:useLocalDpi xmlns:a14="http://schemas.microsoft.com/office/drawing/2010/main" val="0"/>
                  </a:ext>
                </a:extLst>
              </a:blip>
              <a:srcRect l="38207" r="34838"/>
              <a:stretch>
                <a:fillRect/>
              </a:stretch>
            </p:blipFill>
            <p:spPr>
              <a:xfrm>
                <a:off x="5064256" y="4405341"/>
                <a:ext cx="518458" cy="1440000"/>
              </a:xfrm>
              <a:prstGeom prst="rect">
                <a:avLst/>
              </a:prstGeom>
            </p:spPr>
          </p:pic>
          <p:sp>
            <p:nvSpPr>
              <p:cNvPr id="84" name="文本框 83"/>
              <p:cNvSpPr txBox="1"/>
              <p:nvPr/>
            </p:nvSpPr>
            <p:spPr>
              <a:xfrm>
                <a:off x="5340676" y="4816717"/>
                <a:ext cx="441146" cy="400110"/>
              </a:xfrm>
              <a:prstGeom prst="rect">
                <a:avLst/>
              </a:prstGeom>
              <a:noFill/>
            </p:spPr>
            <p:txBody>
              <a:bodyPr wrap="none" rtlCol="0">
                <a:spAutoFit/>
              </a:bodyPr>
              <a:lstStyle/>
              <a:p>
                <a:r>
                  <a:rPr lang="en-US" altLang="zh-CN" sz="2000" dirty="0">
                    <a:latin typeface="+mn-lt"/>
                    <a:ea typeface="+mn-ea"/>
                  </a:rPr>
                  <a:t>…</a:t>
                </a:r>
                <a:endParaRPr lang="zh-CN" altLang="en-US" sz="2000" dirty="0">
                  <a:latin typeface="+mn-lt"/>
                  <a:ea typeface="+mn-ea"/>
                </a:endParaRPr>
              </a:p>
            </p:txBody>
          </p:sp>
        </p:grpSp>
        <p:sp>
          <p:nvSpPr>
            <p:cNvPr id="108" name="文本框 107"/>
            <p:cNvSpPr txBox="1"/>
            <p:nvPr/>
          </p:nvSpPr>
          <p:spPr>
            <a:xfrm>
              <a:off x="5639756" y="5649575"/>
              <a:ext cx="1384995" cy="276999"/>
            </a:xfrm>
            <a:prstGeom prst="rect">
              <a:avLst/>
            </a:prstGeom>
            <a:noFill/>
          </p:spPr>
          <p:txBody>
            <a:bodyPr wrap="none" lIns="0" tIns="0" rIns="0" bIns="0" rtlCol="0">
              <a:spAutoFit/>
            </a:bodyPr>
            <a:lstStyle/>
            <a:p>
              <a:r>
                <a:rPr lang="zh-CN" altLang="en-US" dirty="0">
                  <a:latin typeface="+mn-lt"/>
                  <a:ea typeface="+mn-ea"/>
                </a:rPr>
                <a:t>视角估计结果</a:t>
              </a:r>
            </a:p>
          </p:txBody>
        </p:sp>
      </p:grpSp>
      <p:cxnSp>
        <p:nvCxnSpPr>
          <p:cNvPr id="22" name="直接箭头连接符 21"/>
          <p:cNvCxnSpPr>
            <a:stCxn id="102" idx="3"/>
            <a:endCxn id="103" idx="1"/>
          </p:cNvCxnSpPr>
          <p:nvPr/>
        </p:nvCxnSpPr>
        <p:spPr bwMode="auto">
          <a:xfrm>
            <a:off x="1499469" y="3966084"/>
            <a:ext cx="32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6" name="肘形连接符 25"/>
          <p:cNvCxnSpPr>
            <a:stCxn id="103" idx="3"/>
            <a:endCxn id="86" idx="1"/>
          </p:cNvCxnSpPr>
          <p:nvPr/>
        </p:nvCxnSpPr>
        <p:spPr bwMode="auto">
          <a:xfrm flipV="1">
            <a:off x="3266855" y="3134030"/>
            <a:ext cx="2205245" cy="832054"/>
          </a:xfrm>
          <a:prstGeom prst="bentConnector3">
            <a:avLst>
              <a:gd name="adj1" fmla="val 83524"/>
            </a:avLst>
          </a:prstGeom>
          <a:solidFill>
            <a:schemeClr val="accent1"/>
          </a:solidFill>
          <a:ln w="38100" cap="flat" cmpd="sng" algn="ctr">
            <a:solidFill>
              <a:schemeClr val="tx1"/>
            </a:solidFill>
            <a:prstDash val="solid"/>
            <a:round/>
            <a:headEnd type="none" w="med" len="med"/>
            <a:tailEnd type="triangle"/>
          </a:ln>
          <a:effectLst/>
        </p:spPr>
      </p:cxnSp>
      <p:cxnSp>
        <p:nvCxnSpPr>
          <p:cNvPr id="37" name="肘形连接符 36"/>
          <p:cNvCxnSpPr>
            <a:stCxn id="103" idx="3"/>
            <a:endCxn id="85" idx="1"/>
          </p:cNvCxnSpPr>
          <p:nvPr/>
        </p:nvCxnSpPr>
        <p:spPr bwMode="auto">
          <a:xfrm>
            <a:off x="3266855" y="3966084"/>
            <a:ext cx="1938967" cy="1353226"/>
          </a:xfrm>
          <a:prstGeom prst="bentConnector3">
            <a:avLst>
              <a:gd name="adj1" fmla="val 14881"/>
            </a:avLst>
          </a:prstGeom>
          <a:solidFill>
            <a:schemeClr val="accent1"/>
          </a:solidFill>
          <a:ln w="38100" cap="flat" cmpd="sng" algn="ctr">
            <a:solidFill>
              <a:schemeClr val="tx1"/>
            </a:solidFill>
            <a:prstDash val="solid"/>
            <a:round/>
            <a:headEnd type="none" w="med" len="med"/>
            <a:tailEnd type="triangle"/>
          </a:ln>
          <a:effectLst/>
        </p:spPr>
      </p:cxnSp>
      <p:cxnSp>
        <p:nvCxnSpPr>
          <p:cNvPr id="116" name="直接箭头连接符 115"/>
          <p:cNvCxnSpPr>
            <a:stCxn id="86" idx="3"/>
            <a:endCxn id="89" idx="1"/>
          </p:cNvCxnSpPr>
          <p:nvPr/>
        </p:nvCxnSpPr>
        <p:spPr bwMode="auto">
          <a:xfrm>
            <a:off x="6581437" y="3134030"/>
            <a:ext cx="443971"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31" name="肘形连接符 130"/>
          <p:cNvCxnSpPr>
            <a:stCxn id="89" idx="0"/>
            <a:endCxn id="15" idx="0"/>
          </p:cNvCxnSpPr>
          <p:nvPr/>
        </p:nvCxnSpPr>
        <p:spPr bwMode="auto">
          <a:xfrm rot="16200000" flipH="1" flipV="1">
            <a:off x="5904607" y="557122"/>
            <a:ext cx="453875" cy="3807689"/>
          </a:xfrm>
          <a:prstGeom prst="bentConnector3">
            <a:avLst>
              <a:gd name="adj1" fmla="val -91526"/>
            </a:avLst>
          </a:prstGeom>
          <a:solidFill>
            <a:schemeClr val="accent1"/>
          </a:solidFill>
          <a:ln w="38100" cap="flat" cmpd="sng" algn="ctr">
            <a:solidFill>
              <a:srgbClr val="FF0000"/>
            </a:solidFill>
            <a:prstDash val="solid"/>
            <a:round/>
            <a:headEnd type="none" w="med" len="med"/>
            <a:tailEnd type="triangle"/>
          </a:ln>
          <a:effectLst/>
        </p:spPr>
      </p:cxnSp>
      <p:cxnSp>
        <p:nvCxnSpPr>
          <p:cNvPr id="133" name="直接箭头连接符 132"/>
          <p:cNvCxnSpPr>
            <a:endCxn id="86" idx="2"/>
          </p:cNvCxnSpPr>
          <p:nvPr/>
        </p:nvCxnSpPr>
        <p:spPr bwMode="auto">
          <a:xfrm flipV="1">
            <a:off x="6026768" y="4034030"/>
            <a:ext cx="1" cy="38528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34" name="文本框 133"/>
          <p:cNvSpPr txBox="1"/>
          <p:nvPr/>
        </p:nvSpPr>
        <p:spPr>
          <a:xfrm>
            <a:off x="1535469" y="2650292"/>
            <a:ext cx="246221" cy="1231106"/>
          </a:xfrm>
          <a:prstGeom prst="rect">
            <a:avLst/>
          </a:prstGeom>
          <a:noFill/>
        </p:spPr>
        <p:txBody>
          <a:bodyPr vert="eaVert" wrap="none" lIns="0" tIns="0" rIns="0" bIns="0" rtlCol="0">
            <a:spAutoFit/>
          </a:bodyPr>
          <a:lstStyle/>
          <a:p>
            <a:r>
              <a:rPr lang="zh-CN" altLang="en-US" sz="1600" dirty="0">
                <a:solidFill>
                  <a:schemeClr val="accent2"/>
                </a:solidFill>
                <a:latin typeface="+mn-lt"/>
                <a:ea typeface="+mn-ea"/>
              </a:rPr>
              <a:t>二维姿势获取</a:t>
            </a:r>
          </a:p>
        </p:txBody>
      </p:sp>
      <p:sp>
        <p:nvSpPr>
          <p:cNvPr id="135" name="文本框 134"/>
          <p:cNvSpPr txBox="1"/>
          <p:nvPr/>
        </p:nvSpPr>
        <p:spPr>
          <a:xfrm>
            <a:off x="3041830" y="5417191"/>
            <a:ext cx="2031325" cy="338554"/>
          </a:xfrm>
          <a:prstGeom prst="rect">
            <a:avLst/>
          </a:prstGeom>
          <a:noFill/>
        </p:spPr>
        <p:txBody>
          <a:bodyPr wrap="none" rtlCol="0">
            <a:spAutoFit/>
          </a:bodyPr>
          <a:lstStyle/>
          <a:p>
            <a:r>
              <a:rPr lang="zh-CN" altLang="en-US" sz="1600" dirty="0">
                <a:solidFill>
                  <a:schemeClr val="accent2"/>
                </a:solidFill>
                <a:latin typeface="+mn-lt"/>
                <a:ea typeface="+mn-ea"/>
              </a:rPr>
              <a:t>多视角二维姿势合成</a:t>
            </a:r>
          </a:p>
        </p:txBody>
      </p:sp>
      <p:sp>
        <p:nvSpPr>
          <p:cNvPr id="136" name="文本框 135"/>
          <p:cNvSpPr txBox="1"/>
          <p:nvPr/>
        </p:nvSpPr>
        <p:spPr>
          <a:xfrm>
            <a:off x="4794423" y="2483895"/>
            <a:ext cx="246221" cy="1231106"/>
          </a:xfrm>
          <a:prstGeom prst="rect">
            <a:avLst/>
          </a:prstGeom>
          <a:noFill/>
        </p:spPr>
        <p:txBody>
          <a:bodyPr vert="eaVert" wrap="none" lIns="0" tIns="0" rIns="0" bIns="0" rtlCol="0">
            <a:spAutoFit/>
          </a:bodyPr>
          <a:lstStyle/>
          <a:p>
            <a:r>
              <a:rPr lang="zh-CN" altLang="en-US" sz="1600" dirty="0">
                <a:solidFill>
                  <a:schemeClr val="accent2"/>
                </a:solidFill>
                <a:latin typeface="+mn-lt"/>
                <a:ea typeface="+mn-ea"/>
              </a:rPr>
              <a:t>三维姿势估计</a:t>
            </a:r>
          </a:p>
        </p:txBody>
      </p:sp>
      <p:sp>
        <p:nvSpPr>
          <p:cNvPr id="137" name="文本框 136"/>
          <p:cNvSpPr txBox="1"/>
          <p:nvPr/>
        </p:nvSpPr>
        <p:spPr>
          <a:xfrm>
            <a:off x="6680312" y="2234028"/>
            <a:ext cx="246221" cy="820738"/>
          </a:xfrm>
          <a:prstGeom prst="rect">
            <a:avLst/>
          </a:prstGeom>
          <a:noFill/>
        </p:spPr>
        <p:txBody>
          <a:bodyPr vert="eaVert" wrap="none" lIns="0" tIns="0" rIns="0" bIns="0" rtlCol="0">
            <a:spAutoFit/>
          </a:bodyPr>
          <a:lstStyle/>
          <a:p>
            <a:r>
              <a:rPr lang="zh-CN" altLang="en-US" sz="1600" dirty="0">
                <a:solidFill>
                  <a:schemeClr val="accent2"/>
                </a:solidFill>
                <a:latin typeface="+mn-lt"/>
                <a:ea typeface="+mn-ea"/>
              </a:rPr>
              <a:t>姿势检索</a:t>
            </a:r>
          </a:p>
        </p:txBody>
      </p:sp>
      <p:sp>
        <p:nvSpPr>
          <p:cNvPr id="138" name="文本框 137"/>
          <p:cNvSpPr txBox="1"/>
          <p:nvPr/>
        </p:nvSpPr>
        <p:spPr>
          <a:xfrm>
            <a:off x="6095117" y="4062592"/>
            <a:ext cx="595035" cy="338554"/>
          </a:xfrm>
          <a:prstGeom prst="rect">
            <a:avLst/>
          </a:prstGeom>
          <a:solidFill>
            <a:schemeClr val="bg1"/>
          </a:solidFill>
        </p:spPr>
        <p:txBody>
          <a:bodyPr wrap="none" rtlCol="0">
            <a:spAutoFit/>
          </a:bodyPr>
          <a:lstStyle/>
          <a:p>
            <a:r>
              <a:rPr lang="zh-CN" altLang="en-US" sz="1600" dirty="0">
                <a:solidFill>
                  <a:schemeClr val="accent2"/>
                </a:solidFill>
                <a:latin typeface="+mn-lt"/>
                <a:ea typeface="+mn-ea"/>
              </a:rPr>
              <a:t>约束</a:t>
            </a:r>
          </a:p>
        </p:txBody>
      </p:sp>
      <p:sp>
        <p:nvSpPr>
          <p:cNvPr id="139" name="文本框 138"/>
          <p:cNvSpPr txBox="1"/>
          <p:nvPr/>
        </p:nvSpPr>
        <p:spPr>
          <a:xfrm>
            <a:off x="5040644" y="1815678"/>
            <a:ext cx="2031325" cy="338554"/>
          </a:xfrm>
          <a:prstGeom prst="rect">
            <a:avLst/>
          </a:prstGeom>
          <a:noFill/>
        </p:spPr>
        <p:txBody>
          <a:bodyPr wrap="none" rtlCol="0">
            <a:spAutoFit/>
          </a:bodyPr>
          <a:lstStyle/>
          <a:p>
            <a:r>
              <a:rPr lang="zh-CN" altLang="en-US" sz="1600" dirty="0">
                <a:solidFill>
                  <a:srgbClr val="FF0000"/>
                </a:solidFill>
                <a:latin typeface="+mn-lt"/>
                <a:ea typeface="+mn-ea"/>
              </a:rPr>
              <a:t>③三维姿势迭代修正</a:t>
            </a:r>
          </a:p>
        </p:txBody>
      </p:sp>
      <p:pic>
        <p:nvPicPr>
          <p:cNvPr id="7" name="图片 6"/>
          <p:cNvPicPr>
            <a:picLocks noChangeAspect="1"/>
          </p:cNvPicPr>
          <p:nvPr/>
        </p:nvPicPr>
        <p:blipFill>
          <a:blip r:embed="rId17"/>
          <a:stretch>
            <a:fillRect/>
          </a:stretch>
        </p:blipFill>
        <p:spPr>
          <a:xfrm>
            <a:off x="3642470" y="4144754"/>
            <a:ext cx="1207846" cy="112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6"/>
                                        </p:tgtEl>
                                        <p:attrNameLst>
                                          <p:attrName>style.visibility</p:attrName>
                                        </p:attrNameLst>
                                      </p:cBhvr>
                                      <p:to>
                                        <p:strVal val="visible"/>
                                      </p:to>
                                    </p:set>
                                    <p:animEffect transition="in" filter="fade">
                                      <p:cBhvr>
                                        <p:cTn id="12" dur="500"/>
                                        <p:tgtEl>
                                          <p:spTgt spid="1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p:bldP spid="1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600" dirty="0"/>
              <a:t>1.  2D Affordance from Image(s)</a:t>
            </a:r>
            <a:endParaRPr lang="zh-CN" altLang="en-US" sz="36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ea typeface="宋体" panose="02010600030101010101" pitchFamily="2" charset="-122"/>
              </a:rPr>
              <a:t>5</a:t>
            </a:fld>
            <a:endParaRPr lang="en-US" altLang="zh-CN" sz="1800">
              <a:ea typeface="宋体" panose="02010600030101010101" pitchFamily="2" charset="-122"/>
            </a:endParaRPr>
          </a:p>
        </p:txBody>
      </p:sp>
      <p:sp>
        <p:nvSpPr>
          <p:cNvPr id="20484" name="内容占位符 2"/>
          <p:cNvSpPr>
            <a:spLocks noGrp="1"/>
          </p:cNvSpPr>
          <p:nvPr>
            <p:ph idx="1"/>
          </p:nvPr>
        </p:nvSpPr>
        <p:spPr>
          <a:xfrm>
            <a:off x="0" y="1156399"/>
            <a:ext cx="9131301" cy="1439304"/>
          </a:xfrm>
        </p:spPr>
        <p:txBody>
          <a:bodyPr/>
          <a:lstStyle/>
          <a:p>
            <a:pPr marL="0" indent="0" eaLnBrk="1" hangingPunct="1">
              <a:buNone/>
            </a:pPr>
            <a:r>
              <a:rPr lang="zh-CN" altLang="en-US" sz="1800" b="0" dirty="0"/>
              <a:t>本文提出了一种弱监督的方法来发现图片中交互</a:t>
            </a:r>
            <a:r>
              <a:rPr lang="zh-CN" altLang="en-US" sz="1800" b="0" dirty="0">
                <a:solidFill>
                  <a:srgbClr val="FF0000"/>
                </a:solidFill>
              </a:rPr>
              <a:t>对象（乐器）可能的功能，</a:t>
            </a:r>
            <a:r>
              <a:rPr lang="zh-CN" altLang="en-US" sz="1800" b="0" dirty="0">
                <a:solidFill>
                  <a:schemeClr val="tx1"/>
                </a:solidFill>
              </a:rPr>
              <a:t>还</a:t>
            </a:r>
            <a:r>
              <a:rPr lang="zh-CN" altLang="en-US" sz="1800" b="0" dirty="0"/>
              <a:t>可以</a:t>
            </a:r>
            <a:r>
              <a:rPr lang="zh-CN" altLang="en-US" sz="1800" b="0" dirty="0">
                <a:solidFill>
                  <a:schemeClr val="accent2"/>
                </a:solidFill>
              </a:rPr>
              <a:t>根据人体姿势和接触点预测乐器种类</a:t>
            </a:r>
          </a:p>
          <a:p>
            <a:pPr marL="0" indent="0" eaLnBrk="1" hangingPunct="1">
              <a:buNone/>
            </a:pPr>
            <a:r>
              <a:rPr lang="zh-CN" altLang="en-US" sz="1800" b="0" dirty="0">
                <a:solidFill>
                  <a:schemeClr val="accent2"/>
                </a:solidFill>
              </a:rPr>
              <a:t>估计交互方式：</a:t>
            </a:r>
            <a:endParaRPr lang="en-US" altLang="zh-CN" sz="1800" b="0" dirty="0">
              <a:solidFill>
                <a:schemeClr val="accent2"/>
              </a:solidFill>
            </a:endParaRPr>
          </a:p>
          <a:p>
            <a:pPr marL="0" indent="0" eaLnBrk="1" hangingPunct="1">
              <a:buNone/>
            </a:pPr>
            <a:r>
              <a:rPr lang="zh-CN" altLang="en-US" sz="1800" b="0" dirty="0">
                <a:solidFill>
                  <a:schemeClr val="accent2"/>
                </a:solidFill>
              </a:rPr>
              <a:t>输入：</a:t>
            </a:r>
            <a:r>
              <a:rPr lang="zh-CN" altLang="en-US" sz="1800" b="0" dirty="0"/>
              <a:t>人与乐器交互的图片</a:t>
            </a:r>
            <a:endParaRPr lang="en-US" altLang="zh-CN" sz="1800" b="0" dirty="0">
              <a:solidFill>
                <a:schemeClr val="accent2"/>
              </a:solidFill>
            </a:endParaRPr>
          </a:p>
          <a:p>
            <a:pPr marL="0" indent="0" eaLnBrk="1" hangingPunct="1">
              <a:buNone/>
            </a:pPr>
            <a:r>
              <a:rPr lang="zh-CN" altLang="en-US" sz="1800" b="0" dirty="0">
                <a:solidFill>
                  <a:schemeClr val="accent2"/>
                </a:solidFill>
              </a:rPr>
              <a:t>输出：</a:t>
            </a:r>
            <a:r>
              <a:rPr lang="zh-CN" altLang="en-US" sz="1800" b="0" dirty="0">
                <a:solidFill>
                  <a:schemeClr val="tx1"/>
                </a:solidFill>
              </a:rPr>
              <a:t>输出图像的聚类结果</a:t>
            </a:r>
          </a:p>
        </p:txBody>
      </p:sp>
      <p:sp>
        <p:nvSpPr>
          <p:cNvPr id="4" name="矩形 3">
            <a:extLst>
              <a:ext uri="{FF2B5EF4-FFF2-40B4-BE49-F238E27FC236}">
                <a16:creationId xmlns:a16="http://schemas.microsoft.com/office/drawing/2014/main" xmlns="" id="{71F99D5B-CBFB-45F9-883A-DA9C4662B678}"/>
              </a:ext>
            </a:extLst>
          </p:cNvPr>
          <p:cNvSpPr/>
          <p:nvPr/>
        </p:nvSpPr>
        <p:spPr>
          <a:xfrm>
            <a:off x="0" y="6211669"/>
            <a:ext cx="9143999" cy="646331"/>
          </a:xfrm>
          <a:prstGeom prst="rect">
            <a:avLst/>
          </a:prstGeom>
          <a:solidFill>
            <a:schemeClr val="bg1"/>
          </a:solidFill>
        </p:spPr>
        <p:txBody>
          <a:bodyPr wrap="square">
            <a:spAutoFit/>
          </a:bodyPr>
          <a:lstStyle/>
          <a:p>
            <a:r>
              <a:rPr lang="en-US" altLang="zh-CN" b="1" dirty="0"/>
              <a:t>Discovering Object Functionality. </a:t>
            </a:r>
            <a:r>
              <a:rPr lang="en-US" altLang="zh-CN" dirty="0"/>
              <a:t> </a:t>
            </a:r>
            <a:r>
              <a:rPr lang="en-US" altLang="zh-CN" dirty="0" err="1"/>
              <a:t>Bangpeng</a:t>
            </a:r>
            <a:r>
              <a:rPr lang="en-US" altLang="zh-CN" dirty="0"/>
              <a:t> Yao ,  </a:t>
            </a:r>
            <a:r>
              <a:rPr lang="en-US" altLang="zh-CN" dirty="0" err="1"/>
              <a:t>Jiayuan</a:t>
            </a:r>
            <a:r>
              <a:rPr lang="en-US" altLang="zh-CN" dirty="0"/>
              <a:t> Ma , Li Fei-Fei</a:t>
            </a:r>
          </a:p>
          <a:p>
            <a:r>
              <a:rPr lang="en-US" altLang="zh-CN" dirty="0"/>
              <a:t> Computer Science Department, Stanford University, Stanford, CA [ICCV] 2013</a:t>
            </a:r>
            <a:endParaRPr lang="zh-CN" altLang="en-US" dirty="0"/>
          </a:p>
        </p:txBody>
      </p:sp>
      <p:pic>
        <p:nvPicPr>
          <p:cNvPr id="6" name="图片 5">
            <a:extLst>
              <a:ext uri="{FF2B5EF4-FFF2-40B4-BE49-F238E27FC236}">
                <a16:creationId xmlns:a16="http://schemas.microsoft.com/office/drawing/2014/main" xmlns="" id="{E3F2D6EA-2006-4DFF-86DA-77DA0C86F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03" y="2820297"/>
            <a:ext cx="5065730" cy="3391372"/>
          </a:xfrm>
          <a:prstGeom prst="rect">
            <a:avLst/>
          </a:prstGeom>
        </p:spPr>
      </p:pic>
      <p:sp>
        <p:nvSpPr>
          <p:cNvPr id="7" name="文本框 6">
            <a:extLst>
              <a:ext uri="{FF2B5EF4-FFF2-40B4-BE49-F238E27FC236}">
                <a16:creationId xmlns:a16="http://schemas.microsoft.com/office/drawing/2014/main" xmlns="" id="{760542D6-9A68-4894-B0D0-877117B1E9B3}"/>
              </a:ext>
            </a:extLst>
          </p:cNvPr>
          <p:cNvSpPr txBox="1"/>
          <p:nvPr/>
        </p:nvSpPr>
        <p:spPr>
          <a:xfrm>
            <a:off x="5066230" y="1837731"/>
            <a:ext cx="3511826" cy="923330"/>
          </a:xfrm>
          <a:prstGeom prst="rect">
            <a:avLst/>
          </a:prstGeom>
          <a:noFill/>
          <a:ln>
            <a:noFill/>
          </a:ln>
        </p:spPr>
        <p:txBody>
          <a:bodyPr wrap="square" rtlCol="0">
            <a:spAutoFit/>
          </a:bodyPr>
          <a:lstStyle/>
          <a:p>
            <a:r>
              <a:rPr lang="zh-CN" altLang="en-US" dirty="0">
                <a:solidFill>
                  <a:schemeClr val="accent2"/>
                </a:solidFill>
              </a:rPr>
              <a:t>估计乐器种类：</a:t>
            </a:r>
            <a:endParaRPr lang="en-US" altLang="zh-CN" dirty="0">
              <a:solidFill>
                <a:schemeClr val="accent2"/>
              </a:solidFill>
            </a:endParaRPr>
          </a:p>
          <a:p>
            <a:r>
              <a:rPr lang="zh-CN" altLang="en-US" dirty="0">
                <a:solidFill>
                  <a:schemeClr val="accent2"/>
                </a:solidFill>
              </a:rPr>
              <a:t>输入：</a:t>
            </a:r>
            <a:r>
              <a:rPr lang="zh-CN" altLang="en-US" dirty="0"/>
              <a:t>人与乐器交互的图片</a:t>
            </a:r>
            <a:endParaRPr lang="en-US" altLang="zh-CN" dirty="0">
              <a:solidFill>
                <a:schemeClr val="accent2"/>
              </a:solidFill>
            </a:endParaRPr>
          </a:p>
          <a:p>
            <a:r>
              <a:rPr lang="zh-CN" altLang="en-US" dirty="0">
                <a:solidFill>
                  <a:schemeClr val="accent2"/>
                </a:solidFill>
              </a:rPr>
              <a:t>输出：</a:t>
            </a:r>
            <a:r>
              <a:rPr lang="zh-CN" altLang="en-US" dirty="0"/>
              <a:t>乐器类别</a:t>
            </a:r>
          </a:p>
        </p:txBody>
      </p:sp>
      <p:pic>
        <p:nvPicPr>
          <p:cNvPr id="9" name="图片 8">
            <a:extLst>
              <a:ext uri="{FF2B5EF4-FFF2-40B4-BE49-F238E27FC236}">
                <a16:creationId xmlns:a16="http://schemas.microsoft.com/office/drawing/2014/main" xmlns="" id="{ADEC3FA6-6610-4ECC-AC11-8590FE810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0525" y="3188592"/>
            <a:ext cx="3838172" cy="283619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198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3787518" y="2003330"/>
            <a:ext cx="2880000" cy="2160000"/>
          </a:xfrm>
          <a:prstGeom prst="rect">
            <a:avLst/>
          </a:prstGeom>
        </p:spPr>
      </p:pic>
      <p:sp>
        <p:nvSpPr>
          <p:cNvPr id="35" name="矩形 34"/>
          <p:cNvSpPr/>
          <p:nvPr/>
        </p:nvSpPr>
        <p:spPr>
          <a:xfrm>
            <a:off x="0" y="6399330"/>
            <a:ext cx="9180000" cy="468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pic>
        <p:nvPicPr>
          <p:cNvPr id="27" name="im0829">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746895" y="1943835"/>
            <a:ext cx="2880000" cy="2160000"/>
          </a:xfrm>
          <a:prstGeom prst="rect">
            <a:avLst/>
          </a:prstGeom>
        </p:spPr>
      </p:pic>
      <p:sp>
        <p:nvSpPr>
          <p:cNvPr id="2" name="标题 1"/>
          <p:cNvSpPr>
            <a:spLocks noGrp="1"/>
          </p:cNvSpPr>
          <p:nvPr>
            <p:ph type="title"/>
          </p:nvPr>
        </p:nvSpPr>
        <p:spPr/>
        <p:txBody>
          <a:bodyPr/>
          <a:lstStyle/>
          <a:p>
            <a:r>
              <a:rPr lang="en-US" altLang="zh-CN" dirty="0"/>
              <a:t>2.2 </a:t>
            </a:r>
            <a:r>
              <a:rPr lang="zh-CN" altLang="en-US" dirty="0"/>
              <a:t>单幅图像人体三维姿势估计</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50</a:t>
            </a:fld>
            <a:endParaRPr lang="zh-CN" altLang="en-US" dirty="0"/>
          </a:p>
        </p:txBody>
      </p:sp>
      <p:sp>
        <p:nvSpPr>
          <p:cNvPr id="5" name="TextBox 62"/>
          <p:cNvSpPr txBox="1"/>
          <p:nvPr/>
        </p:nvSpPr>
        <p:spPr bwMode="auto">
          <a:xfrm>
            <a:off x="0" y="1218748"/>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6" name="矩形 82"/>
          <p:cNvSpPr>
            <a:spLocks noChangeArrowheads="1"/>
          </p:cNvSpPr>
          <p:nvPr/>
        </p:nvSpPr>
        <p:spPr bwMode="auto">
          <a:xfrm>
            <a:off x="-8471" y="1722280"/>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单幅图像人体三维姿势估计结果</a:t>
            </a:r>
          </a:p>
        </p:txBody>
      </p:sp>
      <p:pic>
        <p:nvPicPr>
          <p:cNvPr id="22" name="im0427">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6732560" y="4034480"/>
            <a:ext cx="2880000" cy="2160000"/>
          </a:xfrm>
          <a:prstGeom prst="rect">
            <a:avLst/>
          </a:prstGeom>
        </p:spPr>
      </p:pic>
      <p:pic>
        <p:nvPicPr>
          <p:cNvPr id="23" name="im1150">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6732240" y="2017805"/>
            <a:ext cx="2880000" cy="2160000"/>
          </a:xfrm>
          <a:prstGeom prst="rect">
            <a:avLst/>
          </a:prstGeom>
        </p:spPr>
      </p:pic>
      <p:pic>
        <p:nvPicPr>
          <p:cNvPr id="24" name="im1031">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8"/>
          <a:stretch>
            <a:fillRect/>
          </a:stretch>
        </p:blipFill>
        <p:spPr>
          <a:xfrm>
            <a:off x="3807235" y="4013709"/>
            <a:ext cx="2880000" cy="2160000"/>
          </a:xfrm>
          <a:prstGeom prst="rect">
            <a:avLst/>
          </a:prstGeom>
        </p:spPr>
      </p:pic>
      <p:pic>
        <p:nvPicPr>
          <p:cNvPr id="26" name="im0047">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19"/>
          <a:stretch>
            <a:fillRect/>
          </a:stretch>
        </p:blipFill>
        <p:spPr>
          <a:xfrm>
            <a:off x="746895" y="4058954"/>
            <a:ext cx="2880000" cy="2160000"/>
          </a:xfrm>
          <a:prstGeom prst="rect">
            <a:avLst/>
          </a:prstGeom>
        </p:spPr>
      </p:pic>
      <p:pic>
        <p:nvPicPr>
          <p:cNvPr id="28" name="图片 27"/>
          <p:cNvPicPr>
            <a:picLocks noChangeAspect="1"/>
          </p:cNvPicPr>
          <p:nvPr/>
        </p:nvPicPr>
        <p:blipFill rotWithShape="1">
          <a:blip r:embed="rId20" cstate="print">
            <a:extLst>
              <a:ext uri="{28A0092B-C50C-407E-A947-70E740481C1C}">
                <a14:useLocalDpi xmlns:a14="http://schemas.microsoft.com/office/drawing/2010/main" val="0"/>
              </a:ext>
            </a:extLst>
          </a:blip>
          <a:srcRect l="28290" t="11349" r="31711" b="11746"/>
          <a:stretch>
            <a:fillRect/>
          </a:stretch>
        </p:blipFill>
        <p:spPr>
          <a:xfrm>
            <a:off x="96164" y="2070032"/>
            <a:ext cx="1372731" cy="1980000"/>
          </a:xfrm>
          <a:prstGeom prst="rect">
            <a:avLst/>
          </a:prstGeom>
        </p:spPr>
      </p:pic>
      <p:pic>
        <p:nvPicPr>
          <p:cNvPr id="29" name="图片 28"/>
          <p:cNvPicPr>
            <a:picLocks noChangeAspect="1"/>
          </p:cNvPicPr>
          <p:nvPr/>
        </p:nvPicPr>
        <p:blipFill rotWithShape="1">
          <a:blip r:embed="rId21" cstate="print">
            <a:extLst>
              <a:ext uri="{28A0092B-C50C-407E-A947-70E740481C1C}">
                <a14:useLocalDpi xmlns:a14="http://schemas.microsoft.com/office/drawing/2010/main" val="0"/>
              </a:ext>
            </a:extLst>
          </a:blip>
          <a:srcRect l="25613" t="9367" r="35427" b="13925"/>
          <a:stretch>
            <a:fillRect/>
          </a:stretch>
        </p:blipFill>
        <p:spPr>
          <a:xfrm>
            <a:off x="3221850" y="4147114"/>
            <a:ext cx="1340466" cy="1980000"/>
          </a:xfrm>
          <a:prstGeom prst="rect">
            <a:avLst/>
          </a:prstGeom>
        </p:spPr>
      </p:pic>
      <p:pic>
        <p:nvPicPr>
          <p:cNvPr id="30" name="图片 29"/>
          <p:cNvPicPr>
            <a:picLocks noChangeAspect="1"/>
          </p:cNvPicPr>
          <p:nvPr/>
        </p:nvPicPr>
        <p:blipFill rotWithShape="1">
          <a:blip r:embed="rId22" cstate="print">
            <a:extLst>
              <a:ext uri="{28A0092B-C50C-407E-A947-70E740481C1C}">
                <a14:useLocalDpi xmlns:a14="http://schemas.microsoft.com/office/drawing/2010/main" val="0"/>
              </a:ext>
            </a:extLst>
          </a:blip>
          <a:srcRect l="31561" t="13133" r="32305" b="11548"/>
          <a:stretch>
            <a:fillRect/>
          </a:stretch>
        </p:blipFill>
        <p:spPr>
          <a:xfrm>
            <a:off x="6281493" y="2070032"/>
            <a:ext cx="1266158" cy="1980000"/>
          </a:xfrm>
          <a:prstGeom prst="rect">
            <a:avLst/>
          </a:prstGeom>
        </p:spPr>
      </p:pic>
      <p:pic>
        <p:nvPicPr>
          <p:cNvPr id="31" name="图片 30"/>
          <p:cNvPicPr>
            <a:picLocks noChangeAspect="1"/>
          </p:cNvPicPr>
          <p:nvPr/>
        </p:nvPicPr>
        <p:blipFill rotWithShape="1">
          <a:blip r:embed="rId23" cstate="print">
            <a:extLst>
              <a:ext uri="{28A0092B-C50C-407E-A947-70E740481C1C}">
                <a14:useLocalDpi xmlns:a14="http://schemas.microsoft.com/office/drawing/2010/main" val="0"/>
              </a:ext>
            </a:extLst>
          </a:blip>
          <a:srcRect l="29863" t="8574" r="31930" b="11151"/>
          <a:stretch>
            <a:fillRect/>
          </a:stretch>
        </p:blipFill>
        <p:spPr>
          <a:xfrm>
            <a:off x="3264653" y="2070032"/>
            <a:ext cx="1256185" cy="1980000"/>
          </a:xfrm>
          <a:prstGeom prst="rect">
            <a:avLst/>
          </a:prstGeom>
        </p:spPr>
      </p:pic>
      <p:pic>
        <p:nvPicPr>
          <p:cNvPr id="32" name="图片 31"/>
          <p:cNvPicPr>
            <a:picLocks noChangeAspect="1"/>
          </p:cNvPicPr>
          <p:nvPr/>
        </p:nvPicPr>
        <p:blipFill rotWithShape="1">
          <a:blip r:embed="rId24" cstate="print">
            <a:extLst>
              <a:ext uri="{28A0092B-C50C-407E-A947-70E740481C1C}">
                <a14:useLocalDpi xmlns:a14="http://schemas.microsoft.com/office/drawing/2010/main" val="0"/>
              </a:ext>
            </a:extLst>
          </a:blip>
          <a:srcRect l="27397" t="3817" r="27694" b="8574"/>
          <a:stretch>
            <a:fillRect/>
          </a:stretch>
        </p:blipFill>
        <p:spPr>
          <a:xfrm>
            <a:off x="6237185" y="4147713"/>
            <a:ext cx="1352912" cy="1980000"/>
          </a:xfrm>
          <a:prstGeom prst="rect">
            <a:avLst/>
          </a:prstGeom>
        </p:spPr>
      </p:pic>
      <p:pic>
        <p:nvPicPr>
          <p:cNvPr id="33" name="图片 32"/>
          <p:cNvPicPr>
            <a:picLocks noChangeAspect="1"/>
          </p:cNvPicPr>
          <p:nvPr/>
        </p:nvPicPr>
        <p:blipFill rotWithShape="1">
          <a:blip r:embed="rId25" cstate="print">
            <a:extLst>
              <a:ext uri="{28A0092B-C50C-407E-A947-70E740481C1C}">
                <a14:useLocalDpi xmlns:a14="http://schemas.microsoft.com/office/drawing/2010/main" val="0"/>
              </a:ext>
            </a:extLst>
          </a:blip>
          <a:srcRect l="36617" t="25422" r="29777" b="10953"/>
          <a:stretch>
            <a:fillRect/>
          </a:stretch>
        </p:blipFill>
        <p:spPr>
          <a:xfrm>
            <a:off x="87222" y="4136935"/>
            <a:ext cx="1394018" cy="1980000"/>
          </a:xfrm>
          <a:prstGeom prst="rect">
            <a:avLst/>
          </a:prstGeom>
        </p:spPr>
      </p:pic>
      <p:sp>
        <p:nvSpPr>
          <p:cNvPr id="3" name="文本框 2"/>
          <p:cNvSpPr txBox="1"/>
          <p:nvPr/>
        </p:nvSpPr>
        <p:spPr>
          <a:xfrm>
            <a:off x="461235" y="6127114"/>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34" name="文本框 33"/>
          <p:cNvSpPr txBox="1"/>
          <p:nvPr/>
        </p:nvSpPr>
        <p:spPr>
          <a:xfrm>
            <a:off x="1712422" y="6127114"/>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37" name="文本框 36"/>
          <p:cNvSpPr txBox="1"/>
          <p:nvPr/>
        </p:nvSpPr>
        <p:spPr>
          <a:xfrm>
            <a:off x="3562967" y="6127114"/>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38" name="文本框 37"/>
          <p:cNvSpPr txBox="1"/>
          <p:nvPr/>
        </p:nvSpPr>
        <p:spPr>
          <a:xfrm>
            <a:off x="4814154" y="6127114"/>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39" name="文本框 38"/>
          <p:cNvSpPr txBox="1"/>
          <p:nvPr/>
        </p:nvSpPr>
        <p:spPr>
          <a:xfrm>
            <a:off x="6623307" y="6127114"/>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40" name="文本框 39"/>
          <p:cNvSpPr txBox="1"/>
          <p:nvPr/>
        </p:nvSpPr>
        <p:spPr>
          <a:xfrm>
            <a:off x="7874494" y="6127114"/>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15" name="矩形 14"/>
          <p:cNvSpPr/>
          <p:nvPr/>
        </p:nvSpPr>
        <p:spPr>
          <a:xfrm>
            <a:off x="0" y="6165380"/>
            <a:ext cx="9144000" cy="684000"/>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accent2"/>
                </a:solidFill>
              </a:rPr>
              <a:t>能够实现单幅图像中人体三维姿势的估计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0" fill="hold"/>
                                        <p:tgtEl>
                                          <p:spTgt spid="27"/>
                                        </p:tgtEl>
                                      </p:cBhvr>
                                    </p:cmd>
                                  </p:childTnLst>
                                </p:cTn>
                              </p:par>
                              <p:par>
                                <p:cTn id="7" presetID="1" presetClass="mediacall" presetSubtype="0" fill="hold" nodeType="withEffect">
                                  <p:stCondLst>
                                    <p:cond delay="0"/>
                                  </p:stCondLst>
                                  <p:childTnLst>
                                    <p:cmd type="call" cmd="playFrom(0.0)">
                                      <p:cBhvr>
                                        <p:cTn id="8" dur="3200" fill="hold"/>
                                        <p:tgtEl>
                                          <p:spTgt spid="25"/>
                                        </p:tgtEl>
                                      </p:cBhvr>
                                    </p:cmd>
                                  </p:childTnLst>
                                </p:cTn>
                              </p:par>
                              <p:par>
                                <p:cTn id="9" presetID="1" presetClass="mediacall" presetSubtype="0" fill="hold" nodeType="withEffect">
                                  <p:stCondLst>
                                    <p:cond delay="0"/>
                                  </p:stCondLst>
                                  <p:childTnLst>
                                    <p:cmd type="call" cmd="playFrom(0.0)">
                                      <p:cBhvr>
                                        <p:cTn id="10" dur="3200" fill="hold"/>
                                        <p:tgtEl>
                                          <p:spTgt spid="23"/>
                                        </p:tgtEl>
                                      </p:cBhvr>
                                    </p:cmd>
                                  </p:childTnLst>
                                </p:cTn>
                              </p:par>
                              <p:par>
                                <p:cTn id="11" presetID="1" presetClass="mediacall" presetSubtype="0" fill="hold" nodeType="withEffect">
                                  <p:stCondLst>
                                    <p:cond delay="0"/>
                                  </p:stCondLst>
                                  <p:childTnLst>
                                    <p:cmd type="call" cmd="playFrom(0.0)">
                                      <p:cBhvr>
                                        <p:cTn id="12" dur="3200" fill="hold"/>
                                        <p:tgtEl>
                                          <p:spTgt spid="26"/>
                                        </p:tgtEl>
                                      </p:cBhvr>
                                    </p:cmd>
                                  </p:childTnLst>
                                </p:cTn>
                              </p:par>
                              <p:par>
                                <p:cTn id="13" presetID="1" presetClass="mediacall" presetSubtype="0" fill="hold" nodeType="withEffect">
                                  <p:stCondLst>
                                    <p:cond delay="0"/>
                                  </p:stCondLst>
                                  <p:childTnLst>
                                    <p:cmd type="call" cmd="playFrom(0.0)">
                                      <p:cBhvr>
                                        <p:cTn id="14" dur="3200" fill="hold"/>
                                        <p:tgtEl>
                                          <p:spTgt spid="24"/>
                                        </p:tgtEl>
                                      </p:cBhvr>
                                    </p:cmd>
                                  </p:childTnLst>
                                </p:cTn>
                              </p:par>
                              <p:par>
                                <p:cTn id="15" presetID="1" presetClass="mediacall" presetSubtype="0" fill="hold" nodeType="withEffect">
                                  <p:stCondLst>
                                    <p:cond delay="0"/>
                                  </p:stCondLst>
                                  <p:childTnLst>
                                    <p:cmd type="call" cmd="playFrom(0.0)">
                                      <p:cBhvr>
                                        <p:cTn id="16" dur="3200" fill="hold"/>
                                        <p:tgtEl>
                                          <p:spTgt spid="22"/>
                                        </p:tgtEl>
                                      </p:cBhvr>
                                    </p:cmd>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23"/>
                </p:tgtEl>
              </p:cMediaNode>
            </p:video>
            <p:video>
              <p:cMediaNode vol="80000">
                <p:cTn id="24" repeatCount="indefinite" fill="hold" display="0">
                  <p:stCondLst>
                    <p:cond delay="indefinite"/>
                  </p:stCondLst>
                </p:cTn>
                <p:tgtEl>
                  <p:spTgt spid="22"/>
                </p:tgtEl>
              </p:cMediaNode>
            </p:video>
            <p:video>
              <p:cMediaNode vol="80000">
                <p:cTn id="25" repeatCount="indefinite" fill="hold" display="0">
                  <p:stCondLst>
                    <p:cond delay="indefinite"/>
                  </p:stCondLst>
                </p:cTn>
                <p:tgtEl>
                  <p:spTgt spid="25"/>
                </p:tgtEl>
              </p:cMediaNode>
            </p:video>
            <p:video>
              <p:cMediaNode vol="80000">
                <p:cTn id="26" repeatCount="indefinite" fill="hold" display="0">
                  <p:stCondLst>
                    <p:cond delay="indefinite"/>
                  </p:stCondLst>
                </p:cTn>
                <p:tgtEl>
                  <p:spTgt spid="24"/>
                </p:tgtEl>
              </p:cMediaNode>
            </p:video>
            <p:video>
              <p:cMediaNode vol="80000">
                <p:cTn id="27" repeatCount="indefinite" fill="hold" display="0">
                  <p:stCondLst>
                    <p:cond delay="indefinite"/>
                  </p:stCondLst>
                </p:cTn>
                <p:tgtEl>
                  <p:spTgt spid="27"/>
                </p:tgtEl>
              </p:cMediaNode>
            </p:video>
            <p:video>
              <p:cMediaNode vol="80000">
                <p:cTn id="28" repeatCount="indefinite" fill="hold" display="0">
                  <p:stCondLst>
                    <p:cond delay="indefinite"/>
                  </p:stCondLst>
                </p:cTn>
                <p:tgtEl>
                  <p:spTgt spid="26"/>
                </p:tgtEl>
              </p:cMediaNode>
            </p:video>
          </p:childTnLst>
        </p:cTn>
      </p:par>
    </p:tnLst>
    <p:bldLst>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6399330"/>
            <a:ext cx="9180000" cy="468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pic>
        <p:nvPicPr>
          <p:cNvPr id="19" name="HICO_train2015_0000074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6732560" y="4191170"/>
            <a:ext cx="2880000" cy="2160000"/>
          </a:xfrm>
          <a:prstGeom prst="rect">
            <a:avLst/>
          </a:prstGeom>
        </p:spPr>
      </p:pic>
      <p:pic>
        <p:nvPicPr>
          <p:cNvPr id="18" name="HICO_train2015_00000399">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3579778" y="4191170"/>
            <a:ext cx="2880000" cy="2160000"/>
          </a:xfrm>
          <a:prstGeom prst="rect">
            <a:avLst/>
          </a:prstGeom>
        </p:spPr>
      </p:pic>
      <p:pic>
        <p:nvPicPr>
          <p:cNvPr id="17" name="HICO_train2015_00000232">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656565" y="4104075"/>
            <a:ext cx="2880000" cy="2160000"/>
          </a:xfrm>
          <a:prstGeom prst="rect">
            <a:avLst/>
          </a:prstGeom>
        </p:spPr>
      </p:pic>
      <p:pic>
        <p:nvPicPr>
          <p:cNvPr id="16" name="chair-12">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6732560" y="2204680"/>
            <a:ext cx="2880000" cy="2160000"/>
          </a:xfrm>
          <a:prstGeom prst="rect">
            <a:avLst/>
          </a:prstGeom>
        </p:spPr>
      </p:pic>
      <p:pic>
        <p:nvPicPr>
          <p:cNvPr id="7" name="chair-8">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8"/>
          <a:stretch>
            <a:fillRect/>
          </a:stretch>
        </p:blipFill>
        <p:spPr>
          <a:xfrm>
            <a:off x="3756784" y="2204680"/>
            <a:ext cx="2880000" cy="2160000"/>
          </a:xfrm>
          <a:prstGeom prst="rect">
            <a:avLst/>
          </a:prstGeom>
        </p:spPr>
      </p:pic>
      <p:pic>
        <p:nvPicPr>
          <p:cNvPr id="3" name="chair-4">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19"/>
          <a:stretch>
            <a:fillRect/>
          </a:stretch>
        </p:blipFill>
        <p:spPr>
          <a:xfrm>
            <a:off x="878576" y="2204680"/>
            <a:ext cx="2880000" cy="2160000"/>
          </a:xfrm>
          <a:prstGeom prst="rect">
            <a:avLst/>
          </a:prstGeom>
        </p:spPr>
      </p:pic>
      <p:sp>
        <p:nvSpPr>
          <p:cNvPr id="2" name="标题 1"/>
          <p:cNvSpPr>
            <a:spLocks noGrp="1"/>
          </p:cNvSpPr>
          <p:nvPr>
            <p:ph type="title"/>
          </p:nvPr>
        </p:nvSpPr>
        <p:spPr/>
        <p:txBody>
          <a:bodyPr/>
          <a:lstStyle/>
          <a:p>
            <a:r>
              <a:rPr lang="en-US" altLang="zh-CN" dirty="0"/>
              <a:t>2.2 </a:t>
            </a:r>
            <a:r>
              <a:rPr lang="zh-CN" altLang="en-US" dirty="0"/>
              <a:t>单幅图像人体三维姿势估计</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51</a:t>
            </a:fld>
            <a:endParaRPr lang="zh-CN" altLang="en-US" dirty="0"/>
          </a:p>
        </p:txBody>
      </p:sp>
      <p:sp>
        <p:nvSpPr>
          <p:cNvPr id="5" name="TextBox 62"/>
          <p:cNvSpPr txBox="1"/>
          <p:nvPr/>
        </p:nvSpPr>
        <p:spPr bwMode="auto">
          <a:xfrm>
            <a:off x="0" y="1218748"/>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6" name="矩形 82"/>
          <p:cNvSpPr>
            <a:spLocks noChangeArrowheads="1"/>
          </p:cNvSpPr>
          <p:nvPr/>
        </p:nvSpPr>
        <p:spPr bwMode="auto">
          <a:xfrm>
            <a:off x="-8471" y="1722280"/>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图像中人体有自身遮挡情况下三维姿势估计结果</a:t>
            </a:r>
          </a:p>
        </p:txBody>
      </p:sp>
      <p:pic>
        <p:nvPicPr>
          <p:cNvPr id="9" name="图片 8"/>
          <p:cNvPicPr>
            <a:picLocks noChangeAspect="1"/>
          </p:cNvPicPr>
          <p:nvPr/>
        </p:nvPicPr>
        <p:blipFill rotWithShape="1">
          <a:blip r:embed="rId20" cstate="print">
            <a:extLst>
              <a:ext uri="{28A0092B-C50C-407E-A947-70E740481C1C}">
                <a14:useLocalDpi xmlns:a14="http://schemas.microsoft.com/office/drawing/2010/main" val="0"/>
              </a:ext>
            </a:extLst>
          </a:blip>
          <a:srcRect l="25190" t="4213" r="25105" b="7732"/>
          <a:stretch>
            <a:fillRect/>
          </a:stretch>
        </p:blipFill>
        <p:spPr>
          <a:xfrm>
            <a:off x="241300" y="2279569"/>
            <a:ext cx="1354386" cy="1800000"/>
          </a:xfrm>
          <a:prstGeom prst="rect">
            <a:avLst/>
          </a:prstGeom>
        </p:spPr>
      </p:pic>
      <p:pic>
        <p:nvPicPr>
          <p:cNvPr id="10" name="图片 9"/>
          <p:cNvPicPr>
            <a:picLocks noChangeAspect="1"/>
          </p:cNvPicPr>
          <p:nvPr/>
        </p:nvPicPr>
        <p:blipFill rotWithShape="1">
          <a:blip r:embed="rId21" cstate="print">
            <a:extLst>
              <a:ext uri="{28A0092B-C50C-407E-A947-70E740481C1C}">
                <a14:useLocalDpi xmlns:a14="http://schemas.microsoft.com/office/drawing/2010/main" val="0"/>
              </a:ext>
            </a:extLst>
          </a:blip>
          <a:srcRect l="28668" t="3867" r="28194" b="8420"/>
          <a:stretch>
            <a:fillRect/>
          </a:stretch>
        </p:blipFill>
        <p:spPr>
          <a:xfrm>
            <a:off x="3131840" y="2234461"/>
            <a:ext cx="1179991" cy="1800000"/>
          </a:xfrm>
          <a:prstGeom prst="rect">
            <a:avLst/>
          </a:prstGeom>
        </p:spPr>
      </p:pic>
      <p:pic>
        <p:nvPicPr>
          <p:cNvPr id="11" name="图片 10"/>
          <p:cNvPicPr>
            <a:picLocks noChangeAspect="1"/>
          </p:cNvPicPr>
          <p:nvPr/>
        </p:nvPicPr>
        <p:blipFill rotWithShape="1">
          <a:blip r:embed="rId22" cstate="print">
            <a:extLst>
              <a:ext uri="{28A0092B-C50C-407E-A947-70E740481C1C}">
                <a14:useLocalDpi xmlns:a14="http://schemas.microsoft.com/office/drawing/2010/main" val="0"/>
              </a:ext>
            </a:extLst>
          </a:blip>
          <a:srcRect l="26221" t="12110" r="28324" b="9449"/>
          <a:stretch>
            <a:fillRect/>
          </a:stretch>
        </p:blipFill>
        <p:spPr>
          <a:xfrm>
            <a:off x="6062575" y="2303875"/>
            <a:ext cx="1390371" cy="1800000"/>
          </a:xfrm>
          <a:prstGeom prst="rect">
            <a:avLst/>
          </a:prstGeom>
        </p:spPr>
      </p:pic>
      <p:pic>
        <p:nvPicPr>
          <p:cNvPr id="12" name="图片 11"/>
          <p:cNvPicPr>
            <a:picLocks noChangeAspect="1"/>
          </p:cNvPicPr>
          <p:nvPr/>
        </p:nvPicPr>
        <p:blipFill rotWithShape="1">
          <a:blip r:embed="rId23" cstate="print">
            <a:extLst>
              <a:ext uri="{28A0092B-C50C-407E-A947-70E740481C1C}">
                <a14:useLocalDpi xmlns:a14="http://schemas.microsoft.com/office/drawing/2010/main" val="0"/>
              </a:ext>
            </a:extLst>
          </a:blip>
          <a:srcRect l="36928" t="11958" r="22935" b="17185"/>
          <a:stretch>
            <a:fillRect/>
          </a:stretch>
        </p:blipFill>
        <p:spPr>
          <a:xfrm>
            <a:off x="219457" y="4307606"/>
            <a:ext cx="1359049" cy="1800000"/>
          </a:xfrm>
          <a:prstGeom prst="rect">
            <a:avLst/>
          </a:prstGeom>
        </p:spPr>
      </p:pic>
      <p:pic>
        <p:nvPicPr>
          <p:cNvPr id="13" name="图片 12"/>
          <p:cNvPicPr>
            <a:picLocks noChangeAspect="1"/>
          </p:cNvPicPr>
          <p:nvPr/>
        </p:nvPicPr>
        <p:blipFill rotWithShape="1">
          <a:blip r:embed="rId24" cstate="print">
            <a:extLst>
              <a:ext uri="{28A0092B-C50C-407E-A947-70E740481C1C}">
                <a14:useLocalDpi xmlns:a14="http://schemas.microsoft.com/office/drawing/2010/main" val="0"/>
              </a:ext>
            </a:extLst>
          </a:blip>
          <a:srcRect l="27875" t="2858" r="27972" b="7892"/>
          <a:stretch>
            <a:fillRect/>
          </a:stretch>
        </p:blipFill>
        <p:spPr>
          <a:xfrm>
            <a:off x="3131840" y="4271942"/>
            <a:ext cx="1186985" cy="1800000"/>
          </a:xfrm>
          <a:prstGeom prst="rect">
            <a:avLst/>
          </a:prstGeom>
        </p:spPr>
      </p:pic>
      <p:pic>
        <p:nvPicPr>
          <p:cNvPr id="14" name="图片 13"/>
          <p:cNvPicPr>
            <a:picLocks noChangeAspect="1"/>
          </p:cNvPicPr>
          <p:nvPr/>
        </p:nvPicPr>
        <p:blipFill rotWithShape="1">
          <a:blip r:embed="rId25" cstate="print">
            <a:extLst>
              <a:ext uri="{28A0092B-C50C-407E-A947-70E740481C1C}">
                <a14:useLocalDpi xmlns:a14="http://schemas.microsoft.com/office/drawing/2010/main" val="0"/>
              </a:ext>
            </a:extLst>
          </a:blip>
          <a:srcRect l="23000" t="4019" r="25644" b="7699"/>
          <a:stretch>
            <a:fillRect/>
          </a:stretch>
        </p:blipFill>
        <p:spPr>
          <a:xfrm>
            <a:off x="6057165" y="4248928"/>
            <a:ext cx="1395781" cy="1800000"/>
          </a:xfrm>
          <a:prstGeom prst="rect">
            <a:avLst/>
          </a:prstGeom>
        </p:spPr>
      </p:pic>
      <p:sp>
        <p:nvSpPr>
          <p:cNvPr id="20" name="文本框 19"/>
          <p:cNvSpPr txBox="1"/>
          <p:nvPr/>
        </p:nvSpPr>
        <p:spPr>
          <a:xfrm>
            <a:off x="461235" y="6127114"/>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1" name="文本框 20"/>
          <p:cNvSpPr txBox="1"/>
          <p:nvPr/>
        </p:nvSpPr>
        <p:spPr>
          <a:xfrm>
            <a:off x="1712422" y="6127114"/>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2" name="文本框 21"/>
          <p:cNvSpPr txBox="1"/>
          <p:nvPr/>
        </p:nvSpPr>
        <p:spPr>
          <a:xfrm>
            <a:off x="3562967" y="6127114"/>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3" name="文本框 22"/>
          <p:cNvSpPr txBox="1"/>
          <p:nvPr/>
        </p:nvSpPr>
        <p:spPr>
          <a:xfrm>
            <a:off x="4814154" y="6127114"/>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4" name="文本框 23"/>
          <p:cNvSpPr txBox="1"/>
          <p:nvPr/>
        </p:nvSpPr>
        <p:spPr>
          <a:xfrm>
            <a:off x="6623307" y="6127114"/>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5" name="文本框 24"/>
          <p:cNvSpPr txBox="1"/>
          <p:nvPr/>
        </p:nvSpPr>
        <p:spPr>
          <a:xfrm>
            <a:off x="7874494" y="6127114"/>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15" name="矩形 14"/>
          <p:cNvSpPr/>
          <p:nvPr/>
        </p:nvSpPr>
        <p:spPr>
          <a:xfrm>
            <a:off x="0" y="6165380"/>
            <a:ext cx="9144000" cy="684000"/>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accent2"/>
                </a:solidFill>
              </a:rPr>
              <a:t>在有自身遮挡的情况下能估计出合理的三维姿势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0" fill="hold"/>
                                        <p:tgtEl>
                                          <p:spTgt spid="3"/>
                                        </p:tgtEl>
                                      </p:cBhvr>
                                    </p:cmd>
                                  </p:childTnLst>
                                </p:cTn>
                              </p:par>
                              <p:par>
                                <p:cTn id="7" presetID="1" presetClass="mediacall" presetSubtype="0" fill="hold" nodeType="withEffect">
                                  <p:stCondLst>
                                    <p:cond delay="0"/>
                                  </p:stCondLst>
                                  <p:childTnLst>
                                    <p:cmd type="call" cmd="playFrom(0.0)">
                                      <p:cBhvr>
                                        <p:cTn id="8" dur="3200" fill="hold"/>
                                        <p:tgtEl>
                                          <p:spTgt spid="7"/>
                                        </p:tgtEl>
                                      </p:cBhvr>
                                    </p:cmd>
                                  </p:childTnLst>
                                </p:cTn>
                              </p:par>
                              <p:par>
                                <p:cTn id="9" presetID="1" presetClass="mediacall" presetSubtype="0" fill="hold" nodeType="withEffect">
                                  <p:stCondLst>
                                    <p:cond delay="0"/>
                                  </p:stCondLst>
                                  <p:childTnLst>
                                    <p:cmd type="call" cmd="playFrom(0.0)">
                                      <p:cBhvr>
                                        <p:cTn id="10" dur="3200" fill="hold"/>
                                        <p:tgtEl>
                                          <p:spTgt spid="16"/>
                                        </p:tgtEl>
                                      </p:cBhvr>
                                    </p:cmd>
                                  </p:childTnLst>
                                </p:cTn>
                              </p:par>
                              <p:par>
                                <p:cTn id="11" presetID="1" presetClass="mediacall" presetSubtype="0" fill="hold" nodeType="withEffect">
                                  <p:stCondLst>
                                    <p:cond delay="0"/>
                                  </p:stCondLst>
                                  <p:childTnLst>
                                    <p:cmd type="call" cmd="playFrom(0.0)">
                                      <p:cBhvr>
                                        <p:cTn id="12" dur="3200" fill="hold"/>
                                        <p:tgtEl>
                                          <p:spTgt spid="17"/>
                                        </p:tgtEl>
                                      </p:cBhvr>
                                    </p:cmd>
                                  </p:childTnLst>
                                </p:cTn>
                              </p:par>
                              <p:par>
                                <p:cTn id="13" presetID="1" presetClass="mediacall" presetSubtype="0" fill="hold" nodeType="withEffect">
                                  <p:stCondLst>
                                    <p:cond delay="0"/>
                                  </p:stCondLst>
                                  <p:childTnLst>
                                    <p:cmd type="call" cmd="playFrom(0.0)">
                                      <p:cBhvr>
                                        <p:cTn id="14" dur="3200" fill="hold"/>
                                        <p:tgtEl>
                                          <p:spTgt spid="18"/>
                                        </p:tgtEl>
                                      </p:cBhvr>
                                    </p:cmd>
                                  </p:childTnLst>
                                </p:cTn>
                              </p:par>
                              <p:par>
                                <p:cTn id="15" presetID="1" presetClass="mediacall" presetSubtype="0" fill="hold" nodeType="withEffect">
                                  <p:stCondLst>
                                    <p:cond delay="0"/>
                                  </p:stCondLst>
                                  <p:childTnLst>
                                    <p:cmd type="call" cmd="playFrom(0.0)">
                                      <p:cBhvr>
                                        <p:cTn id="16" dur="3200" fill="hold"/>
                                        <p:tgtEl>
                                          <p:spTgt spid="19"/>
                                        </p:tgtEl>
                                      </p:cBhvr>
                                    </p:cmd>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3"/>
                </p:tgtEl>
              </p:cMediaNode>
            </p:video>
            <p:video>
              <p:cMediaNode vol="80000">
                <p:cTn id="24" fill="hold" display="0">
                  <p:stCondLst>
                    <p:cond delay="indefinite"/>
                  </p:stCondLst>
                </p:cTn>
                <p:tgtEl>
                  <p:spTgt spid="7"/>
                </p:tgtEl>
              </p:cMediaNode>
            </p:video>
            <p:video>
              <p:cMediaNode vol="80000">
                <p:cTn id="25" fill="hold" display="0">
                  <p:stCondLst>
                    <p:cond delay="indefinite"/>
                  </p:stCondLst>
                </p:cTn>
                <p:tgtEl>
                  <p:spTgt spid="16"/>
                </p:tgtEl>
              </p:cMediaNode>
            </p:video>
            <p:video>
              <p:cMediaNode vol="80000">
                <p:cTn id="26" fill="hold" display="0">
                  <p:stCondLst>
                    <p:cond delay="indefinite"/>
                  </p:stCondLst>
                </p:cTn>
                <p:tgtEl>
                  <p:spTgt spid="17"/>
                </p:tgtEl>
              </p:cMediaNode>
            </p:video>
            <p:video>
              <p:cMediaNode vol="80000">
                <p:cTn id="27" fill="hold" display="0">
                  <p:stCondLst>
                    <p:cond delay="indefinite"/>
                  </p:stCondLst>
                </p:cTn>
                <p:tgtEl>
                  <p:spTgt spid="18"/>
                </p:tgtEl>
              </p:cMediaNode>
            </p:video>
            <p:video>
              <p:cMediaNode vol="80000">
                <p:cTn id="28" fill="hold" display="0">
                  <p:stCondLst>
                    <p:cond delay="indefinite"/>
                  </p:stCondLst>
                </p:cTn>
                <p:tgtEl>
                  <p:spTgt spid="19"/>
                </p:tgtEl>
              </p:cMediaNode>
            </p:video>
          </p:childTnLst>
        </p:cTn>
      </p:par>
    </p:tnLst>
    <p:bldLst>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1118_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832140" y="1628800"/>
            <a:ext cx="3840000" cy="2880000"/>
          </a:xfrm>
          <a:prstGeom prst="rect">
            <a:avLst/>
          </a:prstGeom>
        </p:spPr>
      </p:pic>
      <p:pic>
        <p:nvPicPr>
          <p:cNvPr id="29" name="im1347_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5832140" y="4122105"/>
            <a:ext cx="3840000" cy="2880000"/>
          </a:xfrm>
          <a:prstGeom prst="rect">
            <a:avLst/>
          </a:prstGeom>
        </p:spPr>
      </p:pic>
      <p:pic>
        <p:nvPicPr>
          <p:cNvPr id="28" name="im1347">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2595150" y="4006302"/>
            <a:ext cx="3840000" cy="2880000"/>
          </a:xfrm>
          <a:prstGeom prst="rect">
            <a:avLst/>
          </a:prstGeom>
        </p:spPr>
      </p:pic>
      <p:pic>
        <p:nvPicPr>
          <p:cNvPr id="7" name="im1118">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2607331" y="1664827"/>
            <a:ext cx="3840000" cy="2880000"/>
          </a:xfrm>
          <a:prstGeom prst="rect">
            <a:avLst/>
          </a:prstGeom>
        </p:spPr>
      </p:pic>
      <p:sp>
        <p:nvSpPr>
          <p:cNvPr id="2" name="标题 1"/>
          <p:cNvSpPr>
            <a:spLocks noGrp="1"/>
          </p:cNvSpPr>
          <p:nvPr>
            <p:ph type="title"/>
          </p:nvPr>
        </p:nvSpPr>
        <p:spPr/>
        <p:txBody>
          <a:bodyPr/>
          <a:lstStyle/>
          <a:p>
            <a:r>
              <a:rPr lang="en-US" altLang="zh-CN" dirty="0"/>
              <a:t>2.2 </a:t>
            </a:r>
            <a:r>
              <a:rPr lang="zh-CN" altLang="en-US" dirty="0"/>
              <a:t>单幅图像人体三维姿势估计</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52</a:t>
            </a:fld>
            <a:endParaRPr lang="zh-CN" altLang="en-US" dirty="0"/>
          </a:p>
        </p:txBody>
      </p:sp>
      <p:sp>
        <p:nvSpPr>
          <p:cNvPr id="5" name="TextBox 62"/>
          <p:cNvSpPr txBox="1"/>
          <p:nvPr/>
        </p:nvSpPr>
        <p:spPr bwMode="auto">
          <a:xfrm>
            <a:off x="0" y="1218748"/>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6" name="矩形 82"/>
          <p:cNvSpPr>
            <a:spLocks noChangeArrowheads="1"/>
          </p:cNvSpPr>
          <p:nvPr/>
        </p:nvSpPr>
        <p:spPr bwMode="auto">
          <a:xfrm>
            <a:off x="-8471" y="1722280"/>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与其他方法估计结果对比</a:t>
            </a:r>
          </a:p>
        </p:txBody>
      </p:sp>
      <p:pic>
        <p:nvPicPr>
          <p:cNvPr id="15" name="图片 14"/>
          <p:cNvPicPr>
            <a:picLocks noChangeAspect="1"/>
          </p:cNvPicPr>
          <p:nvPr/>
        </p:nvPicPr>
        <p:blipFill rotWithShape="1">
          <a:blip r:embed="rId14">
            <a:extLst>
              <a:ext uri="{28A0092B-C50C-407E-A947-70E740481C1C}">
                <a14:useLocalDpi xmlns:a14="http://schemas.microsoft.com/office/drawing/2010/main" val="0"/>
              </a:ext>
            </a:extLst>
          </a:blip>
          <a:srcRect l="27919" t="3839" r="27873" b="40919"/>
          <a:stretch>
            <a:fillRect/>
          </a:stretch>
        </p:blipFill>
        <p:spPr>
          <a:xfrm>
            <a:off x="39017" y="2105807"/>
            <a:ext cx="2568314" cy="2160000"/>
          </a:xfrm>
          <a:prstGeom prst="rect">
            <a:avLst/>
          </a:prstGeom>
        </p:spPr>
      </p:pic>
      <p:pic>
        <p:nvPicPr>
          <p:cNvPr id="16" name="图片 15"/>
          <p:cNvPicPr>
            <a:picLocks noChangeAspect="1"/>
          </p:cNvPicPr>
          <p:nvPr/>
        </p:nvPicPr>
        <p:blipFill rotWithShape="1">
          <a:blip r:embed="rId15">
            <a:extLst>
              <a:ext uri="{28A0092B-C50C-407E-A947-70E740481C1C}">
                <a14:useLocalDpi xmlns:a14="http://schemas.microsoft.com/office/drawing/2010/main" val="0"/>
              </a:ext>
            </a:extLst>
          </a:blip>
          <a:srcRect l="27919" t="4027" r="28153" b="46728"/>
          <a:stretch>
            <a:fillRect/>
          </a:stretch>
        </p:blipFill>
        <p:spPr>
          <a:xfrm>
            <a:off x="39028" y="4284335"/>
            <a:ext cx="2568303" cy="2160000"/>
          </a:xfrm>
          <a:prstGeom prst="rect">
            <a:avLst/>
          </a:prstGeom>
        </p:spPr>
      </p:pic>
      <p:sp>
        <p:nvSpPr>
          <p:cNvPr id="26" name="文本框 25"/>
          <p:cNvSpPr txBox="1"/>
          <p:nvPr/>
        </p:nvSpPr>
        <p:spPr>
          <a:xfrm>
            <a:off x="3221850" y="3942063"/>
            <a:ext cx="2826415" cy="369332"/>
          </a:xfrm>
          <a:prstGeom prst="rect">
            <a:avLst/>
          </a:prstGeom>
          <a:noFill/>
        </p:spPr>
        <p:txBody>
          <a:bodyPr wrap="none" rtlCol="0">
            <a:spAutoFit/>
          </a:bodyPr>
          <a:lstStyle/>
          <a:p>
            <a:r>
              <a:rPr lang="en-US" altLang="zh-CN" dirty="0"/>
              <a:t>a</a:t>
            </a:r>
            <a:r>
              <a:rPr lang="zh-CN" altLang="en-US" dirty="0"/>
              <a:t>）</a:t>
            </a:r>
            <a:r>
              <a:rPr lang="en-US" altLang="zh-CN" dirty="0"/>
              <a:t>CVPR15</a:t>
            </a:r>
            <a:r>
              <a:rPr lang="zh-CN" altLang="en-US" dirty="0"/>
              <a:t>方法估计结果</a:t>
            </a:r>
          </a:p>
        </p:txBody>
      </p:sp>
      <p:sp>
        <p:nvSpPr>
          <p:cNvPr id="27" name="文本框 26"/>
          <p:cNvSpPr txBox="1"/>
          <p:nvPr/>
        </p:nvSpPr>
        <p:spPr>
          <a:xfrm>
            <a:off x="6642230" y="3959768"/>
            <a:ext cx="2390398" cy="369332"/>
          </a:xfrm>
          <a:prstGeom prst="rect">
            <a:avLst/>
          </a:prstGeom>
          <a:noFill/>
        </p:spPr>
        <p:txBody>
          <a:bodyPr wrap="none" rtlCol="0">
            <a:spAutoFit/>
          </a:bodyPr>
          <a:lstStyle/>
          <a:p>
            <a:r>
              <a:rPr lang="en-US" altLang="zh-CN" dirty="0"/>
              <a:t>b</a:t>
            </a:r>
            <a:r>
              <a:rPr lang="zh-CN" altLang="en-US" dirty="0"/>
              <a:t>）本文方法估计结果</a:t>
            </a:r>
          </a:p>
        </p:txBody>
      </p:sp>
      <p:sp>
        <p:nvSpPr>
          <p:cNvPr id="30" name="文本框 29"/>
          <p:cNvSpPr txBox="1"/>
          <p:nvPr/>
        </p:nvSpPr>
        <p:spPr>
          <a:xfrm>
            <a:off x="3266855" y="6084878"/>
            <a:ext cx="2826415" cy="369332"/>
          </a:xfrm>
          <a:prstGeom prst="rect">
            <a:avLst/>
          </a:prstGeom>
          <a:noFill/>
        </p:spPr>
        <p:txBody>
          <a:bodyPr wrap="none" rtlCol="0">
            <a:spAutoFit/>
          </a:bodyPr>
          <a:lstStyle/>
          <a:p>
            <a:r>
              <a:rPr lang="en-US" altLang="zh-CN" dirty="0"/>
              <a:t>a</a:t>
            </a:r>
            <a:r>
              <a:rPr lang="zh-CN" altLang="en-US" dirty="0"/>
              <a:t>）</a:t>
            </a:r>
            <a:r>
              <a:rPr lang="en-US" altLang="zh-CN" dirty="0"/>
              <a:t>CVPR15</a:t>
            </a:r>
            <a:r>
              <a:rPr lang="zh-CN" altLang="en-US" dirty="0"/>
              <a:t>方法估计结果</a:t>
            </a:r>
          </a:p>
        </p:txBody>
      </p:sp>
      <p:sp>
        <p:nvSpPr>
          <p:cNvPr id="31" name="文本框 30"/>
          <p:cNvSpPr txBox="1"/>
          <p:nvPr/>
        </p:nvSpPr>
        <p:spPr>
          <a:xfrm>
            <a:off x="6642230" y="6084878"/>
            <a:ext cx="2390398" cy="369332"/>
          </a:xfrm>
          <a:prstGeom prst="rect">
            <a:avLst/>
          </a:prstGeom>
          <a:noFill/>
        </p:spPr>
        <p:txBody>
          <a:bodyPr wrap="none" rtlCol="0">
            <a:spAutoFit/>
          </a:bodyPr>
          <a:lstStyle/>
          <a:p>
            <a:r>
              <a:rPr lang="en-US" altLang="zh-CN" dirty="0"/>
              <a:t>b</a:t>
            </a:r>
            <a:r>
              <a:rPr lang="zh-CN" altLang="en-US" dirty="0"/>
              <a:t>）本文方法估计结果</a:t>
            </a:r>
          </a:p>
        </p:txBody>
      </p:sp>
      <p:sp>
        <p:nvSpPr>
          <p:cNvPr id="33" name="矩形 32"/>
          <p:cNvSpPr/>
          <p:nvPr/>
        </p:nvSpPr>
        <p:spPr>
          <a:xfrm>
            <a:off x="108062" y="6273170"/>
            <a:ext cx="9144000" cy="593685"/>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accent2"/>
                </a:solidFill>
              </a:rPr>
              <a:t>实验表明：本方法效果更佳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
                                      <p:cBhvr>
                                        <p:cTn id="6" dur="1" fill="hold"/>
                                        <p:tgtEl>
                                          <p:spTgt spid="7"/>
                                        </p:tgtEl>
                                      </p:cBhvr>
                                    </p:cmd>
                                  </p:childTnLst>
                                </p:cTn>
                              </p:par>
                              <p:par>
                                <p:cTn id="7" presetID="1" presetClass="mediacall" presetSubtype="0" fill="hold" nodeType="withEffect">
                                  <p:stCondLst>
                                    <p:cond delay="0"/>
                                  </p:stCondLst>
                                  <p:childTnLst>
                                    <p:cmd type="call" cmd="play">
                                      <p:cBhvr>
                                        <p:cTn id="8" dur="1" fill="hold"/>
                                        <p:tgtEl>
                                          <p:spTgt spid="25"/>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200" fill="hold"/>
                                        <p:tgtEl>
                                          <p:spTgt spid="29"/>
                                        </p:tgtEl>
                                      </p:cBhvr>
                                    </p:cmd>
                                  </p:childTnLst>
                                </p:cTn>
                              </p:par>
                              <p:par>
                                <p:cTn id="13" presetID="1" presetClass="mediacall" presetSubtype="0" fill="hold" nodeType="withEffect">
                                  <p:stCondLst>
                                    <p:cond delay="0"/>
                                  </p:stCondLst>
                                  <p:childTnLst>
                                    <p:cmd type="call" cmd="playFrom(0.0)">
                                      <p:cBhvr>
                                        <p:cTn id="14" dur="3200" fill="hold"/>
                                        <p:tgtEl>
                                          <p:spTgt spid="28"/>
                                        </p:tgtEl>
                                      </p:cBhvr>
                                    </p:cmd>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7"/>
                </p:tgtEl>
              </p:cMediaNode>
            </p:video>
            <p:video>
              <p:cMediaNode vol="80000">
                <p:cTn id="22" fill="hold" display="0">
                  <p:stCondLst>
                    <p:cond delay="indefinite"/>
                  </p:stCondLst>
                </p:cTn>
                <p:tgtEl>
                  <p:spTgt spid="25"/>
                </p:tgtEl>
              </p:cMediaNode>
            </p:video>
            <p:video>
              <p:cMediaNode vol="80000">
                <p:cTn id="23" fill="hold" display="0">
                  <p:stCondLst>
                    <p:cond delay="indefinite"/>
                  </p:stCondLst>
                </p:cTn>
                <p:tgtEl>
                  <p:spTgt spid="28"/>
                </p:tgtEl>
              </p:cMediaNode>
            </p:video>
            <p:video>
              <p:cMediaNode vol="80000">
                <p:cTn id="24" fill="hold" display="0">
                  <p:stCondLst>
                    <p:cond delay="indefinite"/>
                  </p:stCondLst>
                </p:cTn>
                <p:tgtEl>
                  <p:spTgt spid="29"/>
                </p:tgtEl>
              </p:cMediaNode>
            </p:video>
          </p:childTnLst>
        </p:cTn>
      </p:par>
    </p:tnLst>
    <p:bldLst>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0" y="6444335"/>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sp>
        <p:nvSpPr>
          <p:cNvPr id="2" name="标题 1"/>
          <p:cNvSpPr>
            <a:spLocks noGrp="1"/>
          </p:cNvSpPr>
          <p:nvPr>
            <p:ph type="title"/>
          </p:nvPr>
        </p:nvSpPr>
        <p:spPr/>
        <p:txBody>
          <a:bodyPr/>
          <a:lstStyle/>
          <a:p>
            <a:pPr lvl="1"/>
            <a:r>
              <a:rPr lang="en-US" altLang="zh-CN" dirty="0">
                <a:effectLst>
                  <a:outerShdw blurRad="38100" dist="38100" dir="2700000" algn="tl">
                    <a:srgbClr val="000000">
                      <a:alpha val="43137"/>
                    </a:srgbClr>
                  </a:outerShdw>
                </a:effectLst>
                <a:latin typeface="+mj-lt"/>
                <a:ea typeface="+mj-ea"/>
                <a:cs typeface="+mj-cs"/>
              </a:rPr>
              <a:t>2.3 </a:t>
            </a:r>
            <a:r>
              <a:rPr lang="zh-CN" altLang="en-US" dirty="0">
                <a:effectLst>
                  <a:outerShdw blurRad="38100" dist="38100" dir="2700000" algn="tl">
                    <a:srgbClr val="000000">
                      <a:alpha val="43137"/>
                    </a:srgbClr>
                  </a:outerShdw>
                </a:effectLst>
                <a:latin typeface="+mj-lt"/>
                <a:ea typeface="+mj-ea"/>
                <a:cs typeface="+mj-cs"/>
              </a:rPr>
              <a:t>单幅图像人体三维交互场景构建</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53</a:t>
            </a:fld>
            <a:endParaRPr lang="zh-CN" altLang="en-US" dirty="0"/>
          </a:p>
        </p:txBody>
      </p:sp>
      <p:grpSp>
        <p:nvGrpSpPr>
          <p:cNvPr id="6" name="组合 5"/>
          <p:cNvGrpSpPr/>
          <p:nvPr/>
        </p:nvGrpSpPr>
        <p:grpSpPr>
          <a:xfrm>
            <a:off x="0" y="1178719"/>
            <a:ext cx="9143999" cy="500062"/>
            <a:chOff x="0" y="1178719"/>
            <a:chExt cx="9143999" cy="500062"/>
          </a:xfrm>
        </p:grpSpPr>
        <p:sp>
          <p:nvSpPr>
            <p:cNvPr id="7" name="TextBox 61"/>
            <p:cNvSpPr txBox="1"/>
            <p:nvPr/>
          </p:nvSpPr>
          <p:spPr bwMode="auto">
            <a:xfrm>
              <a:off x="0" y="1178719"/>
              <a:ext cx="4572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人体三维模型构建</a:t>
              </a:r>
            </a:p>
          </p:txBody>
        </p:sp>
        <p:sp>
          <p:nvSpPr>
            <p:cNvPr id="8" name="TextBox 62"/>
            <p:cNvSpPr txBox="1"/>
            <p:nvPr/>
          </p:nvSpPr>
          <p:spPr bwMode="auto">
            <a:xfrm>
              <a:off x="4571999" y="1178719"/>
              <a:ext cx="4572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对象三维模型获取</a:t>
              </a:r>
            </a:p>
          </p:txBody>
        </p:sp>
      </p:grpSp>
      <p:sp>
        <p:nvSpPr>
          <p:cNvPr id="66" name="矩形 82"/>
          <p:cNvSpPr>
            <a:spLocks noChangeArrowheads="1"/>
          </p:cNvSpPr>
          <p:nvPr/>
        </p:nvSpPr>
        <p:spPr bwMode="auto">
          <a:xfrm>
            <a:off x="-1" y="1678740"/>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基于人体三维变形模板的人体三维模型生成方法</a:t>
            </a:r>
          </a:p>
        </p:txBody>
      </p:sp>
      <p:grpSp>
        <p:nvGrpSpPr>
          <p:cNvPr id="9" name="组合 8"/>
          <p:cNvGrpSpPr/>
          <p:nvPr/>
        </p:nvGrpSpPr>
        <p:grpSpPr>
          <a:xfrm>
            <a:off x="23631" y="2068965"/>
            <a:ext cx="8936479" cy="1948877"/>
            <a:chOff x="23631" y="2068965"/>
            <a:chExt cx="8936479" cy="1948877"/>
          </a:xfrm>
        </p:grpSpPr>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33996" t="4995" r="31468" b="7245"/>
            <a:stretch>
              <a:fillRect/>
            </a:stretch>
          </p:blipFill>
          <p:spPr>
            <a:xfrm>
              <a:off x="478150" y="2068965"/>
              <a:ext cx="946154" cy="1800000"/>
            </a:xfrm>
            <a:prstGeom prst="rect">
              <a:avLst/>
            </a:prstGeom>
          </p:spPr>
        </p:pic>
        <p:sp>
          <p:nvSpPr>
            <p:cNvPr id="68" name="文本框 67"/>
            <p:cNvSpPr txBox="1"/>
            <p:nvPr/>
          </p:nvSpPr>
          <p:spPr>
            <a:xfrm>
              <a:off x="23631" y="2178802"/>
              <a:ext cx="430887" cy="1733808"/>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标准人体三维姿势</a:t>
              </a:r>
            </a:p>
          </p:txBody>
        </p:sp>
        <p:cxnSp>
          <p:nvCxnSpPr>
            <p:cNvPr id="15" name="直接箭头连接符 14"/>
            <p:cNvCxnSpPr>
              <a:cxnSpLocks/>
              <a:stCxn id="10" idx="3"/>
            </p:cNvCxnSpPr>
            <p:nvPr/>
          </p:nvCxnSpPr>
          <p:spPr bwMode="auto">
            <a:xfrm>
              <a:off x="1424304" y="2968965"/>
              <a:ext cx="758996" cy="247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7" name="直接箭头连接符 16"/>
            <p:cNvCxnSpPr>
              <a:cxnSpLocks/>
              <a:stCxn id="69" idx="1"/>
            </p:cNvCxnSpPr>
            <p:nvPr/>
          </p:nvCxnSpPr>
          <p:spPr bwMode="auto">
            <a:xfrm flipH="1">
              <a:off x="6263530" y="2968965"/>
              <a:ext cx="822050" cy="247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24" name="组合 23"/>
            <p:cNvGrpSpPr/>
            <p:nvPr/>
          </p:nvGrpSpPr>
          <p:grpSpPr>
            <a:xfrm>
              <a:off x="7085580" y="2068965"/>
              <a:ext cx="1874530" cy="1948877"/>
              <a:chOff x="7085580" y="2068965"/>
              <a:chExt cx="1874530" cy="1948877"/>
            </a:xfrm>
          </p:grpSpPr>
          <p:pic>
            <p:nvPicPr>
              <p:cNvPr id="69" name="图片 68"/>
              <p:cNvPicPr>
                <a:picLocks noChangeAspect="1"/>
              </p:cNvPicPr>
              <p:nvPr/>
            </p:nvPicPr>
            <p:blipFill rotWithShape="1">
              <a:blip r:embed="rId4" cstate="print">
                <a:extLst>
                  <a:ext uri="{28A0092B-C50C-407E-A947-70E740481C1C}">
                    <a14:useLocalDpi xmlns:a14="http://schemas.microsoft.com/office/drawing/2010/main" val="0"/>
                  </a:ext>
                </a:extLst>
              </a:blip>
              <a:srcRect l="34584" t="11743" r="27300" b="15324"/>
              <a:stretch>
                <a:fillRect/>
              </a:stretch>
            </p:blipFill>
            <p:spPr>
              <a:xfrm>
                <a:off x="7085580" y="2068965"/>
                <a:ext cx="1253932" cy="1800000"/>
              </a:xfrm>
              <a:prstGeom prst="rect">
                <a:avLst/>
              </a:prstGeom>
            </p:spPr>
          </p:pic>
          <p:sp>
            <p:nvSpPr>
              <p:cNvPr id="74" name="文本框 73"/>
              <p:cNvSpPr txBox="1"/>
              <p:nvPr/>
            </p:nvSpPr>
            <p:spPr>
              <a:xfrm>
                <a:off x="8529223" y="2078850"/>
                <a:ext cx="430887" cy="1938992"/>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图像中人体三维姿势</a:t>
                </a:r>
              </a:p>
            </p:txBody>
          </p:sp>
        </p:grpSp>
      </p:grpSp>
      <p:grpSp>
        <p:nvGrpSpPr>
          <p:cNvPr id="14" name="组合 13"/>
          <p:cNvGrpSpPr/>
          <p:nvPr/>
        </p:nvGrpSpPr>
        <p:grpSpPr>
          <a:xfrm>
            <a:off x="23631" y="4149360"/>
            <a:ext cx="9032785" cy="2688475"/>
            <a:chOff x="23631" y="4149360"/>
            <a:chExt cx="9032785" cy="2688475"/>
          </a:xfrm>
        </p:grpSpPr>
        <p:pic>
          <p:nvPicPr>
            <p:cNvPr id="64" name="图片 63"/>
            <p:cNvPicPr>
              <a:picLocks noChangeAspect="1"/>
            </p:cNvPicPr>
            <p:nvPr/>
          </p:nvPicPr>
          <p:blipFill rotWithShape="1">
            <a:blip r:embed="rId5" cstate="print">
              <a:extLst>
                <a:ext uri="{28A0092B-C50C-407E-A947-70E740481C1C}">
                  <a14:useLocalDpi xmlns:a14="http://schemas.microsoft.com/office/drawing/2010/main" val="0"/>
                </a:ext>
              </a:extLst>
            </a:blip>
            <a:srcRect l="41025" t="8444" r="41257" b="6508"/>
            <a:stretch>
              <a:fillRect/>
            </a:stretch>
          </p:blipFill>
          <p:spPr>
            <a:xfrm>
              <a:off x="499910" y="4149360"/>
              <a:ext cx="1008000" cy="2520000"/>
            </a:xfrm>
            <a:prstGeom prst="rect">
              <a:avLst/>
            </a:prstGeom>
          </p:spPr>
        </p:pic>
        <p:sp>
          <p:nvSpPr>
            <p:cNvPr id="13" name="文本框 12"/>
            <p:cNvSpPr txBox="1"/>
            <p:nvPr/>
          </p:nvSpPr>
          <p:spPr>
            <a:xfrm>
              <a:off x="23631" y="4528729"/>
              <a:ext cx="430887" cy="1733808"/>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标准人体三维模型</a:t>
              </a:r>
            </a:p>
          </p:txBody>
        </p:sp>
        <p:cxnSp>
          <p:nvCxnSpPr>
            <p:cNvPr id="23" name="直接箭头连接符 22"/>
            <p:cNvCxnSpPr>
              <a:stCxn id="64" idx="3"/>
            </p:cNvCxnSpPr>
            <p:nvPr/>
          </p:nvCxnSpPr>
          <p:spPr bwMode="auto">
            <a:xfrm>
              <a:off x="1507910" y="5409360"/>
              <a:ext cx="5726811"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3" name="组合 2"/>
            <p:cNvGrpSpPr/>
            <p:nvPr/>
          </p:nvGrpSpPr>
          <p:grpSpPr>
            <a:xfrm>
              <a:off x="7257308" y="4317835"/>
              <a:ext cx="1799108" cy="2520000"/>
              <a:chOff x="7257308" y="4317835"/>
              <a:chExt cx="1799108" cy="2520000"/>
            </a:xfrm>
          </p:grpSpPr>
          <p:sp>
            <p:nvSpPr>
              <p:cNvPr id="76" name="文本框 75"/>
              <p:cNvSpPr txBox="1"/>
              <p:nvPr/>
            </p:nvSpPr>
            <p:spPr>
              <a:xfrm>
                <a:off x="8625529" y="4578827"/>
                <a:ext cx="430887" cy="1733808"/>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生成人体三维模型</a:t>
                </a:r>
              </a:p>
            </p:txBody>
          </p:sp>
          <p:pic>
            <p:nvPicPr>
              <p:cNvPr id="100" name="图片 99"/>
              <p:cNvPicPr>
                <a:picLocks noChangeAspect="1"/>
              </p:cNvPicPr>
              <p:nvPr/>
            </p:nvPicPr>
            <p:blipFill rotWithShape="1">
              <a:blip r:embed="rId6" cstate="print">
                <a:extLst>
                  <a:ext uri="{28A0092B-C50C-407E-A947-70E740481C1C}">
                    <a14:useLocalDpi xmlns:a14="http://schemas.microsoft.com/office/drawing/2010/main" val="0"/>
                  </a:ext>
                </a:extLst>
              </a:blip>
              <a:srcRect l="37911" t="8077" r="37480" b="10654"/>
              <a:stretch>
                <a:fillRect/>
              </a:stretch>
            </p:blipFill>
            <p:spPr>
              <a:xfrm>
                <a:off x="7257308" y="4317835"/>
                <a:ext cx="1465116" cy="2520000"/>
              </a:xfrm>
              <a:prstGeom prst="rect">
                <a:avLst/>
              </a:prstGeom>
            </p:spPr>
          </p:pic>
        </p:grpSp>
      </p:grpSp>
      <p:sp>
        <p:nvSpPr>
          <p:cNvPr id="16" name="文本框 15"/>
          <p:cNvSpPr txBox="1"/>
          <p:nvPr/>
        </p:nvSpPr>
        <p:spPr>
          <a:xfrm>
            <a:off x="2279606" y="2747880"/>
            <a:ext cx="3950671"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输入姿势与标准姿势间变化矩阵</a:t>
            </a:r>
          </a:p>
        </p:txBody>
      </p:sp>
      <p:sp>
        <p:nvSpPr>
          <p:cNvPr id="26" name="文本框 25">
            <a:extLst>
              <a:ext uri="{FF2B5EF4-FFF2-40B4-BE49-F238E27FC236}">
                <a16:creationId xmlns:a16="http://schemas.microsoft.com/office/drawing/2014/main" xmlns="" id="{5E0DDCF8-27AF-40BB-9230-2E56BC031C63}"/>
              </a:ext>
            </a:extLst>
          </p:cNvPr>
          <p:cNvSpPr txBox="1"/>
          <p:nvPr/>
        </p:nvSpPr>
        <p:spPr>
          <a:xfrm>
            <a:off x="3367668" y="4951141"/>
            <a:ext cx="2620537" cy="369332"/>
          </a:xfrm>
          <a:prstGeom prst="rect">
            <a:avLst/>
          </a:prstGeom>
          <a:noFill/>
          <a:ln>
            <a:noFill/>
          </a:ln>
        </p:spPr>
        <p:txBody>
          <a:bodyPr wrap="square" rtlCol="0">
            <a:spAutoFit/>
          </a:bodyPr>
          <a:lstStyle/>
          <a:p>
            <a:pPr algn="l"/>
            <a:r>
              <a:rPr lang="zh-CN" altLang="en-US" dirty="0">
                <a:solidFill>
                  <a:schemeClr val="accent2"/>
                </a:solidFill>
              </a:rPr>
              <a:t>生成</a:t>
            </a:r>
            <a:r>
              <a:rPr lang="en-US" altLang="zh-CN" dirty="0">
                <a:solidFill>
                  <a:schemeClr val="accent2"/>
                </a:solidFill>
              </a:rPr>
              <a:t>SCAPE</a:t>
            </a:r>
            <a:r>
              <a:rPr lang="zh-CN" altLang="en-US" dirty="0">
                <a:solidFill>
                  <a:schemeClr val="accent2"/>
                </a:solidFill>
              </a:rPr>
              <a:t>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dirty="0">
                <a:effectLst>
                  <a:outerShdw blurRad="38100" dist="38100" dir="2700000" algn="tl">
                    <a:srgbClr val="000000">
                      <a:alpha val="43137"/>
                    </a:srgbClr>
                  </a:outerShdw>
                </a:effectLst>
                <a:latin typeface="+mj-lt"/>
                <a:ea typeface="+mj-ea"/>
                <a:cs typeface="+mj-cs"/>
              </a:rPr>
              <a:t>2.3 </a:t>
            </a:r>
            <a:r>
              <a:rPr lang="zh-CN" altLang="en-US" dirty="0">
                <a:effectLst>
                  <a:outerShdw blurRad="38100" dist="38100" dir="2700000" algn="tl">
                    <a:srgbClr val="000000">
                      <a:alpha val="43137"/>
                    </a:srgbClr>
                  </a:outerShdw>
                </a:effectLst>
                <a:latin typeface="+mj-lt"/>
                <a:ea typeface="+mj-ea"/>
                <a:cs typeface="+mj-cs"/>
              </a:rPr>
              <a:t>单幅图像人体三维交互场景构建</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54</a:t>
            </a:fld>
            <a:endParaRPr lang="zh-CN" altLang="en-US" dirty="0"/>
          </a:p>
        </p:txBody>
      </p:sp>
      <p:grpSp>
        <p:nvGrpSpPr>
          <p:cNvPr id="6" name="组合 5"/>
          <p:cNvGrpSpPr/>
          <p:nvPr/>
        </p:nvGrpSpPr>
        <p:grpSpPr>
          <a:xfrm>
            <a:off x="-18510" y="1178719"/>
            <a:ext cx="9162509" cy="500062"/>
            <a:chOff x="-18510" y="1178719"/>
            <a:chExt cx="9162509" cy="500062"/>
          </a:xfrm>
        </p:grpSpPr>
        <p:sp>
          <p:nvSpPr>
            <p:cNvPr id="7" name="TextBox 61"/>
            <p:cNvSpPr txBox="1"/>
            <p:nvPr/>
          </p:nvSpPr>
          <p:spPr bwMode="auto">
            <a:xfrm>
              <a:off x="-18510" y="1178719"/>
              <a:ext cx="4572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人体三维模型构建</a:t>
              </a:r>
            </a:p>
          </p:txBody>
        </p:sp>
        <p:sp>
          <p:nvSpPr>
            <p:cNvPr id="8" name="TextBox 62"/>
            <p:cNvSpPr txBox="1"/>
            <p:nvPr/>
          </p:nvSpPr>
          <p:spPr bwMode="auto">
            <a:xfrm>
              <a:off x="4571999" y="1178719"/>
              <a:ext cx="4572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对象三维模型获取</a:t>
              </a:r>
            </a:p>
          </p:txBody>
        </p:sp>
      </p:grpSp>
      <p:graphicFrame>
        <p:nvGraphicFramePr>
          <p:cNvPr id="17" name="对象 16"/>
          <p:cNvGraphicFramePr>
            <a:graphicFrameLocks noChangeAspect="1"/>
          </p:cNvGraphicFramePr>
          <p:nvPr/>
        </p:nvGraphicFramePr>
        <p:xfrm>
          <a:off x="908700" y="2655615"/>
          <a:ext cx="273377" cy="410066"/>
        </p:xfrm>
        <a:graphic>
          <a:graphicData uri="http://schemas.openxmlformats.org/presentationml/2006/ole">
            <mc:AlternateContent xmlns:mc="http://schemas.openxmlformats.org/markup-compatibility/2006">
              <mc:Choice xmlns:v="urn:schemas-microsoft-com:vml" Requires="v">
                <p:oleObj spid="_x0000_s14814" name="Equation" r:id="rId4" imgW="152400" imgH="228600" progId="Equation.DSMT4">
                  <p:embed/>
                </p:oleObj>
              </mc:Choice>
              <mc:Fallback>
                <p:oleObj name="Equation" r:id="rId4" imgW="152400" imgH="228600" progId="Equation.DSMT4">
                  <p:embed/>
                  <p:pic>
                    <p:nvPicPr>
                      <p:cNvPr id="17" name="对象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700" y="2655615"/>
                        <a:ext cx="273377" cy="410066"/>
                      </a:xfrm>
                      <a:prstGeom prst="rect">
                        <a:avLst/>
                      </a:prstGeom>
                      <a:noFill/>
                    </p:spPr>
                  </p:pic>
                </p:oleObj>
              </mc:Fallback>
            </mc:AlternateContent>
          </a:graphicData>
        </a:graphic>
      </p:graphicFrame>
      <p:grpSp>
        <p:nvGrpSpPr>
          <p:cNvPr id="10" name="组合 9"/>
          <p:cNvGrpSpPr/>
          <p:nvPr/>
        </p:nvGrpSpPr>
        <p:grpSpPr>
          <a:xfrm>
            <a:off x="2045719" y="2353855"/>
            <a:ext cx="3078398" cy="1594720"/>
            <a:chOff x="2045719" y="2353855"/>
            <a:chExt cx="3078398" cy="1594720"/>
          </a:xfrm>
        </p:grpSpPr>
        <p:pic>
          <p:nvPicPr>
            <p:cNvPr id="47" name="图片 46"/>
            <p:cNvPicPr>
              <a:picLocks noChangeAspect="1"/>
            </p:cNvPicPr>
            <p:nvPr/>
          </p:nvPicPr>
          <p:blipFill rotWithShape="1">
            <a:blip r:embed="rId6">
              <a:extLst>
                <a:ext uri="{28A0092B-C50C-407E-A947-70E740481C1C}">
                  <a14:useLocalDpi xmlns:a14="http://schemas.microsoft.com/office/drawing/2010/main" val="0"/>
                </a:ext>
              </a:extLst>
            </a:blip>
            <a:srcRect l="6995" r="13058"/>
            <a:stretch>
              <a:fillRect/>
            </a:stretch>
          </p:blipFill>
          <p:spPr>
            <a:xfrm>
              <a:off x="4117714" y="2353855"/>
              <a:ext cx="610621" cy="1440000"/>
            </a:xfrm>
            <a:prstGeom prst="rect">
              <a:avLst/>
            </a:prstGeom>
          </p:spPr>
        </p:pic>
        <p:pic>
          <p:nvPicPr>
            <p:cNvPr id="48" name="图片 47"/>
            <p:cNvPicPr>
              <a:picLocks noChangeAspect="1"/>
            </p:cNvPicPr>
            <p:nvPr/>
          </p:nvPicPr>
          <p:blipFill rotWithShape="1">
            <a:blip r:embed="rId7">
              <a:extLst>
                <a:ext uri="{28A0092B-C50C-407E-A947-70E740481C1C}">
                  <a14:useLocalDpi xmlns:a14="http://schemas.microsoft.com/office/drawing/2010/main" val="0"/>
                </a:ext>
              </a:extLst>
            </a:blip>
            <a:srcRect l="7374" r="11122"/>
            <a:stretch>
              <a:fillRect/>
            </a:stretch>
          </p:blipFill>
          <p:spPr>
            <a:xfrm>
              <a:off x="3669076" y="2353855"/>
              <a:ext cx="610620" cy="1440000"/>
            </a:xfrm>
            <a:prstGeom prst="rect">
              <a:avLst/>
            </a:prstGeom>
          </p:spPr>
        </p:pic>
        <p:pic>
          <p:nvPicPr>
            <p:cNvPr id="45" name="图片 44"/>
            <p:cNvPicPr>
              <a:picLocks noChangeAspect="1"/>
            </p:cNvPicPr>
            <p:nvPr/>
          </p:nvPicPr>
          <p:blipFill rotWithShape="1">
            <a:blip r:embed="rId8">
              <a:extLst>
                <a:ext uri="{28A0092B-C50C-407E-A947-70E740481C1C}">
                  <a14:useLocalDpi xmlns:a14="http://schemas.microsoft.com/office/drawing/2010/main" val="0"/>
                </a:ext>
              </a:extLst>
            </a:blip>
            <a:srcRect l="3562" r="4147"/>
            <a:stretch>
              <a:fillRect/>
            </a:stretch>
          </p:blipFill>
          <p:spPr>
            <a:xfrm>
              <a:off x="3175434" y="2353855"/>
              <a:ext cx="648731" cy="1440000"/>
            </a:xfrm>
            <a:prstGeom prst="rect">
              <a:avLst/>
            </a:prstGeom>
          </p:spPr>
        </p:pic>
        <mc:AlternateContent xmlns:mc="http://schemas.openxmlformats.org/markup-compatibility/2006" xmlns:a14="http://schemas.microsoft.com/office/drawing/2010/main">
          <mc:Choice Requires="a14">
            <p:sp>
              <p:nvSpPr>
                <p:cNvPr id="18" name="矩形 17"/>
                <p:cNvSpPr/>
                <p:nvPr/>
              </p:nvSpPr>
              <p:spPr>
                <a:xfrm>
                  <a:off x="3451068" y="3470687"/>
                  <a:ext cx="763063" cy="47788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2400" b="0" i="1" u="none" strike="noStrike" kern="0" cap="none" spc="0" normalizeH="0" baseline="0" noProof="0" smtClean="0">
                                <a:ln>
                                  <a:noFill/>
                                </a:ln>
                                <a:solidFill>
                                  <a:prstClr val="black"/>
                                </a:solidFill>
                                <a:effectLst/>
                                <a:uLnTx/>
                                <a:uFillTx/>
                                <a:latin typeface="Cambria Math"/>
                              </a:rPr>
                            </m:ctrlPr>
                          </m:sSubPr>
                          <m:e>
                            <m:r>
                              <a:rPr kumimoji="0" lang="zh-CN" altLang="en-US" sz="2400" b="0" i="1" u="none" strike="noStrike" kern="0" cap="none" spc="0" normalizeH="0" baseline="0" noProof="0" smtClean="0">
                                <a:ln>
                                  <a:noFill/>
                                </a:ln>
                                <a:solidFill>
                                  <a:prstClr val="black"/>
                                </a:solidFill>
                                <a:effectLst/>
                                <a:uLnTx/>
                                <a:uFillTx/>
                                <a:latin typeface="Cambria Math" panose="02040503050406030204" pitchFamily="18" charset="0"/>
                              </a:rPr>
                              <m:t>𝐼</m:t>
                            </m:r>
                          </m:e>
                          <m:sub>
                            <m:r>
                              <a:rPr kumimoji="0" lang="zh-CN" altLang="en-US" sz="24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zh-CN" altLang="en-US" sz="24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zh-CN" altLang="en-US" sz="2400" b="0" i="1" u="none" strike="noStrike" kern="0" cap="none" spc="0" normalizeH="0" baseline="0" noProof="0" smtClean="0">
                                <a:ln>
                                  <a:noFill/>
                                </a:ln>
                                <a:solidFill>
                                  <a:prstClr val="black"/>
                                </a:solidFill>
                                <a:effectLst/>
                                <a:uLnTx/>
                                <a:uFillTx/>
                                <a:latin typeface="Cambria Math" panose="02040503050406030204" pitchFamily="18" charset="0"/>
                              </a:rPr>
                              <m:t>𝑣</m:t>
                            </m:r>
                          </m:sub>
                        </m:sSub>
                      </m:oMath>
                    </m:oMathPara>
                  </a14:m>
                  <a:endParaRPr kumimoji="0" lang="zh-CN" altLang="en-US" sz="18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8" name="矩形 17"/>
                <p:cNvSpPr>
                  <a:spLocks noRot="1" noChangeAspect="1" noMove="1" noResize="1" noEditPoints="1" noAdjustHandles="1" noChangeArrowheads="1" noChangeShapeType="1" noTextEdit="1"/>
                </p:cNvSpPr>
                <p:nvPr/>
              </p:nvSpPr>
              <p:spPr>
                <a:xfrm>
                  <a:off x="3451068" y="3470687"/>
                  <a:ext cx="763063" cy="477888"/>
                </a:xfrm>
                <a:prstGeom prst="rect">
                  <a:avLst/>
                </a:prstGeom>
                <a:blipFill rotWithShape="0">
                  <a:blip r:embed="rId9"/>
                  <a:stretch>
                    <a:fillRect/>
                  </a:stretch>
                </a:blipFill>
              </p:spPr>
              <p:txBody>
                <a:bodyPr/>
                <a:lstStyle/>
                <a:p>
                  <a:r>
                    <a:rPr lang="zh-CN" altLang="en-US">
                      <a:noFill/>
                    </a:rPr>
                    <a:t> </a:t>
                  </a:r>
                  <a:endParaRPr lang="zh-CN" altLang="en-US">
                    <a:noFill/>
                  </a:endParaRPr>
                </a:p>
              </p:txBody>
            </p:sp>
          </mc:Fallback>
        </mc:AlternateContent>
        <p:sp>
          <p:nvSpPr>
            <p:cNvPr id="19" name="文本框 18"/>
            <p:cNvSpPr txBox="1"/>
            <p:nvPr/>
          </p:nvSpPr>
          <p:spPr>
            <a:xfrm>
              <a:off x="4707015" y="2969644"/>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sp>
          <p:nvSpPr>
            <p:cNvPr id="34" name="右箭头 33"/>
            <p:cNvSpPr/>
            <p:nvPr/>
          </p:nvSpPr>
          <p:spPr>
            <a:xfrm>
              <a:off x="2132933" y="3021576"/>
              <a:ext cx="54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045719" y="262482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mn-ea"/>
                  <a:ea typeface="+mn-ea"/>
                </a:rPr>
                <a:t>投影</a:t>
              </a:r>
              <a:endParaRPr kumimoji="0" lang="zh-CN" altLang="en-US" sz="1600" b="0" i="0" u="none" strike="noStrike" kern="0" cap="none" spc="0" normalizeH="0" baseline="0" noProof="0" dirty="0">
                <a:ln>
                  <a:noFill/>
                </a:ln>
                <a:solidFill>
                  <a:prstClr val="black"/>
                </a:solidFill>
                <a:effectLst/>
                <a:uLnTx/>
                <a:uFillTx/>
                <a:latin typeface="+mn-ea"/>
                <a:ea typeface="+mn-ea"/>
              </a:endParaRPr>
            </a:p>
          </p:txBody>
        </p:sp>
        <p:pic>
          <p:nvPicPr>
            <p:cNvPr id="44" name="图片 43"/>
            <p:cNvPicPr>
              <a:picLocks noChangeAspect="1"/>
            </p:cNvPicPr>
            <p:nvPr/>
          </p:nvPicPr>
          <p:blipFill rotWithShape="1">
            <a:blip r:embed="rId10">
              <a:extLst>
                <a:ext uri="{28A0092B-C50C-407E-A947-70E740481C1C}">
                  <a14:useLocalDpi xmlns:a14="http://schemas.microsoft.com/office/drawing/2010/main" val="0"/>
                </a:ext>
              </a:extLst>
            </a:blip>
            <a:srcRect l="5714" r="8682"/>
            <a:stretch>
              <a:fillRect/>
            </a:stretch>
          </p:blipFill>
          <p:spPr>
            <a:xfrm>
              <a:off x="2771800" y="2353855"/>
              <a:ext cx="576650" cy="1440000"/>
            </a:xfrm>
            <a:prstGeom prst="rect">
              <a:avLst/>
            </a:prstGeom>
          </p:spPr>
        </p:pic>
      </p:grpSp>
      <p:grpSp>
        <p:nvGrpSpPr>
          <p:cNvPr id="11" name="组合 10"/>
          <p:cNvGrpSpPr/>
          <p:nvPr/>
        </p:nvGrpSpPr>
        <p:grpSpPr>
          <a:xfrm>
            <a:off x="5003359" y="2315629"/>
            <a:ext cx="3130037" cy="1800000"/>
            <a:chOff x="5003359" y="2315629"/>
            <a:chExt cx="3130037" cy="1800000"/>
          </a:xfrm>
        </p:grpSpPr>
        <p:pic>
          <p:nvPicPr>
            <p:cNvPr id="60" name="图片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68647" y="2315629"/>
              <a:ext cx="653877" cy="1800000"/>
            </a:xfrm>
            <a:prstGeom prst="rect">
              <a:avLst/>
            </a:prstGeom>
          </p:spPr>
        </p:pic>
        <p:pic>
          <p:nvPicPr>
            <p:cNvPr id="59" name="图片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7039" y="2315629"/>
              <a:ext cx="672245" cy="1800000"/>
            </a:xfrm>
            <a:prstGeom prst="rect">
              <a:avLst/>
            </a:prstGeom>
          </p:spPr>
        </p:pic>
        <p:pic>
          <p:nvPicPr>
            <p:cNvPr id="58" name="图片 5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32777" y="2315629"/>
              <a:ext cx="664898" cy="1800000"/>
            </a:xfrm>
            <a:prstGeom prst="rect">
              <a:avLst/>
            </a:prstGeom>
          </p:spPr>
        </p:pic>
        <p:sp>
          <p:nvSpPr>
            <p:cNvPr id="32" name="文本框 31"/>
            <p:cNvSpPr txBox="1"/>
            <p:nvPr/>
          </p:nvSpPr>
          <p:spPr>
            <a:xfrm>
              <a:off x="7665288" y="3043618"/>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graphicFrame>
          <p:nvGraphicFramePr>
            <p:cNvPr id="33" name="对象 32"/>
            <p:cNvGraphicFramePr>
              <a:graphicFrameLocks noChangeAspect="1"/>
            </p:cNvGraphicFramePr>
            <p:nvPr/>
          </p:nvGraphicFramePr>
          <p:xfrm>
            <a:off x="7645136" y="2371600"/>
            <a:ext cx="488260" cy="435947"/>
          </p:xfrm>
          <a:graphic>
            <a:graphicData uri="http://schemas.openxmlformats.org/presentationml/2006/ole">
              <mc:AlternateContent xmlns:mc="http://schemas.openxmlformats.org/markup-compatibility/2006">
                <mc:Choice xmlns:v="urn:schemas-microsoft-com:vml" Requires="v">
                  <p:oleObj spid="_x0000_s14815" name="Equation" r:id="rId14" imgW="266700" imgH="241300" progId="Equation.DSMT4">
                    <p:embed/>
                  </p:oleObj>
                </mc:Choice>
                <mc:Fallback>
                  <p:oleObj name="Equation" r:id="rId14" imgW="266700" imgH="241300" progId="Equation.DSMT4">
                    <p:embed/>
                    <p:pic>
                      <p:nvPicPr>
                        <p:cNvPr id="33" name="对象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45136" y="2371600"/>
                          <a:ext cx="488260" cy="435947"/>
                        </a:xfrm>
                        <a:prstGeom prst="rect">
                          <a:avLst/>
                        </a:prstGeom>
                        <a:noFill/>
                      </p:spPr>
                    </p:pic>
                  </p:oleObj>
                </mc:Fallback>
              </mc:AlternateContent>
            </a:graphicData>
          </a:graphic>
        </p:graphicFrame>
        <p:sp>
          <p:nvSpPr>
            <p:cNvPr id="35" name="右箭头 34"/>
            <p:cNvSpPr/>
            <p:nvPr/>
          </p:nvSpPr>
          <p:spPr>
            <a:xfrm>
              <a:off x="5157065" y="3060005"/>
              <a:ext cx="612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 name="文本框 37"/>
            <p:cNvSpPr txBox="1"/>
            <p:nvPr/>
          </p:nvSpPr>
          <p:spPr>
            <a:xfrm>
              <a:off x="5003359" y="2367913"/>
              <a:ext cx="992580"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mn-ea"/>
                  <a:ea typeface="+mn-ea"/>
                </a:rPr>
                <a:t>HOG</a:t>
              </a:r>
              <a:r>
                <a:rPr kumimoji="0" lang="zh-CN" altLang="en-US" sz="1800" b="0" i="0" u="none" strike="noStrike" kern="0" cap="none" spc="0" normalizeH="0" baseline="0" noProof="0" dirty="0">
                  <a:ln>
                    <a:noFill/>
                  </a:ln>
                  <a:solidFill>
                    <a:prstClr val="black"/>
                  </a:solidFill>
                  <a:effectLst/>
                  <a:uLnTx/>
                  <a:uFillTx/>
                  <a:latin typeface="+mn-ea"/>
                  <a:ea typeface="+mn-ea"/>
                </a:rPr>
                <a:t>特征</a:t>
              </a:r>
              <a:endParaRPr kumimoji="0" lang="en-US" altLang="zh-CN" sz="1800" b="0" i="0" u="none" strike="noStrike" kern="0" cap="none" spc="0" normalizeH="0" baseline="0" noProof="0" dirty="0">
                <a:ln>
                  <a:noFill/>
                </a:ln>
                <a:solidFill>
                  <a:prstClr val="black"/>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mn-ea"/>
                  <a:ea typeface="+mn-ea"/>
                </a:rPr>
                <a:t>提取</a:t>
              </a:r>
              <a:endParaRPr kumimoji="0" lang="zh-CN" altLang="en-US" sz="1600" b="0" i="0" u="none" strike="noStrike" kern="0" cap="none" spc="0" normalizeH="0" baseline="0" noProof="0" dirty="0">
                <a:ln>
                  <a:noFill/>
                </a:ln>
                <a:solidFill>
                  <a:prstClr val="black"/>
                </a:solidFill>
                <a:effectLst/>
                <a:uLnTx/>
                <a:uFillTx/>
                <a:latin typeface="+mn-ea"/>
                <a:ea typeface="+mn-ea"/>
              </a:endParaRPr>
            </a:p>
          </p:txBody>
        </p:sp>
        <p:pic>
          <p:nvPicPr>
            <p:cNvPr id="57" name="图片 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67155" y="2315629"/>
              <a:ext cx="666258" cy="1800000"/>
            </a:xfrm>
            <a:prstGeom prst="rect">
              <a:avLst/>
            </a:prstGeom>
          </p:spPr>
        </p:pic>
      </p:grpSp>
      <p:pic>
        <p:nvPicPr>
          <p:cNvPr id="61" name="图片 6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12132" y="1943835"/>
            <a:ext cx="1103958" cy="2327122"/>
          </a:xfrm>
          <a:prstGeom prst="rect">
            <a:avLst/>
          </a:prstGeom>
        </p:spPr>
      </p:pic>
      <p:grpSp>
        <p:nvGrpSpPr>
          <p:cNvPr id="12" name="组合 11"/>
          <p:cNvGrpSpPr/>
          <p:nvPr/>
        </p:nvGrpSpPr>
        <p:grpSpPr>
          <a:xfrm>
            <a:off x="322914" y="4357906"/>
            <a:ext cx="2878834" cy="1906249"/>
            <a:chOff x="322914" y="4357906"/>
            <a:chExt cx="2878834" cy="1906249"/>
          </a:xfrm>
        </p:grpSpPr>
        <p:pic>
          <p:nvPicPr>
            <p:cNvPr id="64" name="图片 63"/>
            <p:cNvPicPr>
              <a:picLocks noChangeAspect="1"/>
            </p:cNvPicPr>
            <p:nvPr/>
          </p:nvPicPr>
          <p:blipFill>
            <a:blip r:embed="rId18"/>
            <a:stretch>
              <a:fillRect/>
            </a:stretch>
          </p:blipFill>
          <p:spPr>
            <a:xfrm>
              <a:off x="2231314" y="4824155"/>
              <a:ext cx="970434" cy="1440000"/>
            </a:xfrm>
            <a:prstGeom prst="rect">
              <a:avLst/>
            </a:prstGeom>
          </p:spPr>
        </p:pic>
        <p:pic>
          <p:nvPicPr>
            <p:cNvPr id="65" name="图片 64"/>
            <p:cNvPicPr>
              <a:picLocks noChangeAspect="1"/>
            </p:cNvPicPr>
            <p:nvPr/>
          </p:nvPicPr>
          <p:blipFill>
            <a:blip r:embed="rId19"/>
            <a:stretch>
              <a:fillRect/>
            </a:stretch>
          </p:blipFill>
          <p:spPr>
            <a:xfrm>
              <a:off x="1600615" y="4824155"/>
              <a:ext cx="973913" cy="1440000"/>
            </a:xfrm>
            <a:prstGeom prst="rect">
              <a:avLst/>
            </a:prstGeom>
          </p:spPr>
        </p:pic>
        <p:pic>
          <p:nvPicPr>
            <p:cNvPr id="62" name="图片 61"/>
            <p:cNvPicPr>
              <a:picLocks noChangeAspect="1"/>
            </p:cNvPicPr>
            <p:nvPr/>
          </p:nvPicPr>
          <p:blipFill>
            <a:blip r:embed="rId20"/>
            <a:stretch>
              <a:fillRect/>
            </a:stretch>
          </p:blipFill>
          <p:spPr>
            <a:xfrm>
              <a:off x="969917" y="4824155"/>
              <a:ext cx="973913" cy="1440000"/>
            </a:xfrm>
            <a:prstGeom prst="rect">
              <a:avLst/>
            </a:prstGeom>
          </p:spPr>
        </p:pic>
        <p:pic>
          <p:nvPicPr>
            <p:cNvPr id="63" name="图片 62"/>
            <p:cNvPicPr>
              <a:picLocks noChangeAspect="1"/>
            </p:cNvPicPr>
            <p:nvPr/>
          </p:nvPicPr>
          <p:blipFill>
            <a:blip r:embed="rId21"/>
            <a:stretch>
              <a:fillRect/>
            </a:stretch>
          </p:blipFill>
          <p:spPr>
            <a:xfrm>
              <a:off x="322914" y="4824155"/>
              <a:ext cx="990218" cy="1440000"/>
            </a:xfrm>
            <a:prstGeom prst="rect">
              <a:avLst/>
            </a:prstGeom>
          </p:spPr>
        </p:pic>
        <p:sp>
          <p:nvSpPr>
            <p:cNvPr id="66" name="右箭头 65"/>
            <p:cNvSpPr/>
            <p:nvPr/>
          </p:nvSpPr>
          <p:spPr>
            <a:xfrm rot="5400000">
              <a:off x="1271413" y="4469436"/>
              <a:ext cx="36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7" name="文本框 66"/>
            <p:cNvSpPr txBox="1"/>
            <p:nvPr/>
          </p:nvSpPr>
          <p:spPr>
            <a:xfrm>
              <a:off x="1783953" y="4357906"/>
              <a:ext cx="646331" cy="369332"/>
            </a:xfrm>
            <a:prstGeom prst="rect">
              <a:avLst/>
            </a:prstGeom>
            <a:noFill/>
          </p:spPr>
          <p:txBody>
            <a:bodyPr wrap="none" rtlCol="0">
              <a:spAutoFit/>
            </a:bodyPr>
            <a:lstStyle/>
            <a:p>
              <a:pPr fontAlgn="auto">
                <a:spcBef>
                  <a:spcPts val="0"/>
                </a:spcBef>
                <a:spcAft>
                  <a:spcPts val="0"/>
                </a:spcAft>
              </a:pPr>
              <a:r>
                <a:rPr lang="zh-CN" altLang="en-US" kern="0" dirty="0">
                  <a:solidFill>
                    <a:prstClr val="black"/>
                  </a:solidFill>
                  <a:latin typeface="+mn-ea"/>
                  <a:ea typeface="+mn-ea"/>
                </a:rPr>
                <a:t>渲染</a:t>
              </a:r>
            </a:p>
          </p:txBody>
        </p:sp>
      </p:grpSp>
      <p:cxnSp>
        <p:nvCxnSpPr>
          <p:cNvPr id="78" name="直接连接符 77"/>
          <p:cNvCxnSpPr/>
          <p:nvPr/>
        </p:nvCxnSpPr>
        <p:spPr bwMode="auto">
          <a:xfrm>
            <a:off x="0" y="4329100"/>
            <a:ext cx="9117505" cy="0"/>
          </a:xfrm>
          <a:prstGeom prst="line">
            <a:avLst/>
          </a:prstGeom>
          <a:solidFill>
            <a:schemeClr val="accent1"/>
          </a:solidFill>
          <a:ln w="19050" cap="flat" cmpd="sng" algn="ctr">
            <a:solidFill>
              <a:srgbClr val="FF0000"/>
            </a:solidFill>
            <a:prstDash val="dash"/>
            <a:round/>
            <a:headEnd type="none" w="med" len="med"/>
            <a:tailEnd type="none" w="med" len="med"/>
          </a:ln>
          <a:effectLst/>
        </p:spPr>
      </p:cxnSp>
      <p:grpSp>
        <p:nvGrpSpPr>
          <p:cNvPr id="14" name="组合 13"/>
          <p:cNvGrpSpPr/>
          <p:nvPr/>
        </p:nvGrpSpPr>
        <p:grpSpPr>
          <a:xfrm>
            <a:off x="6169023" y="2708920"/>
            <a:ext cx="2948482" cy="3735937"/>
            <a:chOff x="6169023" y="2708920"/>
            <a:chExt cx="2948482" cy="3735937"/>
          </a:xfrm>
        </p:grpSpPr>
        <p:pic>
          <p:nvPicPr>
            <p:cNvPr id="72" name="图片 71"/>
            <p:cNvPicPr>
              <a:picLocks noChangeAspect="1"/>
            </p:cNvPicPr>
            <p:nvPr/>
          </p:nvPicPr>
          <p:blipFill>
            <a:blip r:embed="rId22"/>
            <a:stretch>
              <a:fillRect/>
            </a:stretch>
          </p:blipFill>
          <p:spPr>
            <a:xfrm>
              <a:off x="6169023" y="4665006"/>
              <a:ext cx="2948482" cy="1779851"/>
            </a:xfrm>
            <a:prstGeom prst="rect">
              <a:avLst/>
            </a:prstGeom>
          </p:spPr>
        </p:pic>
        <p:cxnSp>
          <p:nvCxnSpPr>
            <p:cNvPr id="75" name="直接箭头连接符 74"/>
            <p:cNvCxnSpPr/>
            <p:nvPr/>
          </p:nvCxnSpPr>
          <p:spPr bwMode="auto">
            <a:xfrm>
              <a:off x="7872233" y="2708920"/>
              <a:ext cx="0" cy="22373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aphicFrame>
          <p:nvGraphicFramePr>
            <p:cNvPr id="82" name="对象 81"/>
            <p:cNvGraphicFramePr>
              <a:graphicFrameLocks noChangeAspect="1"/>
            </p:cNvGraphicFramePr>
            <p:nvPr/>
          </p:nvGraphicFramePr>
          <p:xfrm>
            <a:off x="7695855" y="4950205"/>
            <a:ext cx="272160" cy="324000"/>
          </p:xfrm>
          <a:graphic>
            <a:graphicData uri="http://schemas.openxmlformats.org/presentationml/2006/ole">
              <mc:AlternateContent xmlns:mc="http://schemas.openxmlformats.org/markup-compatibility/2006">
                <mc:Choice xmlns:v="urn:schemas-microsoft-com:vml" Requires="v">
                  <p:oleObj spid="_x0000_s14816" name="Equation" r:id="rId23" imgW="203200" imgH="241300" progId="Equation.DSMT4">
                    <p:embed/>
                  </p:oleObj>
                </mc:Choice>
                <mc:Fallback>
                  <p:oleObj name="Equation" r:id="rId23" imgW="203200" imgH="241300" progId="Equation.DSMT4">
                    <p:embed/>
                    <p:pic>
                      <p:nvPicPr>
                        <p:cNvPr id="82" name="对象 8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95855" y="4950205"/>
                          <a:ext cx="272160" cy="3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3" name="矩形 82"/>
          <p:cNvSpPr/>
          <p:nvPr/>
        </p:nvSpPr>
        <p:spPr>
          <a:xfrm>
            <a:off x="-18510" y="6444335"/>
            <a:ext cx="9162510" cy="430887"/>
          </a:xfrm>
          <a:prstGeom prst="rect">
            <a:avLst/>
          </a:prstGeom>
          <a:solidFill>
            <a:schemeClr val="bg1"/>
          </a:solidFill>
        </p:spPr>
        <p:txBody>
          <a:bodyPr wrap="square" lIns="0" tIns="0" rIns="0" bIns="0">
            <a:spAutoFit/>
          </a:bodyPr>
          <a:lstStyle/>
          <a:p>
            <a:pPr algn="just">
              <a:spcAft>
                <a:spcPts val="0"/>
              </a:spcAft>
              <a:tabLst>
                <a:tab pos="288290" algn="l"/>
              </a:tabLst>
            </a:pPr>
            <a:r>
              <a:rPr lang="en-US" altLang="zh-CN" sz="1400" i="1" kern="0" dirty="0">
                <a:solidFill>
                  <a:schemeClr val="dk1"/>
                </a:solidFill>
                <a:latin typeface="Times New Roman" panose="02020603050405020304" pitchFamily="18" charset="0"/>
              </a:rPr>
              <a:t>[27]</a:t>
            </a:r>
            <a:r>
              <a:rPr lang="nb-NO" altLang="zh-CN" sz="1400" i="1" kern="0" dirty="0">
                <a:solidFill>
                  <a:schemeClr val="dk1"/>
                </a:solidFill>
                <a:latin typeface="Times New Roman" panose="02020603050405020304" pitchFamily="18" charset="0"/>
              </a:rPr>
              <a:t>Li Y, Su H, Qi C R, et al. Joint embeddings of shapes and images via CNN image purification[J]. Acm Transactions on Graphics, 2015, 34(6):1-12.</a:t>
            </a:r>
          </a:p>
        </p:txBody>
      </p:sp>
      <p:sp>
        <p:nvSpPr>
          <p:cNvPr id="40" name="矩形 82"/>
          <p:cNvSpPr>
            <a:spLocks noChangeArrowheads="1"/>
          </p:cNvSpPr>
          <p:nvPr/>
        </p:nvSpPr>
        <p:spPr bwMode="auto">
          <a:xfrm>
            <a:off x="-1" y="1678740"/>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基于检测识别的对象三维模型生成方法</a:t>
            </a:r>
          </a:p>
        </p:txBody>
      </p:sp>
      <p:sp>
        <p:nvSpPr>
          <p:cNvPr id="3" name="文本框 2"/>
          <p:cNvSpPr txBox="1"/>
          <p:nvPr/>
        </p:nvSpPr>
        <p:spPr>
          <a:xfrm>
            <a:off x="-62590" y="2235252"/>
            <a:ext cx="430887" cy="1733808"/>
          </a:xfrm>
          <a:prstGeom prst="rect">
            <a:avLst/>
          </a:prstGeom>
          <a:noFill/>
        </p:spPr>
        <p:txBody>
          <a:bodyPr vert="eaVert" wrap="none" rtlCol="0">
            <a:spAutoFit/>
          </a:bodyPr>
          <a:lstStyle/>
          <a:p>
            <a:r>
              <a:rPr lang="zh-CN" altLang="en-US" sz="1600" dirty="0">
                <a:latin typeface="+mn-lt"/>
                <a:ea typeface="+mn-ea"/>
              </a:rPr>
              <a:t>三维模型处理方式</a:t>
            </a:r>
          </a:p>
        </p:txBody>
      </p:sp>
      <p:sp>
        <p:nvSpPr>
          <p:cNvPr id="42" name="文本框 41"/>
          <p:cNvSpPr txBox="1"/>
          <p:nvPr/>
        </p:nvSpPr>
        <p:spPr>
          <a:xfrm>
            <a:off x="-62590" y="4598823"/>
            <a:ext cx="430887" cy="1733808"/>
          </a:xfrm>
          <a:prstGeom prst="rect">
            <a:avLst/>
          </a:prstGeom>
          <a:noFill/>
        </p:spPr>
        <p:txBody>
          <a:bodyPr vert="eaVert" wrap="none" rtlCol="0">
            <a:spAutoFit/>
          </a:bodyPr>
          <a:lstStyle/>
          <a:p>
            <a:r>
              <a:rPr lang="zh-CN" altLang="en-US" sz="1600" dirty="0">
                <a:latin typeface="+mn-lt"/>
                <a:ea typeface="+mn-ea"/>
              </a:rPr>
              <a:t>二维图像处理方式</a:t>
            </a:r>
          </a:p>
        </p:txBody>
      </p:sp>
      <p:grpSp>
        <p:nvGrpSpPr>
          <p:cNvPr id="20" name="组合 19"/>
          <p:cNvGrpSpPr/>
          <p:nvPr/>
        </p:nvGrpSpPr>
        <p:grpSpPr>
          <a:xfrm>
            <a:off x="3266875" y="4509120"/>
            <a:ext cx="2655275" cy="1989512"/>
            <a:chOff x="3266875" y="4509120"/>
            <a:chExt cx="2655275" cy="1989512"/>
          </a:xfrm>
        </p:grpSpPr>
        <p:pic>
          <p:nvPicPr>
            <p:cNvPr id="69" name="图片 68"/>
            <p:cNvPicPr>
              <a:picLocks noChangeAspect="1"/>
            </p:cNvPicPr>
            <p:nvPr/>
          </p:nvPicPr>
          <p:blipFill>
            <a:blip r:embed="rId25"/>
            <a:stretch>
              <a:fillRect/>
            </a:stretch>
          </p:blipFill>
          <p:spPr>
            <a:xfrm>
              <a:off x="3482322" y="4947443"/>
              <a:ext cx="2439828" cy="1214975"/>
            </a:xfrm>
            <a:prstGeom prst="rect">
              <a:avLst/>
            </a:prstGeom>
          </p:spPr>
        </p:pic>
        <p:sp>
          <p:nvSpPr>
            <p:cNvPr id="73" name="右箭头 72"/>
            <p:cNvSpPr/>
            <p:nvPr/>
          </p:nvSpPr>
          <p:spPr>
            <a:xfrm>
              <a:off x="3266875" y="5452536"/>
              <a:ext cx="18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80" name="对象 79"/>
            <p:cNvGraphicFramePr>
              <a:graphicFrameLocks noChangeAspect="1"/>
            </p:cNvGraphicFramePr>
            <p:nvPr/>
          </p:nvGraphicFramePr>
          <p:xfrm>
            <a:off x="4078642" y="4509120"/>
            <a:ext cx="1303448" cy="360000"/>
          </p:xfrm>
          <a:graphic>
            <a:graphicData uri="http://schemas.openxmlformats.org/presentationml/2006/ole">
              <mc:AlternateContent xmlns:mc="http://schemas.openxmlformats.org/markup-compatibility/2006">
                <mc:Choice xmlns:v="urn:schemas-microsoft-com:vml" Requires="v">
                  <p:oleObj spid="_x0000_s14817" name="Equation" r:id="rId26" imgW="1002665" imgH="279400" progId="Equation.DSMT4">
                    <p:embed/>
                  </p:oleObj>
                </mc:Choice>
                <mc:Fallback>
                  <p:oleObj name="Equation" r:id="rId26" imgW="1002665" imgH="279400" progId="Equation.DSMT4">
                    <p:embed/>
                    <p:pic>
                      <p:nvPicPr>
                        <p:cNvPr id="80" name="对象 7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78642" y="4509120"/>
                          <a:ext cx="1303448" cy="36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文本框 14"/>
            <p:cNvSpPr txBox="1"/>
            <p:nvPr/>
          </p:nvSpPr>
          <p:spPr>
            <a:xfrm>
              <a:off x="3902440" y="6129300"/>
              <a:ext cx="1569660" cy="369332"/>
            </a:xfrm>
            <a:prstGeom prst="rect">
              <a:avLst/>
            </a:prstGeom>
            <a:noFill/>
          </p:spPr>
          <p:txBody>
            <a:bodyPr wrap="non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prstClr val="black"/>
                  </a:solidFill>
                  <a:effectLst/>
                  <a:uLnTx/>
                  <a:uFillTx/>
                  <a:latin typeface="+mn-ea"/>
                  <a:ea typeface="+mn-ea"/>
                </a:defRPr>
              </a:lvl1pPr>
            </a:lstStyle>
            <a:p>
              <a:r>
                <a:rPr lang="zh-CN" altLang="en-US" dirty="0"/>
                <a:t>图像特征提取</a:t>
              </a:r>
            </a:p>
          </p:txBody>
        </p:sp>
      </p:grpSp>
      <p:grpSp>
        <p:nvGrpSpPr>
          <p:cNvPr id="16" name="组合 15"/>
          <p:cNvGrpSpPr/>
          <p:nvPr/>
        </p:nvGrpSpPr>
        <p:grpSpPr>
          <a:xfrm>
            <a:off x="5567189" y="5126301"/>
            <a:ext cx="2695221" cy="1372331"/>
            <a:chOff x="5567189" y="5126301"/>
            <a:chExt cx="2695221" cy="1372331"/>
          </a:xfrm>
        </p:grpSpPr>
        <p:sp>
          <p:nvSpPr>
            <p:cNvPr id="76" name="等腰三角形 75"/>
            <p:cNvSpPr/>
            <p:nvPr/>
          </p:nvSpPr>
          <p:spPr>
            <a:xfrm rot="5622779">
              <a:off x="6207018" y="4486472"/>
              <a:ext cx="678852" cy="1958510"/>
            </a:xfrm>
            <a:custGeom>
              <a:avLst/>
              <a:gdLst>
                <a:gd name="connsiteX0" fmla="*/ 0 w 1479159"/>
                <a:gd name="connsiteY0" fmla="*/ 495215 h 495215"/>
                <a:gd name="connsiteX1" fmla="*/ 719034 w 1479159"/>
                <a:gd name="connsiteY1" fmla="*/ 0 h 495215"/>
                <a:gd name="connsiteX2" fmla="*/ 1479159 w 1479159"/>
                <a:gd name="connsiteY2" fmla="*/ 495215 h 495215"/>
                <a:gd name="connsiteX3" fmla="*/ 0 w 1479159"/>
                <a:gd name="connsiteY3" fmla="*/ 495215 h 495215"/>
                <a:gd name="connsiteX0-1" fmla="*/ 0 w 1479159"/>
                <a:gd name="connsiteY0-2" fmla="*/ 1193858 h 1193858"/>
                <a:gd name="connsiteX1-3" fmla="*/ 647115 w 1479159"/>
                <a:gd name="connsiteY1-4" fmla="*/ 0 h 1193858"/>
                <a:gd name="connsiteX2-5" fmla="*/ 1479159 w 1479159"/>
                <a:gd name="connsiteY2-6" fmla="*/ 1193858 h 1193858"/>
                <a:gd name="connsiteX3-7" fmla="*/ 0 w 1479159"/>
                <a:gd name="connsiteY3-8" fmla="*/ 1193858 h 1193858"/>
                <a:gd name="connsiteX0-9" fmla="*/ 0 w 1479159"/>
                <a:gd name="connsiteY0-10" fmla="*/ 1871953 h 1871953"/>
                <a:gd name="connsiteX1-11" fmla="*/ 20392 w 1479159"/>
                <a:gd name="connsiteY1-12" fmla="*/ 0 h 1871953"/>
                <a:gd name="connsiteX2-13" fmla="*/ 1479159 w 1479159"/>
                <a:gd name="connsiteY2-14" fmla="*/ 1871953 h 1871953"/>
                <a:gd name="connsiteX3-15" fmla="*/ 0 w 1479159"/>
                <a:gd name="connsiteY3-16" fmla="*/ 1871953 h 1871953"/>
                <a:gd name="connsiteX0-17" fmla="*/ 0 w 492840"/>
                <a:gd name="connsiteY0-18" fmla="*/ 1871953 h 1871953"/>
                <a:gd name="connsiteX1-19" fmla="*/ 20392 w 492840"/>
                <a:gd name="connsiteY1-20" fmla="*/ 0 h 1871953"/>
                <a:gd name="connsiteX2-21" fmla="*/ 492840 w 492840"/>
                <a:gd name="connsiteY2-22" fmla="*/ 1820582 h 1871953"/>
                <a:gd name="connsiteX3-23" fmla="*/ 0 w 492840"/>
                <a:gd name="connsiteY3-24" fmla="*/ 1871953 h 1871953"/>
                <a:gd name="connsiteX0-25" fmla="*/ 0 w 503114"/>
                <a:gd name="connsiteY0-26" fmla="*/ 1871953 h 1871953"/>
                <a:gd name="connsiteX1-27" fmla="*/ 20392 w 503114"/>
                <a:gd name="connsiteY1-28" fmla="*/ 0 h 1871953"/>
                <a:gd name="connsiteX2-29" fmla="*/ 503114 w 503114"/>
                <a:gd name="connsiteY2-30" fmla="*/ 1861679 h 1871953"/>
                <a:gd name="connsiteX3-31" fmla="*/ 0 w 503114"/>
                <a:gd name="connsiteY3-32" fmla="*/ 1871953 h 1871953"/>
                <a:gd name="connsiteX0-33" fmla="*/ 38189 w 482722"/>
                <a:gd name="connsiteY0-34" fmla="*/ 1981404 h 1981404"/>
                <a:gd name="connsiteX1-35" fmla="*/ 0 w 482722"/>
                <a:gd name="connsiteY1-36" fmla="*/ 0 h 1981404"/>
                <a:gd name="connsiteX2-37" fmla="*/ 482722 w 482722"/>
                <a:gd name="connsiteY2-38" fmla="*/ 1861679 h 1981404"/>
                <a:gd name="connsiteX3-39" fmla="*/ 38189 w 482722"/>
                <a:gd name="connsiteY3-40" fmla="*/ 1981404 h 1981404"/>
                <a:gd name="connsiteX0-41" fmla="*/ 38189 w 484718"/>
                <a:gd name="connsiteY0-42" fmla="*/ 1981404 h 1981404"/>
                <a:gd name="connsiteX1-43" fmla="*/ 0 w 484718"/>
                <a:gd name="connsiteY1-44" fmla="*/ 0 h 1981404"/>
                <a:gd name="connsiteX2-45" fmla="*/ 484718 w 484718"/>
                <a:gd name="connsiteY2-46" fmla="*/ 1892437 h 1981404"/>
                <a:gd name="connsiteX3-47" fmla="*/ 38189 w 484718"/>
                <a:gd name="connsiteY3-48" fmla="*/ 1981404 h 1981404"/>
                <a:gd name="connsiteX0-49" fmla="*/ 68946 w 515475"/>
                <a:gd name="connsiteY0-50" fmla="*/ 1979408 h 1979408"/>
                <a:gd name="connsiteX1-51" fmla="*/ 0 w 515475"/>
                <a:gd name="connsiteY1-52" fmla="*/ 0 h 1979408"/>
                <a:gd name="connsiteX2-53" fmla="*/ 515475 w 515475"/>
                <a:gd name="connsiteY2-54" fmla="*/ 1890441 h 1979408"/>
                <a:gd name="connsiteX3-55" fmla="*/ 68946 w 515475"/>
                <a:gd name="connsiteY3-56" fmla="*/ 1979408 h 1979408"/>
                <a:gd name="connsiteX0-57" fmla="*/ 109292 w 555821"/>
                <a:gd name="connsiteY0-58" fmla="*/ 1966494 h 1966494"/>
                <a:gd name="connsiteX1-59" fmla="*/ 0 w 555821"/>
                <a:gd name="connsiteY1-60" fmla="*/ 0 h 1966494"/>
                <a:gd name="connsiteX2-61" fmla="*/ 555821 w 555821"/>
                <a:gd name="connsiteY2-62" fmla="*/ 1877527 h 1966494"/>
                <a:gd name="connsiteX3-63" fmla="*/ 109292 w 555821"/>
                <a:gd name="connsiteY3-64" fmla="*/ 1966494 h 1966494"/>
                <a:gd name="connsiteX0-65" fmla="*/ 190647 w 637176"/>
                <a:gd name="connsiteY0-66" fmla="*/ 1950918 h 1950918"/>
                <a:gd name="connsiteX1-67" fmla="*/ 0 w 637176"/>
                <a:gd name="connsiteY1-68" fmla="*/ 0 h 1950918"/>
                <a:gd name="connsiteX2-69" fmla="*/ 637176 w 637176"/>
                <a:gd name="connsiteY2-70" fmla="*/ 1861951 h 1950918"/>
                <a:gd name="connsiteX3-71" fmla="*/ 190647 w 637176"/>
                <a:gd name="connsiteY3-72" fmla="*/ 1950918 h 1950918"/>
                <a:gd name="connsiteX0-73" fmla="*/ 232323 w 678852"/>
                <a:gd name="connsiteY0-74" fmla="*/ 1958510 h 1958510"/>
                <a:gd name="connsiteX1-75" fmla="*/ 0 w 678852"/>
                <a:gd name="connsiteY1-76" fmla="*/ 0 h 1958510"/>
                <a:gd name="connsiteX2-77" fmla="*/ 678852 w 678852"/>
                <a:gd name="connsiteY2-78" fmla="*/ 1869543 h 1958510"/>
                <a:gd name="connsiteX3-79" fmla="*/ 232323 w 678852"/>
                <a:gd name="connsiteY3-80" fmla="*/ 1958510 h 1958510"/>
                <a:gd name="connsiteX0-81" fmla="*/ 232323 w 678852"/>
                <a:gd name="connsiteY0-82" fmla="*/ 1958510 h 1958510"/>
                <a:gd name="connsiteX1-83" fmla="*/ 0 w 678852"/>
                <a:gd name="connsiteY1-84" fmla="*/ 0 h 1958510"/>
                <a:gd name="connsiteX2-85" fmla="*/ 678852 w 678852"/>
                <a:gd name="connsiteY2-86" fmla="*/ 1869543 h 1958510"/>
                <a:gd name="connsiteX3-87" fmla="*/ 232323 w 678852"/>
                <a:gd name="connsiteY3-88" fmla="*/ 1958510 h 1958510"/>
              </a:gdLst>
              <a:ahLst/>
              <a:cxnLst>
                <a:cxn ang="0">
                  <a:pos x="connsiteX0-1" y="connsiteY0-2"/>
                </a:cxn>
                <a:cxn ang="0">
                  <a:pos x="connsiteX1-3" y="connsiteY1-4"/>
                </a:cxn>
                <a:cxn ang="0">
                  <a:pos x="connsiteX2-5" y="connsiteY2-6"/>
                </a:cxn>
                <a:cxn ang="0">
                  <a:pos x="connsiteX3-7" y="connsiteY3-8"/>
                </a:cxn>
              </a:cxnLst>
              <a:rect l="l" t="t" r="r" b="b"/>
              <a:pathLst>
                <a:path w="678852" h="1958510">
                  <a:moveTo>
                    <a:pt x="232323" y="1958510"/>
                  </a:moveTo>
                  <a:lnTo>
                    <a:pt x="0" y="0"/>
                  </a:lnTo>
                  <a:lnTo>
                    <a:pt x="678852" y="1869543"/>
                  </a:lnTo>
                  <a:lnTo>
                    <a:pt x="232323" y="1958510"/>
                  </a:lnTo>
                  <a:close/>
                </a:path>
              </a:pathLst>
            </a:custGeom>
            <a:noFill/>
            <a:ln w="12700">
              <a:solidFill>
                <a:schemeClr val="bg2">
                  <a:lumMod val="25000"/>
                </a:schemeClr>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51" name="文本框 50"/>
            <p:cNvSpPr txBox="1"/>
            <p:nvPr/>
          </p:nvSpPr>
          <p:spPr>
            <a:xfrm>
              <a:off x="7154414" y="6129300"/>
              <a:ext cx="1107996" cy="369332"/>
            </a:xfrm>
            <a:prstGeom prst="rect">
              <a:avLst/>
            </a:prstGeom>
            <a:noFill/>
          </p:spPr>
          <p:txBody>
            <a:bodyPr wrap="non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prstClr val="black"/>
                  </a:solidFill>
                  <a:effectLst/>
                  <a:uLnTx/>
                  <a:uFillTx/>
                  <a:latin typeface="+mn-ea"/>
                  <a:ea typeface="+mn-ea"/>
                </a:defRPr>
              </a:lvl1pPr>
            </a:lstStyle>
            <a:p>
              <a:r>
                <a:rPr lang="zh-CN" altLang="en-US" dirty="0"/>
                <a:t>共存空间</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dirty="0">
                <a:effectLst>
                  <a:outerShdw blurRad="38100" dist="38100" dir="2700000" algn="tl">
                    <a:srgbClr val="000000">
                      <a:alpha val="43137"/>
                    </a:srgbClr>
                  </a:outerShdw>
                </a:effectLst>
                <a:latin typeface="+mj-lt"/>
                <a:ea typeface="+mj-ea"/>
                <a:cs typeface="+mj-cs"/>
              </a:rPr>
              <a:t>2.3 </a:t>
            </a:r>
            <a:r>
              <a:rPr lang="zh-CN" altLang="en-US" dirty="0">
                <a:effectLst>
                  <a:outerShdw blurRad="38100" dist="38100" dir="2700000" algn="tl">
                    <a:srgbClr val="000000">
                      <a:alpha val="43137"/>
                    </a:srgbClr>
                  </a:outerShdw>
                </a:effectLst>
                <a:latin typeface="+mj-lt"/>
                <a:ea typeface="+mj-ea"/>
                <a:cs typeface="+mj-cs"/>
              </a:rPr>
              <a:t>单幅图像人体三维交互场景构建</a:t>
            </a:r>
          </a:p>
        </p:txBody>
      </p:sp>
      <p:sp>
        <p:nvSpPr>
          <p:cNvPr id="4" name="灯片编号占位符 3"/>
          <p:cNvSpPr>
            <a:spLocks noGrp="1"/>
          </p:cNvSpPr>
          <p:nvPr>
            <p:ph type="sldNum" sz="quarter" idx="12"/>
          </p:nvPr>
        </p:nvSpPr>
        <p:spPr/>
        <p:txBody>
          <a:bodyPr/>
          <a:lstStyle/>
          <a:p>
            <a:pPr>
              <a:defRPr/>
            </a:pPr>
            <a:fld id="{1A76127E-7D4B-4F22-B120-18960CE5D8BD}" type="slidenum">
              <a:rPr lang="en-US" altLang="zh-CN" smtClean="0"/>
              <a:t>55</a:t>
            </a:fld>
            <a:endParaRPr lang="zh-CN" altLang="en-US" dirty="0"/>
          </a:p>
        </p:txBody>
      </p:sp>
      <p:sp>
        <p:nvSpPr>
          <p:cNvPr id="5" name="TextBox 62"/>
          <p:cNvSpPr txBox="1"/>
          <p:nvPr/>
        </p:nvSpPr>
        <p:spPr bwMode="auto">
          <a:xfrm>
            <a:off x="0" y="1188057"/>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实验结果</a:t>
            </a:r>
          </a:p>
        </p:txBody>
      </p:sp>
      <p:sp>
        <p:nvSpPr>
          <p:cNvPr id="6" name="矩形 5"/>
          <p:cNvSpPr/>
          <p:nvPr/>
        </p:nvSpPr>
        <p:spPr>
          <a:xfrm>
            <a:off x="0" y="6444335"/>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pic>
        <p:nvPicPr>
          <p:cNvPr id="3" name="图片 2"/>
          <p:cNvPicPr>
            <a:picLocks noChangeAspect="1"/>
          </p:cNvPicPr>
          <p:nvPr/>
        </p:nvPicPr>
        <p:blipFill>
          <a:blip r:embed="rId2"/>
          <a:stretch>
            <a:fillRect/>
          </a:stretch>
        </p:blipFill>
        <p:spPr>
          <a:xfrm>
            <a:off x="525585" y="1818000"/>
            <a:ext cx="8092830" cy="5040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907FB3C5-F525-4744-AB09-144FE386F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186" y="1331800"/>
            <a:ext cx="993820" cy="1285664"/>
          </a:xfrm>
          <a:prstGeom prst="rect">
            <a:avLst/>
          </a:prstGeom>
        </p:spPr>
      </p:pic>
      <p:sp>
        <p:nvSpPr>
          <p:cNvPr id="9219" name="Text Box 2">
            <a:extLst>
              <a:ext uri="{FF2B5EF4-FFF2-40B4-BE49-F238E27FC236}">
                <a16:creationId xmlns:a16="http://schemas.microsoft.com/office/drawing/2014/main" xmlns="" id="{86CE5F94-38E4-4365-BC2D-6AC6317E1234}"/>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04DB3C4-9C79-4DB9-96F9-E0EB8BB789AF}" type="slidenum">
              <a:rPr kumimoji="0"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56</a:t>
            </a:fld>
            <a:endPar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endParaRPr>
          </a:p>
        </p:txBody>
      </p:sp>
      <p:sp>
        <p:nvSpPr>
          <p:cNvPr id="10" name="标题 1">
            <a:extLst>
              <a:ext uri="{FF2B5EF4-FFF2-40B4-BE49-F238E27FC236}">
                <a16:creationId xmlns:a16="http://schemas.microsoft.com/office/drawing/2014/main" xmlns="" id="{38D188A3-58BA-4DA8-8FE2-F1F127A91DA8}"/>
              </a:ext>
            </a:extLst>
          </p:cNvPr>
          <p:cNvSpPr txBox="1">
            <a:spLocks/>
          </p:cNvSpPr>
          <p:nvPr/>
        </p:nvSpPr>
        <p:spPr>
          <a:xfrm>
            <a:off x="241300" y="454025"/>
            <a:ext cx="8902700" cy="501869"/>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a:pPr>
            <a:r>
              <a:rPr lang="en-US" altLang="zh-CN" dirty="0">
                <a:latin typeface="Times New Roman"/>
                <a:ea typeface="黑体"/>
              </a:rPr>
              <a:t>3</a:t>
            </a:r>
            <a:r>
              <a:rPr kumimoji="0" lang="en-US" altLang="zh-CN" b="1" i="0" u="none" strike="noStrike" kern="1200" cap="none" spc="0" normalizeH="0" baseline="0" noProof="0" dirty="0">
                <a:ln>
                  <a:noFill/>
                </a:ln>
                <a:solidFill>
                  <a:srgbClr val="FFCC00"/>
                </a:solidFill>
                <a:effectLst/>
                <a:uLnTx/>
                <a:uFillTx/>
                <a:latin typeface="Times New Roman"/>
                <a:ea typeface="黑体"/>
                <a:cs typeface="+mj-cs"/>
              </a:rPr>
              <a:t>.</a:t>
            </a:r>
            <a:r>
              <a:rPr kumimoji="0" lang="zh-CN" altLang="en-US" b="1" i="0" u="none" strike="noStrike" kern="1200" cap="none" spc="0" normalizeH="0" baseline="0" noProof="0" dirty="0">
                <a:ln>
                  <a:noFill/>
                </a:ln>
                <a:solidFill>
                  <a:srgbClr val="FFCC00"/>
                </a:solidFill>
                <a:effectLst/>
                <a:uLnTx/>
                <a:uFillTx/>
                <a:latin typeface="Times New Roman"/>
                <a:ea typeface="黑体"/>
                <a:cs typeface="+mj-cs"/>
              </a:rPr>
              <a:t>基于单幅图像的三维交互场景构建与解析</a:t>
            </a:r>
          </a:p>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zh-CN" altLang="en-US" sz="2800" b="1" i="0" u="none" strike="noStrike" kern="1200" cap="none" spc="0" normalizeH="0" baseline="0" noProof="0" dirty="0">
              <a:ln>
                <a:noFill/>
              </a:ln>
              <a:solidFill>
                <a:srgbClr val="FFCC00"/>
              </a:solidFill>
              <a:effectLst/>
              <a:uLnTx/>
              <a:uFillTx/>
              <a:latin typeface="Times New Roman"/>
              <a:ea typeface="黑体"/>
              <a:cs typeface="+mj-cs"/>
            </a:endParaRPr>
          </a:p>
        </p:txBody>
      </p:sp>
      <p:pic>
        <p:nvPicPr>
          <p:cNvPr id="11" name="图片 10">
            <a:extLst>
              <a:ext uri="{FF2B5EF4-FFF2-40B4-BE49-F238E27FC236}">
                <a16:creationId xmlns:a16="http://schemas.microsoft.com/office/drawing/2014/main" xmlns="" id="{1F0F3002-5268-429A-AA58-821397D416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879" y="1860267"/>
            <a:ext cx="1161376" cy="1273858"/>
          </a:xfrm>
          <a:prstGeom prst="rect">
            <a:avLst/>
          </a:prstGeom>
        </p:spPr>
      </p:pic>
      <p:pic>
        <p:nvPicPr>
          <p:cNvPr id="12" name="图片 11">
            <a:extLst>
              <a:ext uri="{FF2B5EF4-FFF2-40B4-BE49-F238E27FC236}">
                <a16:creationId xmlns:a16="http://schemas.microsoft.com/office/drawing/2014/main" xmlns="" id="{7794A3D0-0A9F-4059-9BBE-AC2B0B23B2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2379" y="2585336"/>
            <a:ext cx="1078334" cy="1273859"/>
          </a:xfrm>
          <a:prstGeom prst="rect">
            <a:avLst/>
          </a:prstGeom>
        </p:spPr>
      </p:pic>
      <p:pic>
        <p:nvPicPr>
          <p:cNvPr id="14" name="图片 13">
            <a:extLst>
              <a:ext uri="{FF2B5EF4-FFF2-40B4-BE49-F238E27FC236}">
                <a16:creationId xmlns:a16="http://schemas.microsoft.com/office/drawing/2014/main" xmlns="" id="{FBAEE326-FBF7-4283-B2BB-7FAC8C7A45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6781" y="1943363"/>
            <a:ext cx="1161376" cy="1853641"/>
          </a:xfrm>
          <a:prstGeom prst="rect">
            <a:avLst/>
          </a:prstGeom>
        </p:spPr>
      </p:pic>
      <p:grpSp>
        <p:nvGrpSpPr>
          <p:cNvPr id="15" name="组合 14">
            <a:extLst>
              <a:ext uri="{FF2B5EF4-FFF2-40B4-BE49-F238E27FC236}">
                <a16:creationId xmlns:a16="http://schemas.microsoft.com/office/drawing/2014/main" xmlns="" id="{AD71E926-571A-46EC-AA98-AA71F09AAAFE}"/>
              </a:ext>
            </a:extLst>
          </p:cNvPr>
          <p:cNvGrpSpPr/>
          <p:nvPr/>
        </p:nvGrpSpPr>
        <p:grpSpPr>
          <a:xfrm>
            <a:off x="7693459" y="1914602"/>
            <a:ext cx="1184748" cy="1693368"/>
            <a:chOff x="2112326" y="1751537"/>
            <a:chExt cx="3281309" cy="3599112"/>
          </a:xfrm>
        </p:grpSpPr>
        <p:pic>
          <p:nvPicPr>
            <p:cNvPr id="16" name="图片 15">
              <a:extLst>
                <a:ext uri="{FF2B5EF4-FFF2-40B4-BE49-F238E27FC236}">
                  <a16:creationId xmlns:a16="http://schemas.microsoft.com/office/drawing/2014/main" xmlns="" id="{E8E6DA04-43AF-4FC2-A88A-78F71BC899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2326" y="1751537"/>
              <a:ext cx="3281309" cy="3599112"/>
            </a:xfrm>
            <a:prstGeom prst="rect">
              <a:avLst/>
            </a:prstGeom>
          </p:spPr>
        </p:pic>
        <p:pic>
          <p:nvPicPr>
            <p:cNvPr id="17" name="图片 16">
              <a:extLst>
                <a:ext uri="{FF2B5EF4-FFF2-40B4-BE49-F238E27FC236}">
                  <a16:creationId xmlns:a16="http://schemas.microsoft.com/office/drawing/2014/main" xmlns="" id="{DB5AD916-A91C-4B66-AA77-260DF08E27F0}"/>
                </a:ext>
              </a:extLst>
            </p:cNvPr>
            <p:cNvPicPr>
              <a:picLocks noChangeAspect="1"/>
            </p:cNvPicPr>
            <p:nvPr/>
          </p:nvPicPr>
          <p:blipFill>
            <a:blip r:embed="rId8"/>
            <a:stretch>
              <a:fillRect/>
            </a:stretch>
          </p:blipFill>
          <p:spPr>
            <a:xfrm>
              <a:off x="3594668" y="2745470"/>
              <a:ext cx="384312" cy="328339"/>
            </a:xfrm>
            <a:prstGeom prst="rect">
              <a:avLst/>
            </a:prstGeom>
          </p:spPr>
        </p:pic>
      </p:grpSp>
      <p:cxnSp>
        <p:nvCxnSpPr>
          <p:cNvPr id="26" name="直接箭头连接符 25">
            <a:extLst>
              <a:ext uri="{FF2B5EF4-FFF2-40B4-BE49-F238E27FC236}">
                <a16:creationId xmlns:a16="http://schemas.microsoft.com/office/drawing/2014/main" xmlns="" id="{99AB0EC4-ABEB-4C1B-89A7-7A53909E30B5}"/>
              </a:ext>
            </a:extLst>
          </p:cNvPr>
          <p:cNvCxnSpPr>
            <a:cxnSpLocks/>
          </p:cNvCxnSpPr>
          <p:nvPr/>
        </p:nvCxnSpPr>
        <p:spPr bwMode="auto">
          <a:xfrm flipV="1">
            <a:off x="2004681" y="1936602"/>
            <a:ext cx="492672" cy="453908"/>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33" name="直接箭头连接符 32">
            <a:extLst>
              <a:ext uri="{FF2B5EF4-FFF2-40B4-BE49-F238E27FC236}">
                <a16:creationId xmlns:a16="http://schemas.microsoft.com/office/drawing/2014/main" xmlns="" id="{C9E93042-9649-48BE-8724-62F5BD621013}"/>
              </a:ext>
            </a:extLst>
          </p:cNvPr>
          <p:cNvCxnSpPr>
            <a:cxnSpLocks/>
          </p:cNvCxnSpPr>
          <p:nvPr/>
        </p:nvCxnSpPr>
        <p:spPr bwMode="auto">
          <a:xfrm>
            <a:off x="5171517" y="2942293"/>
            <a:ext cx="89152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xmlns="" id="{E045B2E3-7275-44C0-9FDB-6DB5C611066A}"/>
              </a:ext>
            </a:extLst>
          </p:cNvPr>
          <p:cNvSpPr txBox="1"/>
          <p:nvPr/>
        </p:nvSpPr>
        <p:spPr>
          <a:xfrm>
            <a:off x="5487468" y="1686808"/>
            <a:ext cx="519611"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场景构建</a:t>
            </a:r>
          </a:p>
        </p:txBody>
      </p:sp>
      <p:cxnSp>
        <p:nvCxnSpPr>
          <p:cNvPr id="36" name="直接箭头连接符 35">
            <a:extLst>
              <a:ext uri="{FF2B5EF4-FFF2-40B4-BE49-F238E27FC236}">
                <a16:creationId xmlns:a16="http://schemas.microsoft.com/office/drawing/2014/main" xmlns="" id="{1F95076B-3B2D-4C95-A114-D0F783F7C8EC}"/>
              </a:ext>
            </a:extLst>
          </p:cNvPr>
          <p:cNvCxnSpPr>
            <a:cxnSpLocks/>
          </p:cNvCxnSpPr>
          <p:nvPr/>
        </p:nvCxnSpPr>
        <p:spPr bwMode="auto">
          <a:xfrm>
            <a:off x="2010042" y="2617464"/>
            <a:ext cx="394845" cy="547413"/>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38" name="文本框 37">
            <a:extLst>
              <a:ext uri="{FF2B5EF4-FFF2-40B4-BE49-F238E27FC236}">
                <a16:creationId xmlns:a16="http://schemas.microsoft.com/office/drawing/2014/main" xmlns="" id="{C47FCFB6-3F1D-4336-BBB3-B0BBCCE9FD45}"/>
              </a:ext>
            </a:extLst>
          </p:cNvPr>
          <p:cNvSpPr txBox="1"/>
          <p:nvPr/>
        </p:nvSpPr>
        <p:spPr>
          <a:xfrm>
            <a:off x="7086722" y="1450298"/>
            <a:ext cx="523880" cy="147732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接触点估计</a:t>
            </a:r>
          </a:p>
        </p:txBody>
      </p:sp>
      <p:cxnSp>
        <p:nvCxnSpPr>
          <p:cNvPr id="41" name="直接箭头连接符 40">
            <a:extLst>
              <a:ext uri="{FF2B5EF4-FFF2-40B4-BE49-F238E27FC236}">
                <a16:creationId xmlns:a16="http://schemas.microsoft.com/office/drawing/2014/main" xmlns="" id="{AB815262-2888-4DCF-8A1F-9024B3281A2E}"/>
              </a:ext>
            </a:extLst>
          </p:cNvPr>
          <p:cNvCxnSpPr>
            <a:cxnSpLocks/>
          </p:cNvCxnSpPr>
          <p:nvPr/>
        </p:nvCxnSpPr>
        <p:spPr bwMode="auto">
          <a:xfrm>
            <a:off x="7068656" y="2941673"/>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48" name="文本框 47">
            <a:extLst>
              <a:ext uri="{FF2B5EF4-FFF2-40B4-BE49-F238E27FC236}">
                <a16:creationId xmlns:a16="http://schemas.microsoft.com/office/drawing/2014/main" xmlns="" id="{57BF4B16-E8E5-48E7-A73B-7C2C641D1999}"/>
              </a:ext>
            </a:extLst>
          </p:cNvPr>
          <p:cNvSpPr txBox="1"/>
          <p:nvPr/>
        </p:nvSpPr>
        <p:spPr>
          <a:xfrm>
            <a:off x="1177056" y="1514073"/>
            <a:ext cx="738664" cy="1199819"/>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几何估计</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endParaRPr>
          </a:p>
        </p:txBody>
      </p:sp>
      <p:cxnSp>
        <p:nvCxnSpPr>
          <p:cNvPr id="29" name="直接箭头连接符 28">
            <a:extLst>
              <a:ext uri="{FF2B5EF4-FFF2-40B4-BE49-F238E27FC236}">
                <a16:creationId xmlns:a16="http://schemas.microsoft.com/office/drawing/2014/main" xmlns="" id="{3C792F1A-9669-4570-92D6-8872B503330C}"/>
              </a:ext>
            </a:extLst>
          </p:cNvPr>
          <p:cNvCxnSpPr>
            <a:cxnSpLocks/>
          </p:cNvCxnSpPr>
          <p:nvPr/>
        </p:nvCxnSpPr>
        <p:spPr bwMode="auto">
          <a:xfrm>
            <a:off x="1501940" y="2509457"/>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30" name="矩形 29">
            <a:extLst>
              <a:ext uri="{FF2B5EF4-FFF2-40B4-BE49-F238E27FC236}">
                <a16:creationId xmlns:a16="http://schemas.microsoft.com/office/drawing/2014/main" xmlns="" id="{9F3DC6FD-BCFE-4A80-B0F8-D6653D535991}"/>
              </a:ext>
            </a:extLst>
          </p:cNvPr>
          <p:cNvSpPr/>
          <p:nvPr/>
        </p:nvSpPr>
        <p:spPr>
          <a:xfrm>
            <a:off x="460310" y="4460730"/>
            <a:ext cx="7822527" cy="1938992"/>
          </a:xfrm>
          <a:prstGeom prst="rect">
            <a:avLst/>
          </a:prstGeom>
        </p:spPr>
        <p:txBody>
          <a:bodyPr wrap="square">
            <a:spAutoFit/>
          </a:bodyPr>
          <a:lstStyle/>
          <a:p>
            <a:pPr marL="342900" indent="-342900">
              <a:buClr>
                <a:schemeClr val="accent2"/>
              </a:buClr>
              <a:buFont typeface="Wingdings" panose="05000000000000000000" pitchFamily="2" charset="2"/>
              <a:buChar char="l"/>
            </a:pPr>
            <a:r>
              <a:rPr lang="zh-CN" altLang="en-US" sz="2000" b="1" dirty="0">
                <a:sym typeface="+mn-ea"/>
              </a:rPr>
              <a:t>研究目标</a:t>
            </a:r>
            <a:endParaRPr lang="en-US" altLang="zh-CN" sz="2000" b="1" dirty="0">
              <a:sym typeface="+mn-ea"/>
            </a:endParaRPr>
          </a:p>
          <a:p>
            <a:pPr lvl="1">
              <a:buClr>
                <a:schemeClr val="accent2"/>
              </a:buClr>
            </a:pPr>
            <a:r>
              <a:rPr lang="zh-CN" altLang="zh-CN" sz="2000" dirty="0">
                <a:sym typeface="+mn-ea"/>
              </a:rPr>
              <a:t>通过</a:t>
            </a:r>
            <a:r>
              <a:rPr lang="zh-CN" altLang="en-US" sz="2000" dirty="0">
                <a:sym typeface="+mn-ea"/>
              </a:rPr>
              <a:t>对单幅图中人物及其交互对象的</a:t>
            </a:r>
            <a:r>
              <a:rPr lang="zh-CN" altLang="en-US" sz="2000" dirty="0">
                <a:solidFill>
                  <a:schemeClr val="accent2"/>
                </a:solidFill>
                <a:sym typeface="+mn-ea"/>
              </a:rPr>
              <a:t>几何估计</a:t>
            </a:r>
            <a:r>
              <a:rPr lang="zh-CN" altLang="en-US" sz="2000" dirty="0">
                <a:sym typeface="+mn-ea"/>
              </a:rPr>
              <a:t>以及</a:t>
            </a:r>
            <a:r>
              <a:rPr lang="zh-CN" altLang="en-US" sz="2000" dirty="0">
                <a:solidFill>
                  <a:schemeClr val="accent2"/>
                </a:solidFill>
                <a:sym typeface="+mn-ea"/>
              </a:rPr>
              <a:t>位姿估计</a:t>
            </a:r>
            <a:r>
              <a:rPr lang="zh-CN" altLang="en-US" sz="2000" dirty="0">
                <a:sym typeface="+mn-ea"/>
              </a:rPr>
              <a:t>，生   成与</a:t>
            </a:r>
            <a:r>
              <a:rPr lang="zh-CN" altLang="zh-CN" sz="2000" dirty="0">
                <a:sym typeface="+mn-ea"/>
              </a:rPr>
              <a:t>图像</a:t>
            </a:r>
            <a:r>
              <a:rPr lang="zh-CN" altLang="en-US" sz="2000" dirty="0">
                <a:sym typeface="+mn-ea"/>
              </a:rPr>
              <a:t>对应的人与物体交互的</a:t>
            </a:r>
            <a:r>
              <a:rPr lang="zh-CN" altLang="zh-CN" sz="2000" dirty="0">
                <a:solidFill>
                  <a:schemeClr val="accent2"/>
                </a:solidFill>
                <a:sym typeface="+mn-ea"/>
              </a:rPr>
              <a:t>三维场景</a:t>
            </a:r>
            <a:r>
              <a:rPr lang="zh-CN" altLang="zh-CN" sz="2000" dirty="0">
                <a:sym typeface="+mn-ea"/>
              </a:rPr>
              <a:t>，进而对人与交互对象的</a:t>
            </a:r>
            <a:r>
              <a:rPr lang="zh-CN" altLang="zh-CN" sz="2000" dirty="0">
                <a:solidFill>
                  <a:schemeClr val="accent2"/>
                </a:solidFill>
                <a:sym typeface="+mn-ea"/>
              </a:rPr>
              <a:t>三维接触点</a:t>
            </a:r>
            <a:r>
              <a:rPr lang="zh-CN" altLang="zh-CN" sz="2000" dirty="0">
                <a:sym typeface="+mn-ea"/>
              </a:rPr>
              <a:t>进行估计</a:t>
            </a:r>
            <a:endParaRPr lang="en-US" altLang="zh-CN" sz="2000" dirty="0"/>
          </a:p>
          <a:p>
            <a:pPr>
              <a:buClr>
                <a:schemeClr val="accent2"/>
              </a:buClr>
            </a:pPr>
            <a:endParaRPr lang="en-US" altLang="zh-CN" sz="2000" b="0" dirty="0">
              <a:solidFill>
                <a:schemeClr val="tx1"/>
              </a:solidFill>
            </a:endParaRPr>
          </a:p>
          <a:p>
            <a:pPr marL="342900" indent="-342900">
              <a:buClr>
                <a:schemeClr val="accent2"/>
              </a:buClr>
              <a:buFont typeface="Wingdings" panose="05000000000000000000" pitchFamily="2" charset="2"/>
              <a:buChar char="l"/>
            </a:pPr>
            <a:endParaRPr lang="en-US" altLang="zh-CN" sz="2000" dirty="0"/>
          </a:p>
        </p:txBody>
      </p:sp>
      <p:cxnSp>
        <p:nvCxnSpPr>
          <p:cNvPr id="32" name="直接箭头连接符 31">
            <a:extLst>
              <a:ext uri="{FF2B5EF4-FFF2-40B4-BE49-F238E27FC236}">
                <a16:creationId xmlns:a16="http://schemas.microsoft.com/office/drawing/2014/main" xmlns="" id="{C41F05A4-B143-4AEA-B2AF-7CEA330F47A4}"/>
              </a:ext>
            </a:extLst>
          </p:cNvPr>
          <p:cNvCxnSpPr>
            <a:cxnSpLocks/>
          </p:cNvCxnSpPr>
          <p:nvPr/>
        </p:nvCxnSpPr>
        <p:spPr bwMode="auto">
          <a:xfrm>
            <a:off x="3468006" y="1902801"/>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40" name="直接箭头连接符 39">
            <a:extLst>
              <a:ext uri="{FF2B5EF4-FFF2-40B4-BE49-F238E27FC236}">
                <a16:creationId xmlns:a16="http://schemas.microsoft.com/office/drawing/2014/main" xmlns="" id="{ACF28E65-B128-4EE3-A9A6-0BADF76DAC30}"/>
              </a:ext>
            </a:extLst>
          </p:cNvPr>
          <p:cNvCxnSpPr>
            <a:cxnSpLocks/>
          </p:cNvCxnSpPr>
          <p:nvPr/>
        </p:nvCxnSpPr>
        <p:spPr bwMode="auto">
          <a:xfrm flipV="1">
            <a:off x="3673433" y="2793838"/>
            <a:ext cx="492672" cy="453908"/>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42" name="直接箭头连接符 41">
            <a:extLst>
              <a:ext uri="{FF2B5EF4-FFF2-40B4-BE49-F238E27FC236}">
                <a16:creationId xmlns:a16="http://schemas.microsoft.com/office/drawing/2014/main" xmlns="" id="{3BE38369-6F9D-497E-A1BB-774F289E57AB}"/>
              </a:ext>
            </a:extLst>
          </p:cNvPr>
          <p:cNvCxnSpPr>
            <a:cxnSpLocks/>
          </p:cNvCxnSpPr>
          <p:nvPr/>
        </p:nvCxnSpPr>
        <p:spPr bwMode="auto">
          <a:xfrm>
            <a:off x="3678794" y="3474700"/>
            <a:ext cx="394845" cy="547413"/>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43" name="文本框 42">
            <a:extLst>
              <a:ext uri="{FF2B5EF4-FFF2-40B4-BE49-F238E27FC236}">
                <a16:creationId xmlns:a16="http://schemas.microsoft.com/office/drawing/2014/main" xmlns="" id="{A36F2011-78E9-4D2F-8BD1-4F3FFE16D288}"/>
              </a:ext>
            </a:extLst>
          </p:cNvPr>
          <p:cNvSpPr txBox="1"/>
          <p:nvPr/>
        </p:nvSpPr>
        <p:spPr>
          <a:xfrm>
            <a:off x="3886030" y="2463078"/>
            <a:ext cx="1015663" cy="1053680"/>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交互对象检索</a:t>
            </a:r>
          </a:p>
        </p:txBody>
      </p:sp>
      <p:sp>
        <p:nvSpPr>
          <p:cNvPr id="44" name="文本框 43">
            <a:extLst>
              <a:ext uri="{FF2B5EF4-FFF2-40B4-BE49-F238E27FC236}">
                <a16:creationId xmlns:a16="http://schemas.microsoft.com/office/drawing/2014/main" xmlns="" id="{C95FAB6F-290A-4952-B530-2069BE452C9B}"/>
              </a:ext>
            </a:extLst>
          </p:cNvPr>
          <p:cNvSpPr txBox="1"/>
          <p:nvPr/>
        </p:nvSpPr>
        <p:spPr>
          <a:xfrm>
            <a:off x="3881456" y="3578506"/>
            <a:ext cx="1015663" cy="1053680"/>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交互对象位姿估计</a:t>
            </a:r>
          </a:p>
        </p:txBody>
      </p:sp>
      <p:sp>
        <p:nvSpPr>
          <p:cNvPr id="45" name="文本框 44">
            <a:extLst>
              <a:ext uri="{FF2B5EF4-FFF2-40B4-BE49-F238E27FC236}">
                <a16:creationId xmlns:a16="http://schemas.microsoft.com/office/drawing/2014/main" xmlns="" id="{1DD5432C-35D4-4DDB-9309-DE69D450358C}"/>
              </a:ext>
            </a:extLst>
          </p:cNvPr>
          <p:cNvSpPr txBox="1"/>
          <p:nvPr/>
        </p:nvSpPr>
        <p:spPr>
          <a:xfrm>
            <a:off x="3881456" y="1360570"/>
            <a:ext cx="1015663" cy="1053680"/>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生成人体模型</a:t>
            </a:r>
          </a:p>
        </p:txBody>
      </p:sp>
      <p:sp>
        <p:nvSpPr>
          <p:cNvPr id="4" name="右大括号 3">
            <a:extLst>
              <a:ext uri="{FF2B5EF4-FFF2-40B4-BE49-F238E27FC236}">
                <a16:creationId xmlns:a16="http://schemas.microsoft.com/office/drawing/2014/main" xmlns="" id="{9E7231AB-5C39-4A20-AE32-4B62CEE9857C}"/>
              </a:ext>
            </a:extLst>
          </p:cNvPr>
          <p:cNvSpPr/>
          <p:nvPr/>
        </p:nvSpPr>
        <p:spPr bwMode="auto">
          <a:xfrm>
            <a:off x="4897119" y="1722268"/>
            <a:ext cx="225297" cy="2438810"/>
          </a:xfrm>
          <a:prstGeom prst="rightBrac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754149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lang="en-US" altLang="zh-CN" dirty="0"/>
              <a:t>3.</a:t>
            </a:r>
            <a:r>
              <a:rPr lang="zh-CN" altLang="en-US" dirty="0"/>
              <a:t>基于单幅图像的三维交互场景构建与解析</a:t>
            </a:r>
          </a:p>
        </p:txBody>
      </p:sp>
      <p:sp>
        <p:nvSpPr>
          <p:cNvPr id="31747" name="内容占位符 2"/>
          <p:cNvSpPr>
            <a:spLocks noGrp="1"/>
          </p:cNvSpPr>
          <p:nvPr>
            <p:ph idx="1"/>
          </p:nvPr>
        </p:nvSpPr>
        <p:spPr>
          <a:xfrm>
            <a:off x="598139" y="1496536"/>
            <a:ext cx="8626475" cy="3864928"/>
          </a:xfrm>
        </p:spPr>
        <p:txBody>
          <a:bodyPr/>
          <a:lstStyle/>
          <a:p>
            <a:pPr lvl="1" eaLnBrk="1" hangingPunct="1"/>
            <a:endParaRPr lang="en-US" altLang="zh-CN" b="0" dirty="0">
              <a:solidFill>
                <a:schemeClr val="tx1"/>
              </a:solidFill>
            </a:endParaRPr>
          </a:p>
          <a:p>
            <a:pPr marL="342900" lvl="1" indent="0" eaLnBrk="1" hangingPunct="1">
              <a:buNone/>
            </a:pPr>
            <a:endParaRPr lang="en-US" altLang="zh-CN" b="0" dirty="0">
              <a:solidFill>
                <a:schemeClr val="tx1"/>
              </a:solidFill>
            </a:endParaRPr>
          </a:p>
          <a:p>
            <a:pPr eaLnBrk="1" hangingPunct="1">
              <a:buClr>
                <a:schemeClr val="accent2"/>
              </a:buClr>
              <a:buFont typeface="Wingdings" panose="05000000000000000000" pitchFamily="2" charset="2"/>
              <a:buChar char="l"/>
            </a:pPr>
            <a:r>
              <a:rPr lang="zh-CN" altLang="en-US" dirty="0"/>
              <a:t>研究内容</a:t>
            </a:r>
            <a:endParaRPr lang="en-US" altLang="zh-CN" dirty="0"/>
          </a:p>
          <a:p>
            <a:pPr lvl="1" defTabSz="914400" eaLnBrk="1" hangingPunct="1">
              <a:spcBef>
                <a:spcPct val="20000"/>
              </a:spcBef>
              <a:buClrTx/>
              <a:buSzTx/>
              <a:buFontTx/>
              <a:buChar char="–"/>
            </a:pPr>
            <a:r>
              <a:rPr lang="zh-CN" altLang="en-US" b="0" kern="0" dirty="0">
                <a:solidFill>
                  <a:srgbClr val="000000"/>
                </a:solidFill>
                <a:sym typeface="+mn-ea"/>
              </a:rPr>
              <a:t>单幅图像人体及其交互对象的</a:t>
            </a:r>
            <a:r>
              <a:rPr lang="zh-CN" altLang="en-US" b="0" kern="0" dirty="0">
                <a:solidFill>
                  <a:schemeClr val="accent2"/>
                </a:solidFill>
                <a:sym typeface="+mn-ea"/>
              </a:rPr>
              <a:t>三维几何估计</a:t>
            </a:r>
            <a:r>
              <a:rPr lang="zh-CN" altLang="en-US" b="0" kern="0" dirty="0">
                <a:solidFill>
                  <a:srgbClr val="000000"/>
                </a:solidFill>
                <a:sym typeface="+mn-ea"/>
              </a:rPr>
              <a:t>；</a:t>
            </a:r>
            <a:endParaRPr lang="zh-CN" altLang="en-US" b="0" kern="0" dirty="0">
              <a:solidFill>
                <a:srgbClr val="000000"/>
              </a:solidFill>
            </a:endParaRPr>
          </a:p>
          <a:p>
            <a:pPr lvl="1" defTabSz="914400" eaLnBrk="1" hangingPunct="1">
              <a:spcBef>
                <a:spcPct val="20000"/>
              </a:spcBef>
              <a:buClrTx/>
              <a:buSzTx/>
              <a:buFontTx/>
              <a:buChar char="–"/>
            </a:pPr>
            <a:r>
              <a:rPr lang="zh-CN" altLang="en-US" b="0" kern="0" dirty="0">
                <a:solidFill>
                  <a:srgbClr val="000000"/>
                </a:solidFill>
                <a:sym typeface="+mn-ea"/>
              </a:rPr>
              <a:t>单幅图像三维交互场景构建及其</a:t>
            </a:r>
            <a:r>
              <a:rPr lang="zh-CN" altLang="en-US" b="0" kern="0" dirty="0">
                <a:solidFill>
                  <a:schemeClr val="accent2"/>
                </a:solidFill>
                <a:sym typeface="+mn-ea"/>
              </a:rPr>
              <a:t>接触点估计</a:t>
            </a:r>
            <a:r>
              <a:rPr lang="zh-CN" altLang="en-US" b="0" kern="0" dirty="0">
                <a:solidFill>
                  <a:srgbClr val="000000"/>
                </a:solidFill>
                <a:sym typeface="+mn-ea"/>
              </a:rPr>
              <a:t>；</a:t>
            </a:r>
            <a:endParaRPr lang="zh-CN" altLang="en-US" b="0" kern="0" dirty="0">
              <a:solidFill>
                <a:srgbClr val="000000"/>
              </a:solidFill>
            </a:endParaRPr>
          </a:p>
          <a:p>
            <a:pPr lvl="1" defTabSz="914400" eaLnBrk="1" hangingPunct="1">
              <a:spcBef>
                <a:spcPct val="20000"/>
              </a:spcBef>
              <a:buClrTx/>
              <a:buSzTx/>
              <a:buFontTx/>
              <a:buChar char="–"/>
            </a:pPr>
            <a:r>
              <a:rPr lang="zh-CN" altLang="en-US" b="0" kern="0" dirty="0">
                <a:solidFill>
                  <a:srgbClr val="000000"/>
                </a:solidFill>
                <a:sym typeface="+mn-ea"/>
              </a:rPr>
              <a:t>三维接触点标注工具及单幅图三维</a:t>
            </a:r>
            <a:r>
              <a:rPr lang="zh-CN" altLang="en-US" b="0" kern="0" dirty="0">
                <a:solidFill>
                  <a:schemeClr val="accent2"/>
                </a:solidFill>
                <a:sym typeface="+mn-ea"/>
              </a:rPr>
              <a:t>交互场景构建工具</a:t>
            </a:r>
            <a:r>
              <a:rPr lang="zh-CN" altLang="en-US" b="0" kern="0" dirty="0">
                <a:solidFill>
                  <a:srgbClr val="000000"/>
                </a:solidFill>
                <a:sym typeface="+mn-ea"/>
              </a:rPr>
              <a:t>。</a:t>
            </a:r>
            <a:endParaRPr lang="en-US" altLang="zh-CN" b="0" kern="0" dirty="0">
              <a:solidFill>
                <a:srgbClr val="000000"/>
              </a:solidFill>
            </a:endParaRPr>
          </a:p>
          <a:p>
            <a:pPr marL="0" indent="0" eaLnBrk="1" hangingPunct="1">
              <a:buNone/>
            </a:pPr>
            <a:endParaRPr lang="en-US" altLang="zh-CN" dirty="0"/>
          </a:p>
        </p:txBody>
      </p:sp>
      <p:sp>
        <p:nvSpPr>
          <p:cNvPr id="31748"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8C854746-E3B8-4A0E-95EE-19E251592DC2}" type="slidenum">
              <a:rPr lang="en-US" altLang="zh-CN" sz="1800">
                <a:ea typeface="宋体" panose="02010600030101010101" pitchFamily="2" charset="-122"/>
              </a:rPr>
              <a:t>57</a:t>
            </a:fld>
            <a:endParaRPr lang="en-US" altLang="zh-CN" sz="180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单幅</a:t>
            </a:r>
            <a:r>
              <a:rPr lang="zh-CN" altLang="en-US" dirty="0">
                <a:sym typeface="+mn-ea"/>
              </a:rPr>
              <a:t>图像人体三维姿势估计及生成模型</a:t>
            </a:r>
            <a:endParaRPr lang="zh-CN" altLang="en-US" dirty="0"/>
          </a:p>
        </p:txBody>
      </p:sp>
      <p:sp>
        <p:nvSpPr>
          <p:cNvPr id="4" name="灯片编号占位符 3"/>
          <p:cNvSpPr>
            <a:spLocks noGrp="1"/>
          </p:cNvSpPr>
          <p:nvPr>
            <p:ph type="sldNum" sz="quarter" idx="10"/>
          </p:nvPr>
        </p:nvSpPr>
        <p:spPr/>
        <p:txBody>
          <a:bodyPr/>
          <a:lstStyle/>
          <a:p>
            <a:fld id="{89CB5DFE-CB92-4D7E-A76C-F40B16AFA645}" type="slidenum">
              <a:rPr lang="en-US" altLang="zh-CN" smtClean="0"/>
              <a:t>58</a:t>
            </a:fld>
            <a:endParaRPr lang="en-US" altLang="zh-CN"/>
          </a:p>
        </p:txBody>
      </p:sp>
      <p:sp>
        <p:nvSpPr>
          <p:cNvPr id="11" name="右箭头 10"/>
          <p:cNvSpPr/>
          <p:nvPr/>
        </p:nvSpPr>
        <p:spPr>
          <a:xfrm>
            <a:off x="5718868" y="3278253"/>
            <a:ext cx="1772285" cy="294005"/>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7" name="文本框 6">
            <a:extLst>
              <a:ext uri="{FF2B5EF4-FFF2-40B4-BE49-F238E27FC236}">
                <a16:creationId xmlns:a16="http://schemas.microsoft.com/office/drawing/2014/main" xmlns="" id="{33D6D71D-CB93-4CE6-A99B-2E545B0C4613}"/>
              </a:ext>
            </a:extLst>
          </p:cNvPr>
          <p:cNvSpPr txBox="1"/>
          <p:nvPr/>
        </p:nvSpPr>
        <p:spPr>
          <a:xfrm>
            <a:off x="5442958" y="2805417"/>
            <a:ext cx="2952749" cy="369332"/>
          </a:xfrm>
          <a:prstGeom prst="rect">
            <a:avLst/>
          </a:prstGeom>
          <a:noFill/>
          <a:ln>
            <a:noFill/>
          </a:ln>
        </p:spPr>
        <p:txBody>
          <a:bodyPr wrap="square" rtlCol="0">
            <a:spAutoFit/>
          </a:bodyPr>
          <a:lstStyle/>
          <a:p>
            <a:pPr algn="l"/>
            <a:r>
              <a:rPr lang="zh-CN" altLang="en-US" dirty="0">
                <a:solidFill>
                  <a:schemeClr val="accent2"/>
                </a:solidFill>
              </a:rPr>
              <a:t>用</a:t>
            </a:r>
            <a:r>
              <a:rPr lang="en-US" altLang="zh-CN" dirty="0">
                <a:solidFill>
                  <a:schemeClr val="accent2"/>
                </a:solidFill>
              </a:rPr>
              <a:t>SMPL</a:t>
            </a:r>
            <a:r>
              <a:rPr lang="zh-CN" altLang="en-US" dirty="0">
                <a:solidFill>
                  <a:schemeClr val="accent2"/>
                </a:solidFill>
              </a:rPr>
              <a:t>生成人体模型</a:t>
            </a:r>
          </a:p>
        </p:txBody>
      </p:sp>
      <p:pic>
        <p:nvPicPr>
          <p:cNvPr id="13" name="图片 12" descr="2">
            <a:extLst>
              <a:ext uri="{FF2B5EF4-FFF2-40B4-BE49-F238E27FC236}">
                <a16:creationId xmlns:a16="http://schemas.microsoft.com/office/drawing/2014/main" xmlns="" id="{59D5B113-0202-467A-907E-6DC438F007CD}"/>
              </a:ext>
            </a:extLst>
          </p:cNvPr>
          <p:cNvPicPr>
            <a:picLocks noChangeAspect="1"/>
          </p:cNvPicPr>
          <p:nvPr/>
        </p:nvPicPr>
        <p:blipFill>
          <a:blip r:embed="rId2"/>
          <a:stretch>
            <a:fillRect/>
          </a:stretch>
        </p:blipFill>
        <p:spPr>
          <a:xfrm>
            <a:off x="85333" y="2009295"/>
            <a:ext cx="1577193" cy="2369595"/>
          </a:xfrm>
          <a:prstGeom prst="rect">
            <a:avLst/>
          </a:prstGeom>
        </p:spPr>
      </p:pic>
      <p:pic>
        <p:nvPicPr>
          <p:cNvPr id="14" name="图片 13">
            <a:extLst>
              <a:ext uri="{FF2B5EF4-FFF2-40B4-BE49-F238E27FC236}">
                <a16:creationId xmlns:a16="http://schemas.microsoft.com/office/drawing/2014/main" xmlns="" id="{0D629C58-8667-49F2-81FF-EC0DFC0AADBE}"/>
              </a:ext>
            </a:extLst>
          </p:cNvPr>
          <p:cNvPicPr>
            <a:picLocks noChangeAspect="1"/>
          </p:cNvPicPr>
          <p:nvPr/>
        </p:nvPicPr>
        <p:blipFill>
          <a:blip r:embed="rId3"/>
          <a:stretch>
            <a:fillRect/>
          </a:stretch>
        </p:blipFill>
        <p:spPr>
          <a:xfrm>
            <a:off x="7712069" y="1871882"/>
            <a:ext cx="1227805" cy="2412222"/>
          </a:xfrm>
          <a:prstGeom prst="rect">
            <a:avLst/>
          </a:prstGeom>
        </p:spPr>
      </p:pic>
      <p:pic>
        <p:nvPicPr>
          <p:cNvPr id="16" name="图片 15">
            <a:extLst>
              <a:ext uri="{FF2B5EF4-FFF2-40B4-BE49-F238E27FC236}">
                <a16:creationId xmlns:a16="http://schemas.microsoft.com/office/drawing/2014/main" xmlns="" id="{FAA3EEA7-B062-4EB7-B991-FA8EA5371E17}"/>
              </a:ext>
            </a:extLst>
          </p:cNvPr>
          <p:cNvPicPr>
            <a:picLocks noChangeAspect="1"/>
          </p:cNvPicPr>
          <p:nvPr/>
        </p:nvPicPr>
        <p:blipFill>
          <a:blip r:embed="rId4"/>
          <a:stretch>
            <a:fillRect/>
          </a:stretch>
        </p:blipFill>
        <p:spPr>
          <a:xfrm>
            <a:off x="3923805" y="2009295"/>
            <a:ext cx="1574148" cy="2368834"/>
          </a:xfrm>
          <a:prstGeom prst="rect">
            <a:avLst/>
          </a:prstGeom>
        </p:spPr>
      </p:pic>
      <p:pic>
        <p:nvPicPr>
          <p:cNvPr id="17" name="图片 16">
            <a:extLst>
              <a:ext uri="{FF2B5EF4-FFF2-40B4-BE49-F238E27FC236}">
                <a16:creationId xmlns:a16="http://schemas.microsoft.com/office/drawing/2014/main" xmlns="" id="{DE2402C0-C3D4-4F4F-A7D1-89CC65CA9111}"/>
              </a:ext>
            </a:extLst>
          </p:cNvPr>
          <p:cNvPicPr>
            <a:picLocks noChangeAspect="1"/>
          </p:cNvPicPr>
          <p:nvPr/>
        </p:nvPicPr>
        <p:blipFill>
          <a:blip r:embed="rId5"/>
          <a:stretch>
            <a:fillRect/>
          </a:stretch>
        </p:blipFill>
        <p:spPr>
          <a:xfrm>
            <a:off x="2369598" y="2010056"/>
            <a:ext cx="1584044" cy="2368834"/>
          </a:xfrm>
          <a:prstGeom prst="rect">
            <a:avLst/>
          </a:prstGeom>
        </p:spPr>
      </p:pic>
      <p:sp>
        <p:nvSpPr>
          <p:cNvPr id="18" name="右箭头 10">
            <a:extLst>
              <a:ext uri="{FF2B5EF4-FFF2-40B4-BE49-F238E27FC236}">
                <a16:creationId xmlns:a16="http://schemas.microsoft.com/office/drawing/2014/main" xmlns="" id="{CAD6B146-9DE5-4BD4-9E89-36877A063F81}"/>
              </a:ext>
            </a:extLst>
          </p:cNvPr>
          <p:cNvSpPr/>
          <p:nvPr/>
        </p:nvSpPr>
        <p:spPr>
          <a:xfrm>
            <a:off x="1636718" y="3210439"/>
            <a:ext cx="815747" cy="347329"/>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9" name="文本框 18">
            <a:extLst>
              <a:ext uri="{FF2B5EF4-FFF2-40B4-BE49-F238E27FC236}">
                <a16:creationId xmlns:a16="http://schemas.microsoft.com/office/drawing/2014/main" xmlns="" id="{75381F31-574D-4B48-89FF-D2BFEEBF92F1}"/>
              </a:ext>
            </a:extLst>
          </p:cNvPr>
          <p:cNvSpPr txBox="1"/>
          <p:nvPr/>
        </p:nvSpPr>
        <p:spPr>
          <a:xfrm>
            <a:off x="1749477" y="1512154"/>
            <a:ext cx="590230" cy="1754326"/>
          </a:xfrm>
          <a:prstGeom prst="rect">
            <a:avLst/>
          </a:prstGeom>
          <a:noFill/>
          <a:ln>
            <a:noFill/>
          </a:ln>
        </p:spPr>
        <p:txBody>
          <a:bodyPr wrap="square" rtlCol="0">
            <a:spAutoFit/>
          </a:bodyPr>
          <a:lstStyle/>
          <a:p>
            <a:pPr algn="l"/>
            <a:r>
              <a:rPr lang="zh-CN" altLang="en-US" dirty="0">
                <a:solidFill>
                  <a:schemeClr val="accent2"/>
                </a:solidFill>
              </a:rPr>
              <a:t>二维姿势获取</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9CB5DFE-CB92-4D7E-A76C-F40B16AFA645}" type="slidenum">
              <a:rPr lang="en-US" altLang="zh-CN" smtClean="0"/>
              <a:t>59</a:t>
            </a:fld>
            <a:endParaRPr lang="en-US" altLang="zh-CN"/>
          </a:p>
        </p:txBody>
      </p:sp>
      <p:pic>
        <p:nvPicPr>
          <p:cNvPr id="7"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5299" y="1723711"/>
            <a:ext cx="4536246" cy="219074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420" y="4005556"/>
            <a:ext cx="5678738" cy="2171770"/>
          </a:xfrm>
          <a:prstGeom prst="rect">
            <a:avLst/>
          </a:prstGeom>
        </p:spPr>
      </p:pic>
      <p:sp>
        <p:nvSpPr>
          <p:cNvPr id="74" name="文本框 73"/>
          <p:cNvSpPr txBox="1"/>
          <p:nvPr/>
        </p:nvSpPr>
        <p:spPr>
          <a:xfrm>
            <a:off x="4572000" y="1250453"/>
            <a:ext cx="3911600" cy="398780"/>
          </a:xfrm>
          <a:prstGeom prst="rect">
            <a:avLst/>
          </a:prstGeom>
          <a:solidFill>
            <a:schemeClr val="bg1"/>
          </a:solidFill>
        </p:spPr>
        <p:txBody>
          <a:bodyPr wrap="square" rtlCol="0" anchor="t">
            <a:spAutoFit/>
          </a:bodyPr>
          <a:lstStyle/>
          <a:p>
            <a:r>
              <a:rPr lang="zh-CN" sz="2000" b="1" dirty="0">
                <a:solidFill>
                  <a:schemeClr val="accent2"/>
                </a:solidFill>
                <a:latin typeface="+mj-lt"/>
                <a:sym typeface="+mn-ea"/>
              </a:rPr>
              <a:t>用</a:t>
            </a:r>
            <a:r>
              <a:rPr lang="en-US" altLang="zh-CN" sz="2000" b="1" dirty="0">
                <a:solidFill>
                  <a:schemeClr val="accent2"/>
                </a:solidFill>
                <a:latin typeface="+mj-lt"/>
                <a:sym typeface="+mn-ea"/>
              </a:rPr>
              <a:t>shape</a:t>
            </a:r>
            <a:r>
              <a:rPr lang="zh-CN" altLang="en-US" sz="2000" b="1" dirty="0">
                <a:solidFill>
                  <a:schemeClr val="accent2"/>
                </a:solidFill>
                <a:latin typeface="+mj-lt"/>
                <a:sym typeface="+mn-ea"/>
              </a:rPr>
              <a:t>渲染合成对应</a:t>
            </a:r>
            <a:r>
              <a:rPr lang="en-US" altLang="zh-CN" sz="2000" b="1" dirty="0">
                <a:solidFill>
                  <a:schemeClr val="accent2"/>
                </a:solidFill>
                <a:latin typeface="+mj-lt"/>
                <a:sym typeface="+mn-ea"/>
              </a:rPr>
              <a:t>image</a:t>
            </a:r>
          </a:p>
        </p:txBody>
      </p:sp>
      <p:sp>
        <p:nvSpPr>
          <p:cNvPr id="11" name="文本框 10"/>
          <p:cNvSpPr txBox="1"/>
          <p:nvPr/>
        </p:nvSpPr>
        <p:spPr>
          <a:xfrm>
            <a:off x="5950158" y="5519854"/>
            <a:ext cx="3170030" cy="707886"/>
          </a:xfrm>
          <a:prstGeom prst="rect">
            <a:avLst/>
          </a:prstGeom>
          <a:solidFill>
            <a:schemeClr val="bg1"/>
          </a:solidFill>
        </p:spPr>
        <p:txBody>
          <a:bodyPr wrap="square" rtlCol="0" anchor="t">
            <a:spAutoFit/>
          </a:bodyPr>
          <a:lstStyle/>
          <a:p>
            <a:r>
              <a:rPr lang="zh-CN" altLang="en-US" sz="2000" b="1" dirty="0">
                <a:solidFill>
                  <a:schemeClr val="accent2"/>
                </a:solidFill>
                <a:latin typeface="+mj-lt"/>
                <a:sym typeface="+mn-ea"/>
              </a:rPr>
              <a:t>将</a:t>
            </a:r>
            <a:r>
              <a:rPr lang="en-US" altLang="zh-CN" sz="2000" b="1" dirty="0">
                <a:solidFill>
                  <a:schemeClr val="accent2"/>
                </a:solidFill>
                <a:latin typeface="+mj-lt"/>
                <a:sym typeface="+mn-ea"/>
              </a:rPr>
              <a:t>image</a:t>
            </a:r>
            <a:r>
              <a:rPr lang="zh-CN" altLang="en-US" sz="2000" b="1" dirty="0">
                <a:solidFill>
                  <a:schemeClr val="accent2"/>
                </a:solidFill>
                <a:latin typeface="+mj-lt"/>
                <a:sym typeface="+mn-ea"/>
              </a:rPr>
              <a:t>和对应的</a:t>
            </a:r>
            <a:r>
              <a:rPr lang="en-US" altLang="zh-CN" sz="2000" b="1" dirty="0">
                <a:solidFill>
                  <a:schemeClr val="accent2"/>
                </a:solidFill>
                <a:latin typeface="+mj-lt"/>
                <a:sym typeface="+mn-ea"/>
              </a:rPr>
              <a:t>shape</a:t>
            </a:r>
            <a:r>
              <a:rPr lang="zh-CN" altLang="en-US" sz="2000" b="1" dirty="0">
                <a:solidFill>
                  <a:schemeClr val="accent2"/>
                </a:solidFill>
                <a:latin typeface="+mj-lt"/>
                <a:sym typeface="+mn-ea"/>
              </a:rPr>
              <a:t>通过嵌入空间上的点对应</a:t>
            </a:r>
          </a:p>
        </p:txBody>
      </p:sp>
      <p:sp>
        <p:nvSpPr>
          <p:cNvPr id="17" name="标题 1">
            <a:extLst>
              <a:ext uri="{FF2B5EF4-FFF2-40B4-BE49-F238E27FC236}">
                <a16:creationId xmlns:a16="http://schemas.microsoft.com/office/drawing/2014/main" xmlns="" id="{44CD0846-E012-43C5-8364-FA2EA04B54A3}"/>
              </a:ext>
            </a:extLst>
          </p:cNvPr>
          <p:cNvSpPr txBox="1">
            <a:spLocks/>
          </p:cNvSpPr>
          <p:nvPr/>
        </p:nvSpPr>
        <p:spPr bwMode="auto">
          <a:xfrm>
            <a:off x="271420" y="477996"/>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dirty="0"/>
              <a:t>3.1</a:t>
            </a:r>
            <a:r>
              <a:rPr lang="zh-CN" altLang="en-US" dirty="0"/>
              <a:t>单幅</a:t>
            </a:r>
            <a:r>
              <a:rPr lang="zh-CN" altLang="en-US" dirty="0">
                <a:sym typeface="+mn-ea"/>
              </a:rPr>
              <a:t>图像交互对象</a:t>
            </a:r>
            <a:r>
              <a:rPr lang="zh-CN" altLang="zh-CN" dirty="0">
                <a:sym typeface="+mn-ea"/>
              </a:rPr>
              <a:t>检索</a:t>
            </a:r>
            <a:endParaRPr lang="zh-CN" altLang="en-US" dirty="0"/>
          </a:p>
        </p:txBody>
      </p:sp>
      <p:pic>
        <p:nvPicPr>
          <p:cNvPr id="18" name="图片 17">
            <a:extLst>
              <a:ext uri="{FF2B5EF4-FFF2-40B4-BE49-F238E27FC236}">
                <a16:creationId xmlns:a16="http://schemas.microsoft.com/office/drawing/2014/main" xmlns="" id="{6E440D3F-9A03-4538-8FCA-CB0054F9C9B5}"/>
              </a:ext>
            </a:extLst>
          </p:cNvPr>
          <p:cNvPicPr>
            <a:picLocks noChangeAspect="1"/>
          </p:cNvPicPr>
          <p:nvPr/>
        </p:nvPicPr>
        <p:blipFill rotWithShape="1">
          <a:blip r:embed="rId4"/>
          <a:srcRect b="34136"/>
          <a:stretch/>
        </p:blipFill>
        <p:spPr>
          <a:xfrm>
            <a:off x="117924" y="1794627"/>
            <a:ext cx="3918812" cy="1360075"/>
          </a:xfrm>
          <a:prstGeom prst="rect">
            <a:avLst/>
          </a:prstGeom>
        </p:spPr>
      </p:pic>
      <p:sp>
        <p:nvSpPr>
          <p:cNvPr id="19" name="文本框 18">
            <a:extLst>
              <a:ext uri="{FF2B5EF4-FFF2-40B4-BE49-F238E27FC236}">
                <a16:creationId xmlns:a16="http://schemas.microsoft.com/office/drawing/2014/main" xmlns="" id="{D4AC4267-B99C-4B71-89D0-B0B04DE8B9F6}"/>
              </a:ext>
            </a:extLst>
          </p:cNvPr>
          <p:cNvSpPr txBox="1"/>
          <p:nvPr/>
        </p:nvSpPr>
        <p:spPr>
          <a:xfrm>
            <a:off x="45085" y="1250453"/>
            <a:ext cx="3469160" cy="398780"/>
          </a:xfrm>
          <a:prstGeom prst="rect">
            <a:avLst/>
          </a:prstGeom>
          <a:solidFill>
            <a:schemeClr val="bg1"/>
          </a:solidFill>
        </p:spPr>
        <p:txBody>
          <a:bodyPr wrap="square" rtlCol="0" anchor="t">
            <a:spAutoFit/>
          </a:bodyPr>
          <a:lstStyle/>
          <a:p>
            <a:r>
              <a:rPr lang="zh-CN" altLang="en-US" sz="2000" b="1" dirty="0">
                <a:solidFill>
                  <a:schemeClr val="accent2"/>
                </a:solidFill>
                <a:latin typeface="+mj-lt"/>
                <a:sym typeface="+mn-ea"/>
              </a:rPr>
              <a:t>建立</a:t>
            </a:r>
            <a:r>
              <a:rPr lang="en-US" altLang="zh-CN" sz="2000" b="1" dirty="0">
                <a:solidFill>
                  <a:schemeClr val="accent2"/>
                </a:solidFill>
                <a:latin typeface="+mj-lt"/>
                <a:sym typeface="+mn-ea"/>
              </a:rPr>
              <a:t>shape embedding space</a:t>
            </a:r>
          </a:p>
        </p:txBody>
      </p:sp>
      <p:sp>
        <p:nvSpPr>
          <p:cNvPr id="9" name="右箭头 8"/>
          <p:cNvSpPr/>
          <p:nvPr/>
        </p:nvSpPr>
        <p:spPr bwMode="auto">
          <a:xfrm>
            <a:off x="3749906" y="2474073"/>
            <a:ext cx="538480" cy="30670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20" name="右箭头 8">
            <a:extLst>
              <a:ext uri="{FF2B5EF4-FFF2-40B4-BE49-F238E27FC236}">
                <a16:creationId xmlns:a16="http://schemas.microsoft.com/office/drawing/2014/main" xmlns="" id="{2C9C8F48-4A7C-4374-8507-82E553DDB3C6}"/>
              </a:ext>
            </a:extLst>
          </p:cNvPr>
          <p:cNvSpPr/>
          <p:nvPr/>
        </p:nvSpPr>
        <p:spPr bwMode="auto">
          <a:xfrm rot="5400000">
            <a:off x="4465594" y="3582964"/>
            <a:ext cx="538480" cy="30670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283568"/>
            <a:ext cx="9144000" cy="574431"/>
          </a:xfrm>
          <a:solidFill>
            <a:schemeClr val="bg1"/>
          </a:solidFill>
        </p:spPr>
        <p:txBody>
          <a:bodyPr>
            <a:noAutofit/>
          </a:bodyPr>
          <a:lstStyle/>
          <a:p>
            <a:r>
              <a:rPr lang="en-US" altLang="zh-CN" sz="2000" b="0" dirty="0">
                <a:solidFill>
                  <a:schemeClr val="tx1"/>
                </a:solidFill>
              </a:rPr>
              <a:t>Reasoning about Object Affordances in a Knowledge Base Representation  ECCV14</a:t>
            </a:r>
            <a:endParaRPr lang="zh-CN" altLang="en-US" sz="2000" b="0" dirty="0">
              <a:solidFill>
                <a:schemeClr val="tx1"/>
              </a:solidFill>
            </a:endParaRPr>
          </a:p>
        </p:txBody>
      </p:sp>
      <p:pic>
        <p:nvPicPr>
          <p:cNvPr id="5" name="图片 4"/>
          <p:cNvPicPr>
            <a:picLocks noChangeAspect="1"/>
          </p:cNvPicPr>
          <p:nvPr/>
        </p:nvPicPr>
        <p:blipFill rotWithShape="1">
          <a:blip r:embed="rId3"/>
          <a:srcRect t="32017" r="32414"/>
          <a:stretch/>
        </p:blipFill>
        <p:spPr>
          <a:xfrm>
            <a:off x="4713700" y="4282098"/>
            <a:ext cx="3848562" cy="2121877"/>
          </a:xfrm>
          <a:prstGeom prst="rect">
            <a:avLst/>
          </a:prstGeom>
        </p:spPr>
      </p:pic>
      <p:sp>
        <p:nvSpPr>
          <p:cNvPr id="6" name="文本框 5"/>
          <p:cNvSpPr txBox="1"/>
          <p:nvPr/>
        </p:nvSpPr>
        <p:spPr>
          <a:xfrm>
            <a:off x="99221" y="1222175"/>
            <a:ext cx="8620125" cy="1200329"/>
          </a:xfrm>
          <a:prstGeom prst="rect">
            <a:avLst/>
          </a:prstGeom>
          <a:noFill/>
        </p:spPr>
        <p:txBody>
          <a:bodyPr wrap="square" rtlCol="0">
            <a:spAutoFit/>
          </a:bodyPr>
          <a:lstStyle/>
          <a:p>
            <a:r>
              <a:rPr lang="zh-CN" altLang="en-US" dirty="0">
                <a:solidFill>
                  <a:srgbClr val="000000"/>
                </a:solidFill>
              </a:rPr>
              <a:t>输入一张图片，判断对象的可能的交互方式，人最可能的二维姿势以及人与对象的相对位置。</a:t>
            </a:r>
            <a:endParaRPr lang="en-US" altLang="zh-CN" dirty="0">
              <a:solidFill>
                <a:srgbClr val="000000"/>
              </a:solidFill>
            </a:endParaRPr>
          </a:p>
          <a:p>
            <a:r>
              <a:rPr lang="zh-CN" altLang="en-US" dirty="0">
                <a:solidFill>
                  <a:schemeClr val="accent2"/>
                </a:solidFill>
              </a:rPr>
              <a:t>输入：</a:t>
            </a:r>
            <a:r>
              <a:rPr lang="en-US" altLang="zh-CN" dirty="0">
                <a:solidFill>
                  <a:srgbClr val="000000"/>
                </a:solidFill>
              </a:rPr>
              <a:t>image of object</a:t>
            </a:r>
          </a:p>
          <a:p>
            <a:r>
              <a:rPr lang="zh-CN" altLang="en-US" dirty="0">
                <a:solidFill>
                  <a:schemeClr val="accent2"/>
                </a:solidFill>
              </a:rPr>
              <a:t>输出：</a:t>
            </a:r>
            <a:r>
              <a:rPr lang="zh-CN" altLang="en-US" dirty="0">
                <a:solidFill>
                  <a:srgbClr val="000000"/>
                </a:solidFill>
              </a:rPr>
              <a:t>人体二维姿势和对象的相对位置</a:t>
            </a:r>
          </a:p>
        </p:txBody>
      </p:sp>
      <p:pic>
        <p:nvPicPr>
          <p:cNvPr id="8" name="图片 7"/>
          <p:cNvPicPr>
            <a:picLocks noChangeAspect="1"/>
          </p:cNvPicPr>
          <p:nvPr/>
        </p:nvPicPr>
        <p:blipFill>
          <a:blip r:embed="rId4"/>
          <a:stretch>
            <a:fillRect/>
          </a:stretch>
        </p:blipFill>
        <p:spPr>
          <a:xfrm>
            <a:off x="99221" y="2522390"/>
            <a:ext cx="8883002" cy="1604134"/>
          </a:xfrm>
          <a:prstGeom prst="rect">
            <a:avLst/>
          </a:prstGeom>
        </p:spPr>
      </p:pic>
      <p:sp>
        <p:nvSpPr>
          <p:cNvPr id="9" name="标题 1">
            <a:extLst>
              <a:ext uri="{FF2B5EF4-FFF2-40B4-BE49-F238E27FC236}">
                <a16:creationId xmlns:a16="http://schemas.microsoft.com/office/drawing/2014/main" xmlns="" id="{94C4A571-B7E3-4137-AFEF-90989DBEA844}"/>
              </a:ext>
            </a:extLst>
          </p:cNvPr>
          <p:cNvSpPr txBox="1">
            <a:spLocks/>
          </p:cNvSpPr>
          <p:nvPr/>
        </p:nvSpPr>
        <p:spPr bwMode="auto">
          <a:xfrm>
            <a:off x="241300" y="454025"/>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pPr eaLnBrk="1" hangingPunct="1">
              <a:defRPr/>
            </a:pPr>
            <a:r>
              <a:rPr lang="en-US" altLang="zh-CN" sz="3600" dirty="0"/>
              <a:t>1. 2D Affordance from Image(s)</a:t>
            </a:r>
            <a:endParaRPr lang="zh-CN" altLang="en-US" sz="3600" dirty="0"/>
          </a:p>
        </p:txBody>
      </p:sp>
      <p:pic>
        <p:nvPicPr>
          <p:cNvPr id="7" name="图片 6">
            <a:extLst>
              <a:ext uri="{FF2B5EF4-FFF2-40B4-BE49-F238E27FC236}">
                <a16:creationId xmlns:a16="http://schemas.microsoft.com/office/drawing/2014/main" xmlns="" id="{E5BD99B2-775B-4578-A600-FA33984F5CF1}"/>
              </a:ext>
            </a:extLst>
          </p:cNvPr>
          <p:cNvPicPr>
            <a:picLocks noChangeAspect="1"/>
          </p:cNvPicPr>
          <p:nvPr/>
        </p:nvPicPr>
        <p:blipFill rotWithShape="1">
          <a:blip r:embed="rId5">
            <a:extLst>
              <a:ext uri="{28A0092B-C50C-407E-A947-70E740481C1C}">
                <a14:useLocalDpi xmlns:a14="http://schemas.microsoft.com/office/drawing/2010/main" val="0"/>
              </a:ext>
            </a:extLst>
          </a:blip>
          <a:srcRect b="13645"/>
          <a:stretch/>
        </p:blipFill>
        <p:spPr>
          <a:xfrm>
            <a:off x="849270" y="4126524"/>
            <a:ext cx="3691452" cy="2212923"/>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9CB5DFE-CB92-4D7E-A76C-F40B16AFA645}" type="slidenum">
              <a:rPr lang="en-US" altLang="zh-CN" smtClean="0"/>
              <a:t>60</a:t>
            </a:fld>
            <a:endParaRPr lang="en-US" altLang="zh-CN"/>
          </a:p>
        </p:txBody>
      </p:sp>
      <p:pic>
        <p:nvPicPr>
          <p:cNvPr id="5" name="图片 4" descr="2018-04-09 13-28-39屏幕截图"/>
          <p:cNvPicPr>
            <a:picLocks noChangeAspect="1"/>
          </p:cNvPicPr>
          <p:nvPr/>
        </p:nvPicPr>
        <p:blipFill>
          <a:blip r:embed="rId2"/>
          <a:srcRect l="1652" t="16243" r="52502" b="43177"/>
          <a:stretch>
            <a:fillRect/>
          </a:stretch>
        </p:blipFill>
        <p:spPr>
          <a:xfrm>
            <a:off x="428625" y="1542415"/>
            <a:ext cx="7020560" cy="2381250"/>
          </a:xfrm>
          <a:prstGeom prst="rect">
            <a:avLst/>
          </a:prstGeom>
        </p:spPr>
      </p:pic>
      <p:pic>
        <p:nvPicPr>
          <p:cNvPr id="6" name="图片 5" descr="2018-04-09 13-30-14屏幕截图"/>
          <p:cNvPicPr>
            <a:picLocks noChangeAspect="1"/>
          </p:cNvPicPr>
          <p:nvPr/>
        </p:nvPicPr>
        <p:blipFill>
          <a:blip r:embed="rId3"/>
          <a:srcRect l="1278" t="16179" r="51917" b="43685"/>
          <a:stretch>
            <a:fillRect/>
          </a:stretch>
        </p:blipFill>
        <p:spPr>
          <a:xfrm>
            <a:off x="371475" y="3923665"/>
            <a:ext cx="7190740" cy="2362835"/>
          </a:xfrm>
          <a:prstGeom prst="rect">
            <a:avLst/>
          </a:prstGeom>
        </p:spPr>
      </p:pic>
      <p:cxnSp>
        <p:nvCxnSpPr>
          <p:cNvPr id="7" name="直接连接符 6"/>
          <p:cNvCxnSpPr/>
          <p:nvPr/>
        </p:nvCxnSpPr>
        <p:spPr>
          <a:xfrm flipV="1">
            <a:off x="74295" y="3906520"/>
            <a:ext cx="8982075" cy="28575"/>
          </a:xfrm>
          <a:prstGeom prst="line">
            <a:avLst/>
          </a:prstGeom>
          <a:solidFill>
            <a:schemeClr val="accent1"/>
          </a:solidFill>
          <a:ln w="38100" cap="flat" cmpd="sng" algn="ctr">
            <a:solidFill>
              <a:schemeClr val="accent3">
                <a:lumMod val="50000"/>
              </a:schemeClr>
            </a:solidFill>
            <a:prstDash val="solid"/>
            <a:round/>
            <a:headEnd type="none" w="med" len="med"/>
            <a:tailEnd type="none" w="med" len="med"/>
          </a:ln>
        </p:spPr>
      </p:cxnSp>
      <p:sp>
        <p:nvSpPr>
          <p:cNvPr id="10" name="标题 1">
            <a:extLst>
              <a:ext uri="{FF2B5EF4-FFF2-40B4-BE49-F238E27FC236}">
                <a16:creationId xmlns:a16="http://schemas.microsoft.com/office/drawing/2014/main" xmlns="" id="{1C1BA95A-3FD0-4C85-B045-DAF152CC74AE}"/>
              </a:ext>
            </a:extLst>
          </p:cNvPr>
          <p:cNvSpPr txBox="1">
            <a:spLocks/>
          </p:cNvSpPr>
          <p:nvPr/>
        </p:nvSpPr>
        <p:spPr bwMode="auto">
          <a:xfrm>
            <a:off x="271420" y="477996"/>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dirty="0"/>
              <a:t>3.1</a:t>
            </a:r>
            <a:r>
              <a:rPr lang="zh-CN" altLang="en-US" dirty="0"/>
              <a:t>单幅</a:t>
            </a:r>
            <a:r>
              <a:rPr lang="zh-CN" altLang="en-US" dirty="0">
                <a:sym typeface="+mn-ea"/>
              </a:rPr>
              <a:t>图像交互对象</a:t>
            </a:r>
            <a:r>
              <a:rPr lang="zh-CN" altLang="zh-CN" dirty="0">
                <a:sym typeface="+mn-ea"/>
              </a:rPr>
              <a:t>检索</a:t>
            </a:r>
            <a:r>
              <a:rPr lang="zh-CN" altLang="en-US" dirty="0">
                <a:sym typeface="+mn-ea"/>
              </a:rPr>
              <a:t>实验结果</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9CB5DFE-CB92-4D7E-A76C-F40B16AFA645}" type="slidenum">
              <a:rPr lang="en-US" altLang="zh-CN" smtClean="0"/>
              <a:t>61</a:t>
            </a:fld>
            <a:endParaRPr lang="en-US" altLang="zh-CN"/>
          </a:p>
        </p:txBody>
      </p:sp>
      <p:sp>
        <p:nvSpPr>
          <p:cNvPr id="11" name="右箭头 10"/>
          <p:cNvSpPr/>
          <p:nvPr/>
        </p:nvSpPr>
        <p:spPr>
          <a:xfrm>
            <a:off x="3574464" y="2664777"/>
            <a:ext cx="1626870" cy="294005"/>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22" name="图片 21" descr="2"/>
          <p:cNvPicPr>
            <a:picLocks noChangeAspect="1"/>
          </p:cNvPicPr>
          <p:nvPr/>
        </p:nvPicPr>
        <p:blipFill>
          <a:blip r:embed="rId2"/>
          <a:stretch>
            <a:fillRect/>
          </a:stretch>
        </p:blipFill>
        <p:spPr>
          <a:xfrm>
            <a:off x="1376729" y="1279842"/>
            <a:ext cx="2040890" cy="3065780"/>
          </a:xfrm>
          <a:prstGeom prst="rect">
            <a:avLst/>
          </a:prstGeom>
        </p:spPr>
      </p:pic>
      <p:pic>
        <p:nvPicPr>
          <p:cNvPr id="7" name="图片 6"/>
          <p:cNvPicPr>
            <a:picLocks noChangeAspect="1"/>
          </p:cNvPicPr>
          <p:nvPr/>
        </p:nvPicPr>
        <p:blipFill>
          <a:blip r:embed="rId3"/>
          <a:stretch>
            <a:fillRect/>
          </a:stretch>
        </p:blipFill>
        <p:spPr>
          <a:xfrm>
            <a:off x="5341034" y="1279842"/>
            <a:ext cx="2342515" cy="3069590"/>
          </a:xfrm>
          <a:prstGeom prst="rect">
            <a:avLst/>
          </a:prstGeom>
        </p:spPr>
      </p:pic>
      <p:sp>
        <p:nvSpPr>
          <p:cNvPr id="5" name="文本框 4"/>
          <p:cNvSpPr txBox="1"/>
          <p:nvPr/>
        </p:nvSpPr>
        <p:spPr>
          <a:xfrm>
            <a:off x="3761970" y="3089618"/>
            <a:ext cx="1251857" cy="39878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位姿估计</a:t>
            </a:r>
          </a:p>
        </p:txBody>
      </p:sp>
      <p:sp>
        <p:nvSpPr>
          <p:cNvPr id="12" name="标题 1">
            <a:extLst>
              <a:ext uri="{FF2B5EF4-FFF2-40B4-BE49-F238E27FC236}">
                <a16:creationId xmlns:a16="http://schemas.microsoft.com/office/drawing/2014/main" xmlns="" id="{CE4B8C5E-C24B-4852-97EE-796A944B4291}"/>
              </a:ext>
            </a:extLst>
          </p:cNvPr>
          <p:cNvSpPr txBox="1">
            <a:spLocks/>
          </p:cNvSpPr>
          <p:nvPr/>
        </p:nvSpPr>
        <p:spPr bwMode="auto">
          <a:xfrm>
            <a:off x="271420" y="477996"/>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dirty="0"/>
              <a:t>3.1</a:t>
            </a:r>
            <a:r>
              <a:rPr lang="zh-CN" altLang="en-US" dirty="0"/>
              <a:t>单幅</a:t>
            </a:r>
            <a:r>
              <a:rPr lang="zh-CN" altLang="en-US" dirty="0">
                <a:sym typeface="+mn-ea"/>
              </a:rPr>
              <a:t>图像交互对象</a:t>
            </a:r>
            <a:r>
              <a:rPr lang="zh-CN" altLang="zh-CN" dirty="0">
                <a:sym typeface="+mn-ea"/>
              </a:rPr>
              <a:t>位姿估计</a:t>
            </a:r>
            <a:endParaRPr lang="zh-CN" altLang="en-US" dirty="0"/>
          </a:p>
        </p:txBody>
      </p:sp>
      <p:pic>
        <p:nvPicPr>
          <p:cNvPr id="16" name="内容占位符 4">
            <a:extLst>
              <a:ext uri="{FF2B5EF4-FFF2-40B4-BE49-F238E27FC236}">
                <a16:creationId xmlns:a16="http://schemas.microsoft.com/office/drawing/2014/main" xmlns="" id="{94E70843-B4C4-40F6-8B2A-849F55F53A96}"/>
              </a:ext>
            </a:extLst>
          </p:cNvPr>
          <p:cNvPicPr>
            <a:picLocks noChangeAspect="1"/>
          </p:cNvPicPr>
          <p:nvPr/>
        </p:nvPicPr>
        <p:blipFill>
          <a:blip r:embed="rId4"/>
          <a:stretch>
            <a:fillRect/>
          </a:stretch>
        </p:blipFill>
        <p:spPr>
          <a:xfrm>
            <a:off x="3242834" y="4516319"/>
            <a:ext cx="2290127" cy="186368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单幅</a:t>
            </a:r>
            <a:r>
              <a:rPr lang="zh-CN" altLang="en-US" dirty="0">
                <a:sym typeface="+mn-ea"/>
              </a:rPr>
              <a:t>图像交互对象</a:t>
            </a:r>
            <a:r>
              <a:rPr lang="zh-CN" altLang="zh-CN" dirty="0">
                <a:sym typeface="+mn-ea"/>
              </a:rPr>
              <a:t>位姿估计 </a:t>
            </a:r>
            <a:endParaRPr lang="zh-CN" altLang="en-US" dirty="0"/>
          </a:p>
        </p:txBody>
      </p:sp>
      <p:sp>
        <p:nvSpPr>
          <p:cNvPr id="4" name="灯片编号占位符 3"/>
          <p:cNvSpPr>
            <a:spLocks noGrp="1"/>
          </p:cNvSpPr>
          <p:nvPr>
            <p:ph type="sldNum" sz="quarter" idx="10"/>
          </p:nvPr>
        </p:nvSpPr>
        <p:spPr/>
        <p:txBody>
          <a:bodyPr/>
          <a:lstStyle/>
          <a:p>
            <a:fld id="{89CB5DFE-CB92-4D7E-A76C-F40B16AFA645}" type="slidenum">
              <a:rPr lang="en-US" altLang="zh-CN" smtClean="0"/>
              <a:t>62</a:t>
            </a:fld>
            <a:endParaRPr lang="en-US" altLang="zh-CN"/>
          </a:p>
        </p:txBody>
      </p:sp>
      <p:pic>
        <p:nvPicPr>
          <p:cNvPr id="9" name="图片 8">
            <a:extLst>
              <a:ext uri="{FF2B5EF4-FFF2-40B4-BE49-F238E27FC236}">
                <a16:creationId xmlns:a16="http://schemas.microsoft.com/office/drawing/2014/main" xmlns="" id="{617B323A-4667-4990-8E91-F26782952BBB}"/>
              </a:ext>
            </a:extLst>
          </p:cNvPr>
          <p:cNvPicPr>
            <a:picLocks noChangeAspect="1"/>
          </p:cNvPicPr>
          <p:nvPr/>
        </p:nvPicPr>
        <p:blipFill>
          <a:blip r:embed="rId2"/>
          <a:stretch>
            <a:fillRect/>
          </a:stretch>
        </p:blipFill>
        <p:spPr>
          <a:xfrm>
            <a:off x="937142" y="1302742"/>
            <a:ext cx="4021222" cy="2387850"/>
          </a:xfrm>
          <a:prstGeom prst="rect">
            <a:avLst/>
          </a:prstGeom>
        </p:spPr>
      </p:pic>
      <p:sp>
        <p:nvSpPr>
          <p:cNvPr id="10" name="文本框 9">
            <a:extLst>
              <a:ext uri="{FF2B5EF4-FFF2-40B4-BE49-F238E27FC236}">
                <a16:creationId xmlns:a16="http://schemas.microsoft.com/office/drawing/2014/main" xmlns="" id="{6E1C902D-DFB3-4B68-AAA9-BEE038A8C1EE}"/>
              </a:ext>
            </a:extLst>
          </p:cNvPr>
          <p:cNvSpPr txBox="1"/>
          <p:nvPr/>
        </p:nvSpPr>
        <p:spPr>
          <a:xfrm>
            <a:off x="5935554" y="3833853"/>
            <a:ext cx="1371600" cy="368300"/>
          </a:xfrm>
          <a:prstGeom prst="rect">
            <a:avLst/>
          </a:prstGeom>
          <a:solidFill>
            <a:srgbClr val="FFFFFF">
              <a:alpha val="0"/>
            </a:srgbClr>
          </a:solidFill>
        </p:spPr>
        <p:txBody>
          <a:bodyPr wrap="square" rtlCol="0" anchor="t">
            <a:spAutoFit/>
          </a:bodyPr>
          <a:lstStyle/>
          <a:p>
            <a:r>
              <a:rPr lang="zh-CN" altLang="en-US" sz="1800" dirty="0">
                <a:solidFill>
                  <a:schemeClr val="bg1"/>
                </a:solidFill>
                <a:latin typeface="+mn-lt"/>
                <a:ea typeface="+mn-ea"/>
                <a:sym typeface="+mn-ea"/>
              </a:rPr>
              <a:t>多任务学习</a:t>
            </a:r>
          </a:p>
        </p:txBody>
      </p:sp>
      <p:pic>
        <p:nvPicPr>
          <p:cNvPr id="11" name="图片 10">
            <a:extLst>
              <a:ext uri="{FF2B5EF4-FFF2-40B4-BE49-F238E27FC236}">
                <a16:creationId xmlns:a16="http://schemas.microsoft.com/office/drawing/2014/main" xmlns="" id="{EC4F8BA2-657B-44D4-B0FA-7AA763B599D5}"/>
              </a:ext>
            </a:extLst>
          </p:cNvPr>
          <p:cNvPicPr>
            <a:picLocks noChangeAspect="1"/>
          </p:cNvPicPr>
          <p:nvPr/>
        </p:nvPicPr>
        <p:blipFill>
          <a:blip r:embed="rId3"/>
          <a:stretch>
            <a:fillRect/>
          </a:stretch>
        </p:blipFill>
        <p:spPr>
          <a:xfrm>
            <a:off x="736385" y="4440729"/>
            <a:ext cx="1203325" cy="1244600"/>
          </a:xfrm>
          <a:prstGeom prst="rect">
            <a:avLst/>
          </a:prstGeom>
        </p:spPr>
      </p:pic>
      <p:pic>
        <p:nvPicPr>
          <p:cNvPr id="12" name="图片 11">
            <a:extLst>
              <a:ext uri="{FF2B5EF4-FFF2-40B4-BE49-F238E27FC236}">
                <a16:creationId xmlns:a16="http://schemas.microsoft.com/office/drawing/2014/main" xmlns="" id="{4498D4B5-D644-4876-93D0-28C7DD052DA2}"/>
              </a:ext>
            </a:extLst>
          </p:cNvPr>
          <p:cNvPicPr>
            <a:picLocks noChangeAspect="1"/>
          </p:cNvPicPr>
          <p:nvPr/>
        </p:nvPicPr>
        <p:blipFill>
          <a:blip r:embed="rId4"/>
          <a:stretch>
            <a:fillRect/>
          </a:stretch>
        </p:blipFill>
        <p:spPr>
          <a:xfrm>
            <a:off x="3558192" y="4317683"/>
            <a:ext cx="1400172" cy="1328247"/>
          </a:xfrm>
          <a:prstGeom prst="rect">
            <a:avLst/>
          </a:prstGeom>
        </p:spPr>
      </p:pic>
      <p:sp>
        <p:nvSpPr>
          <p:cNvPr id="13" name="右箭头 4">
            <a:extLst>
              <a:ext uri="{FF2B5EF4-FFF2-40B4-BE49-F238E27FC236}">
                <a16:creationId xmlns:a16="http://schemas.microsoft.com/office/drawing/2014/main" xmlns="" id="{FEE5F8F1-F59B-4D80-BB0E-48D7AA7EF56B}"/>
              </a:ext>
            </a:extLst>
          </p:cNvPr>
          <p:cNvSpPr/>
          <p:nvPr/>
        </p:nvSpPr>
        <p:spPr>
          <a:xfrm>
            <a:off x="2329928" y="4878301"/>
            <a:ext cx="856096" cy="257695"/>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4" name="文本框 13">
            <a:extLst>
              <a:ext uri="{FF2B5EF4-FFF2-40B4-BE49-F238E27FC236}">
                <a16:creationId xmlns:a16="http://schemas.microsoft.com/office/drawing/2014/main" xmlns="" id="{D4149566-5B14-4295-98B7-0A784071C674}"/>
              </a:ext>
            </a:extLst>
          </p:cNvPr>
          <p:cNvSpPr txBox="1"/>
          <p:nvPr/>
        </p:nvSpPr>
        <p:spPr>
          <a:xfrm>
            <a:off x="3492141" y="6091994"/>
            <a:ext cx="1532273" cy="307777"/>
          </a:xfrm>
          <a:prstGeom prst="rect">
            <a:avLst/>
          </a:prstGeom>
          <a:solidFill>
            <a:schemeClr val="bg1"/>
          </a:solidFill>
        </p:spPr>
        <p:txBody>
          <a:bodyPr wrap="square" rtlCol="0">
            <a:spAutoFit/>
          </a:bodyPr>
          <a:lstStyle/>
          <a:p>
            <a:r>
              <a:rPr lang="en-US" altLang="zh-CN" sz="1400" dirty="0">
                <a:latin typeface="+mn-lt"/>
                <a:ea typeface="+mn-ea"/>
              </a:rPr>
              <a:t>Feature Extraction</a:t>
            </a:r>
            <a:endParaRPr lang="zh-CN" altLang="en-US" sz="1400" dirty="0">
              <a:latin typeface="+mn-lt"/>
              <a:ea typeface="+mn-ea"/>
            </a:endParaRPr>
          </a:p>
        </p:txBody>
      </p:sp>
      <p:sp>
        <p:nvSpPr>
          <p:cNvPr id="15" name="文本框 14">
            <a:extLst>
              <a:ext uri="{FF2B5EF4-FFF2-40B4-BE49-F238E27FC236}">
                <a16:creationId xmlns:a16="http://schemas.microsoft.com/office/drawing/2014/main" xmlns="" id="{391E64E3-EBB1-411C-86EF-C12BF55FA694}"/>
              </a:ext>
            </a:extLst>
          </p:cNvPr>
          <p:cNvSpPr txBox="1"/>
          <p:nvPr/>
        </p:nvSpPr>
        <p:spPr>
          <a:xfrm>
            <a:off x="4206014" y="5135996"/>
            <a:ext cx="731972" cy="400110"/>
          </a:xfrm>
          <a:prstGeom prst="rect">
            <a:avLst/>
          </a:prstGeom>
          <a:noFill/>
        </p:spPr>
        <p:txBody>
          <a:bodyPr wrap="square" rtlCol="0">
            <a:spAutoFit/>
          </a:bodyPr>
          <a:lstStyle/>
          <a:p>
            <a:r>
              <a:rPr lang="en-US" altLang="zh-CN" sz="2000" dirty="0">
                <a:latin typeface="+mn-lt"/>
                <a:ea typeface="+mn-ea"/>
              </a:rPr>
              <a:t>CNN</a:t>
            </a:r>
            <a:endParaRPr lang="zh-CN" altLang="en-US" sz="2000" dirty="0">
              <a:latin typeface="+mn-lt"/>
              <a:ea typeface="+mn-ea"/>
            </a:endParaRPr>
          </a:p>
        </p:txBody>
      </p:sp>
      <p:grpSp>
        <p:nvGrpSpPr>
          <p:cNvPr id="16" name="组合 15">
            <a:extLst>
              <a:ext uri="{FF2B5EF4-FFF2-40B4-BE49-F238E27FC236}">
                <a16:creationId xmlns:a16="http://schemas.microsoft.com/office/drawing/2014/main" xmlns="" id="{94F49A86-618B-4C57-B944-BA476EBF488B}"/>
              </a:ext>
            </a:extLst>
          </p:cNvPr>
          <p:cNvGrpSpPr/>
          <p:nvPr/>
        </p:nvGrpSpPr>
        <p:grpSpPr>
          <a:xfrm>
            <a:off x="5476365" y="3912247"/>
            <a:ext cx="797571" cy="2028511"/>
            <a:chOff x="4231179" y="2461098"/>
            <a:chExt cx="797571" cy="2028511"/>
          </a:xfrm>
        </p:grpSpPr>
        <p:sp>
          <p:nvSpPr>
            <p:cNvPr id="17" name="左大括号 16">
              <a:extLst>
                <a:ext uri="{FF2B5EF4-FFF2-40B4-BE49-F238E27FC236}">
                  <a16:creationId xmlns:a16="http://schemas.microsoft.com/office/drawing/2014/main" xmlns="" id="{A75E1332-4E14-45DA-A375-0A6B359E218C}"/>
                </a:ext>
              </a:extLst>
            </p:cNvPr>
            <p:cNvSpPr/>
            <p:nvPr/>
          </p:nvSpPr>
          <p:spPr bwMode="auto">
            <a:xfrm>
              <a:off x="4231179" y="2461098"/>
              <a:ext cx="648392" cy="2028511"/>
            </a:xfrm>
            <a:prstGeom prst="leftBrac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文本框 17">
              <a:extLst>
                <a:ext uri="{FF2B5EF4-FFF2-40B4-BE49-F238E27FC236}">
                  <a16:creationId xmlns:a16="http://schemas.microsoft.com/office/drawing/2014/main" xmlns="" id="{6B34F621-D5D2-412E-8482-7EF22F1772F7}"/>
                </a:ext>
              </a:extLst>
            </p:cNvPr>
            <p:cNvSpPr txBox="1"/>
            <p:nvPr/>
          </p:nvSpPr>
          <p:spPr>
            <a:xfrm>
              <a:off x="4538748" y="3346507"/>
              <a:ext cx="490002" cy="338554"/>
            </a:xfrm>
            <a:prstGeom prst="rect">
              <a:avLst/>
            </a:prstGeom>
            <a:noFill/>
          </p:spPr>
          <p:txBody>
            <a:bodyPr wrap="square" rtlCol="0">
              <a:spAutoFit/>
            </a:bodyPr>
            <a:lstStyle/>
            <a:p>
              <a:r>
                <a:rPr lang="en-US" altLang="zh-CN" sz="1600" dirty="0">
                  <a:latin typeface="+mn-lt"/>
                  <a:ea typeface="+mn-ea"/>
                </a:rPr>
                <a:t>FC</a:t>
              </a:r>
              <a:endParaRPr lang="zh-CN" altLang="en-US" sz="1600" dirty="0">
                <a:latin typeface="+mn-lt"/>
                <a:ea typeface="+mn-ea"/>
              </a:endParaRPr>
            </a:p>
          </p:txBody>
        </p:sp>
      </p:grpSp>
      <p:grpSp>
        <p:nvGrpSpPr>
          <p:cNvPr id="19" name="组合 18">
            <a:extLst>
              <a:ext uri="{FF2B5EF4-FFF2-40B4-BE49-F238E27FC236}">
                <a16:creationId xmlns:a16="http://schemas.microsoft.com/office/drawing/2014/main" xmlns="" id="{DC9A5C17-A6E3-426A-AB87-1C02B22A2CF8}"/>
              </a:ext>
            </a:extLst>
          </p:cNvPr>
          <p:cNvGrpSpPr/>
          <p:nvPr/>
        </p:nvGrpSpPr>
        <p:grpSpPr>
          <a:xfrm>
            <a:off x="6124757" y="3833853"/>
            <a:ext cx="1834522" cy="307777"/>
            <a:chOff x="4857223" y="2382704"/>
            <a:chExt cx="1834522" cy="307777"/>
          </a:xfrm>
        </p:grpSpPr>
        <p:sp>
          <p:nvSpPr>
            <p:cNvPr id="20" name="右箭头 14">
              <a:extLst>
                <a:ext uri="{FF2B5EF4-FFF2-40B4-BE49-F238E27FC236}">
                  <a16:creationId xmlns:a16="http://schemas.microsoft.com/office/drawing/2014/main" xmlns="" id="{D94020BF-F8D3-4FDC-9DAC-9F2FCEE09982}"/>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1" name="文本框 20">
              <a:extLst>
                <a:ext uri="{FF2B5EF4-FFF2-40B4-BE49-F238E27FC236}">
                  <a16:creationId xmlns:a16="http://schemas.microsoft.com/office/drawing/2014/main" xmlns="" id="{A40ABADC-2A70-42B5-BF85-FE8B740A6F53}"/>
                </a:ext>
              </a:extLst>
            </p:cNvPr>
            <p:cNvSpPr txBox="1"/>
            <p:nvPr/>
          </p:nvSpPr>
          <p:spPr>
            <a:xfrm>
              <a:off x="5868785" y="2382704"/>
              <a:ext cx="822960" cy="307777"/>
            </a:xfrm>
            <a:prstGeom prst="rect">
              <a:avLst/>
            </a:prstGeom>
            <a:solidFill>
              <a:schemeClr val="bg1"/>
            </a:solidFill>
          </p:spPr>
          <p:txBody>
            <a:bodyPr wrap="square" rtlCol="0">
              <a:spAutoFit/>
            </a:bodyPr>
            <a:lstStyle/>
            <a:p>
              <a:r>
                <a:rPr lang="en-US" altLang="zh-CN" sz="1400" dirty="0">
                  <a:latin typeface="+mn-lt"/>
                  <a:ea typeface="+mn-ea"/>
                </a:rPr>
                <a:t>Azimuth</a:t>
              </a:r>
              <a:endParaRPr lang="zh-CN" altLang="en-US" sz="1400" dirty="0">
                <a:latin typeface="+mn-lt"/>
                <a:ea typeface="+mn-ea"/>
              </a:endParaRPr>
            </a:p>
          </p:txBody>
        </p:sp>
      </p:grpSp>
      <p:grpSp>
        <p:nvGrpSpPr>
          <p:cNvPr id="22" name="组合 21">
            <a:extLst>
              <a:ext uri="{FF2B5EF4-FFF2-40B4-BE49-F238E27FC236}">
                <a16:creationId xmlns:a16="http://schemas.microsoft.com/office/drawing/2014/main" xmlns="" id="{024D146B-EB6B-485F-82FA-F383AAF2BE0B}"/>
              </a:ext>
            </a:extLst>
          </p:cNvPr>
          <p:cNvGrpSpPr/>
          <p:nvPr/>
        </p:nvGrpSpPr>
        <p:grpSpPr>
          <a:xfrm>
            <a:off x="6124649" y="4440729"/>
            <a:ext cx="1897380" cy="306705"/>
            <a:chOff x="4857223" y="2382704"/>
            <a:chExt cx="1834522" cy="306705"/>
          </a:xfrm>
        </p:grpSpPr>
        <p:sp>
          <p:nvSpPr>
            <p:cNvPr id="23" name="右箭头 18">
              <a:extLst>
                <a:ext uri="{FF2B5EF4-FFF2-40B4-BE49-F238E27FC236}">
                  <a16:creationId xmlns:a16="http://schemas.microsoft.com/office/drawing/2014/main" xmlns="" id="{BBD89719-11BA-4FE6-8880-63755338D8AB}"/>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4" name="文本框 23">
              <a:extLst>
                <a:ext uri="{FF2B5EF4-FFF2-40B4-BE49-F238E27FC236}">
                  <a16:creationId xmlns:a16="http://schemas.microsoft.com/office/drawing/2014/main" xmlns="" id="{FF980FEE-685B-478F-BB47-16E456F1E278}"/>
                </a:ext>
              </a:extLst>
            </p:cNvPr>
            <p:cNvSpPr txBox="1"/>
            <p:nvPr/>
          </p:nvSpPr>
          <p:spPr>
            <a:xfrm>
              <a:off x="5868785" y="2382704"/>
              <a:ext cx="822960" cy="306705"/>
            </a:xfrm>
            <a:prstGeom prst="rect">
              <a:avLst/>
            </a:prstGeom>
            <a:solidFill>
              <a:schemeClr val="bg1"/>
            </a:solidFill>
          </p:spPr>
          <p:txBody>
            <a:bodyPr wrap="square" rtlCol="0">
              <a:spAutoFit/>
            </a:bodyPr>
            <a:lstStyle/>
            <a:p>
              <a:r>
                <a:rPr lang="en-US" sz="1400" dirty="0">
                  <a:latin typeface="+mn-lt"/>
                  <a:ea typeface="+mn-ea"/>
                </a:rPr>
                <a:t>elevation</a:t>
              </a:r>
            </a:p>
          </p:txBody>
        </p:sp>
      </p:grpSp>
      <p:grpSp>
        <p:nvGrpSpPr>
          <p:cNvPr id="25" name="组合 24">
            <a:extLst>
              <a:ext uri="{FF2B5EF4-FFF2-40B4-BE49-F238E27FC236}">
                <a16:creationId xmlns:a16="http://schemas.microsoft.com/office/drawing/2014/main" xmlns="" id="{5269000B-67A6-41A9-826D-5D67BECE2940}"/>
              </a:ext>
            </a:extLst>
          </p:cNvPr>
          <p:cNvGrpSpPr/>
          <p:nvPr/>
        </p:nvGrpSpPr>
        <p:grpSpPr>
          <a:xfrm>
            <a:off x="6124757" y="5071277"/>
            <a:ext cx="2406015" cy="306705"/>
            <a:chOff x="4857223" y="2382704"/>
            <a:chExt cx="2406015" cy="306705"/>
          </a:xfrm>
        </p:grpSpPr>
        <p:sp>
          <p:nvSpPr>
            <p:cNvPr id="26" name="右箭头 21">
              <a:extLst>
                <a:ext uri="{FF2B5EF4-FFF2-40B4-BE49-F238E27FC236}">
                  <a16:creationId xmlns:a16="http://schemas.microsoft.com/office/drawing/2014/main" xmlns="" id="{5320BCC3-3F5D-40DA-AE83-C0D335DACD56}"/>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7" name="文本框 26">
              <a:extLst>
                <a:ext uri="{FF2B5EF4-FFF2-40B4-BE49-F238E27FC236}">
                  <a16:creationId xmlns:a16="http://schemas.microsoft.com/office/drawing/2014/main" xmlns="" id="{23C32C2C-6ACA-47DE-9789-75CACF396F4F}"/>
                </a:ext>
              </a:extLst>
            </p:cNvPr>
            <p:cNvSpPr txBox="1"/>
            <p:nvPr/>
          </p:nvSpPr>
          <p:spPr>
            <a:xfrm>
              <a:off x="5868778" y="2382704"/>
              <a:ext cx="1394460" cy="306705"/>
            </a:xfrm>
            <a:prstGeom prst="rect">
              <a:avLst/>
            </a:prstGeom>
            <a:solidFill>
              <a:schemeClr val="bg1"/>
            </a:solidFill>
          </p:spPr>
          <p:txBody>
            <a:bodyPr wrap="square" rtlCol="0">
              <a:spAutoFit/>
            </a:bodyPr>
            <a:lstStyle/>
            <a:p>
              <a:r>
                <a:rPr lang="en-US" sz="1400" dirty="0">
                  <a:latin typeface="+mn-lt"/>
                  <a:ea typeface="+mn-ea"/>
                </a:rPr>
                <a:t>in-plane rotation</a:t>
              </a:r>
            </a:p>
          </p:txBody>
        </p:sp>
      </p:grpSp>
      <p:grpSp>
        <p:nvGrpSpPr>
          <p:cNvPr id="28" name="组合 27">
            <a:extLst>
              <a:ext uri="{FF2B5EF4-FFF2-40B4-BE49-F238E27FC236}">
                <a16:creationId xmlns:a16="http://schemas.microsoft.com/office/drawing/2014/main" xmlns="" id="{18349158-2174-4139-B153-86256AF045CD}"/>
              </a:ext>
            </a:extLst>
          </p:cNvPr>
          <p:cNvGrpSpPr/>
          <p:nvPr/>
        </p:nvGrpSpPr>
        <p:grpSpPr>
          <a:xfrm>
            <a:off x="6124757" y="5712734"/>
            <a:ext cx="1834522" cy="306705"/>
            <a:chOff x="4857223" y="2382704"/>
            <a:chExt cx="1834522" cy="306705"/>
          </a:xfrm>
        </p:grpSpPr>
        <p:sp>
          <p:nvSpPr>
            <p:cNvPr id="29" name="右箭头 24">
              <a:extLst>
                <a:ext uri="{FF2B5EF4-FFF2-40B4-BE49-F238E27FC236}">
                  <a16:creationId xmlns:a16="http://schemas.microsoft.com/office/drawing/2014/main" xmlns="" id="{EB18DF1B-5440-44DD-BBDC-3EF07CCC4E02}"/>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0" name="文本框 29">
              <a:extLst>
                <a:ext uri="{FF2B5EF4-FFF2-40B4-BE49-F238E27FC236}">
                  <a16:creationId xmlns:a16="http://schemas.microsoft.com/office/drawing/2014/main" xmlns="" id="{1C3E4BD7-8840-4C79-81A4-0853824786DC}"/>
                </a:ext>
              </a:extLst>
            </p:cNvPr>
            <p:cNvSpPr txBox="1"/>
            <p:nvPr/>
          </p:nvSpPr>
          <p:spPr>
            <a:xfrm>
              <a:off x="5868785" y="2382704"/>
              <a:ext cx="822960" cy="306705"/>
            </a:xfrm>
            <a:prstGeom prst="rect">
              <a:avLst/>
            </a:prstGeom>
            <a:solidFill>
              <a:schemeClr val="bg1"/>
            </a:solidFill>
          </p:spPr>
          <p:txBody>
            <a:bodyPr wrap="square" rtlCol="0">
              <a:spAutoFit/>
            </a:bodyPr>
            <a:lstStyle/>
            <a:p>
              <a:r>
                <a:rPr lang="en-US" sz="1400" dirty="0">
                  <a:latin typeface="+mn-lt"/>
                  <a:ea typeface="+mn-ea"/>
                </a:rPr>
                <a:t>distance</a:t>
              </a:r>
            </a:p>
          </p:txBody>
        </p:sp>
      </p:grpSp>
      <p:sp>
        <p:nvSpPr>
          <p:cNvPr id="31" name="文本框 30">
            <a:extLst>
              <a:ext uri="{FF2B5EF4-FFF2-40B4-BE49-F238E27FC236}">
                <a16:creationId xmlns:a16="http://schemas.microsoft.com/office/drawing/2014/main" xmlns="" id="{3324C66A-C703-43A3-8D22-779E15AD5C86}"/>
              </a:ext>
            </a:extLst>
          </p:cNvPr>
          <p:cNvSpPr txBox="1"/>
          <p:nvPr/>
        </p:nvSpPr>
        <p:spPr>
          <a:xfrm>
            <a:off x="6046011" y="6091684"/>
            <a:ext cx="1754057" cy="307777"/>
          </a:xfrm>
          <a:prstGeom prst="rect">
            <a:avLst/>
          </a:prstGeom>
          <a:solidFill>
            <a:schemeClr val="bg1"/>
          </a:solidFill>
        </p:spPr>
        <p:txBody>
          <a:bodyPr wrap="square" rtlCol="0">
            <a:spAutoFit/>
          </a:bodyPr>
          <a:lstStyle/>
          <a:p>
            <a:r>
              <a:rPr lang="en-US" altLang="zh-CN" sz="1400" dirty="0">
                <a:latin typeface="+mn-lt"/>
                <a:ea typeface="+mn-ea"/>
              </a:rPr>
              <a:t>Multi-task Estimation</a:t>
            </a:r>
            <a:endParaRPr lang="zh-CN" altLang="en-US" sz="1400" dirty="0">
              <a:latin typeface="+mn-lt"/>
              <a:ea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9CB5DFE-CB92-4D7E-A76C-F40B16AFA645}" type="slidenum">
              <a:rPr lang="en-US" altLang="zh-CN" smtClean="0"/>
              <a:t>63</a:t>
            </a:fld>
            <a:endParaRPr lang="en-US" altLang="zh-CN"/>
          </a:p>
        </p:txBody>
      </p:sp>
      <p:pic>
        <p:nvPicPr>
          <p:cNvPr id="6" name="图片 5" descr="03001627_1a6f615e8b1b5ae4dbbc9440457e303e_a089_e021_t008_d004"/>
          <p:cNvPicPr>
            <a:picLocks noChangeAspect="1"/>
          </p:cNvPicPr>
          <p:nvPr/>
        </p:nvPicPr>
        <p:blipFill>
          <a:blip r:embed="rId2"/>
          <a:stretch>
            <a:fillRect/>
          </a:stretch>
        </p:blipFill>
        <p:spPr>
          <a:xfrm>
            <a:off x="98425" y="4281170"/>
            <a:ext cx="1402715" cy="1867535"/>
          </a:xfrm>
          <a:prstGeom prst="rect">
            <a:avLst/>
          </a:prstGeom>
        </p:spPr>
      </p:pic>
      <p:pic>
        <p:nvPicPr>
          <p:cNvPr id="5" name="图片 4"/>
          <p:cNvPicPr>
            <a:picLocks noChangeAspect="1"/>
          </p:cNvPicPr>
          <p:nvPr/>
        </p:nvPicPr>
        <p:blipFill>
          <a:blip r:embed="rId3"/>
          <a:srcRect l="28835" t="4290" r="29490"/>
          <a:stretch>
            <a:fillRect/>
          </a:stretch>
        </p:blipFill>
        <p:spPr>
          <a:xfrm>
            <a:off x="1491615" y="4281170"/>
            <a:ext cx="1333500" cy="1841500"/>
          </a:xfrm>
          <a:prstGeom prst="rect">
            <a:avLst/>
          </a:prstGeom>
        </p:spPr>
      </p:pic>
      <p:pic>
        <p:nvPicPr>
          <p:cNvPr id="7" name="图片 6" descr="03001627_1a6f615e8b1b5ae4dbbc9440457e303e_a213_e017_t-10_d007"/>
          <p:cNvPicPr>
            <a:picLocks noChangeAspect="1"/>
          </p:cNvPicPr>
          <p:nvPr/>
        </p:nvPicPr>
        <p:blipFill>
          <a:blip r:embed="rId4"/>
          <a:stretch>
            <a:fillRect/>
          </a:stretch>
        </p:blipFill>
        <p:spPr>
          <a:xfrm>
            <a:off x="6951980" y="2308225"/>
            <a:ext cx="1719580" cy="1562100"/>
          </a:xfrm>
          <a:prstGeom prst="rect">
            <a:avLst/>
          </a:prstGeom>
        </p:spPr>
      </p:pic>
      <p:pic>
        <p:nvPicPr>
          <p:cNvPr id="8" name="图片 7"/>
          <p:cNvPicPr>
            <a:picLocks noChangeAspect="1"/>
          </p:cNvPicPr>
          <p:nvPr/>
        </p:nvPicPr>
        <p:blipFill>
          <a:blip r:embed="rId5"/>
          <a:stretch>
            <a:fillRect/>
          </a:stretch>
        </p:blipFill>
        <p:spPr>
          <a:xfrm>
            <a:off x="6804025" y="3870325"/>
            <a:ext cx="2015490" cy="1534160"/>
          </a:xfrm>
          <a:prstGeom prst="rect">
            <a:avLst/>
          </a:prstGeom>
        </p:spPr>
      </p:pic>
      <p:pic>
        <p:nvPicPr>
          <p:cNvPr id="9" name="图片 8" descr="03001627_1a6f615e8b1b5ae4dbbc9440457e303e_a255_e018_t-04_d005"/>
          <p:cNvPicPr>
            <a:picLocks noChangeAspect="1"/>
          </p:cNvPicPr>
          <p:nvPr/>
        </p:nvPicPr>
        <p:blipFill>
          <a:blip r:embed="rId6"/>
          <a:stretch>
            <a:fillRect/>
          </a:stretch>
        </p:blipFill>
        <p:spPr>
          <a:xfrm>
            <a:off x="98425" y="1689100"/>
            <a:ext cx="1337310" cy="2018030"/>
          </a:xfrm>
          <a:prstGeom prst="rect">
            <a:avLst/>
          </a:prstGeom>
        </p:spPr>
      </p:pic>
      <p:pic>
        <p:nvPicPr>
          <p:cNvPr id="10" name="图片 9"/>
          <p:cNvPicPr>
            <a:picLocks noChangeAspect="1"/>
          </p:cNvPicPr>
          <p:nvPr/>
        </p:nvPicPr>
        <p:blipFill>
          <a:blip r:embed="rId7"/>
          <a:stretch>
            <a:fillRect/>
          </a:stretch>
        </p:blipFill>
        <p:spPr>
          <a:xfrm>
            <a:off x="1435735" y="2025650"/>
            <a:ext cx="1550670" cy="1559560"/>
          </a:xfrm>
          <a:prstGeom prst="rect">
            <a:avLst/>
          </a:prstGeom>
        </p:spPr>
      </p:pic>
      <p:pic>
        <p:nvPicPr>
          <p:cNvPr id="11" name="图片 10" descr="03001627_1a6f615e8b1b5ae4dbbc9440457e303e_a293_e026_t000_d004"/>
          <p:cNvPicPr>
            <a:picLocks noChangeAspect="1"/>
          </p:cNvPicPr>
          <p:nvPr/>
        </p:nvPicPr>
        <p:blipFill>
          <a:blip r:embed="rId8"/>
          <a:stretch>
            <a:fillRect/>
          </a:stretch>
        </p:blipFill>
        <p:spPr>
          <a:xfrm>
            <a:off x="3110230" y="4187825"/>
            <a:ext cx="1252855" cy="2028190"/>
          </a:xfrm>
          <a:prstGeom prst="rect">
            <a:avLst/>
          </a:prstGeom>
        </p:spPr>
      </p:pic>
      <p:pic>
        <p:nvPicPr>
          <p:cNvPr id="12" name="图片 11"/>
          <p:cNvPicPr>
            <a:picLocks noChangeAspect="1"/>
          </p:cNvPicPr>
          <p:nvPr/>
        </p:nvPicPr>
        <p:blipFill>
          <a:blip r:embed="rId9"/>
          <a:stretch>
            <a:fillRect/>
          </a:stretch>
        </p:blipFill>
        <p:spPr>
          <a:xfrm>
            <a:off x="4363085" y="4433570"/>
            <a:ext cx="1445260" cy="1562735"/>
          </a:xfrm>
          <a:prstGeom prst="rect">
            <a:avLst/>
          </a:prstGeom>
        </p:spPr>
      </p:pic>
      <p:pic>
        <p:nvPicPr>
          <p:cNvPr id="13" name="图片 12" descr="03001627_1a6f615e8b1b5ae4dbbc9440457e303e_a360_e019_t002_d006"/>
          <p:cNvPicPr>
            <a:picLocks noChangeAspect="1"/>
          </p:cNvPicPr>
          <p:nvPr/>
        </p:nvPicPr>
        <p:blipFill>
          <a:blip r:embed="rId10"/>
          <a:stretch>
            <a:fillRect/>
          </a:stretch>
        </p:blipFill>
        <p:spPr>
          <a:xfrm>
            <a:off x="3110230" y="1689100"/>
            <a:ext cx="1617980" cy="1838960"/>
          </a:xfrm>
          <a:prstGeom prst="rect">
            <a:avLst/>
          </a:prstGeom>
        </p:spPr>
      </p:pic>
      <p:pic>
        <p:nvPicPr>
          <p:cNvPr id="14" name="图片 13"/>
          <p:cNvPicPr>
            <a:picLocks noChangeAspect="1"/>
          </p:cNvPicPr>
          <p:nvPr/>
        </p:nvPicPr>
        <p:blipFill>
          <a:blip r:embed="rId11"/>
          <a:stretch>
            <a:fillRect/>
          </a:stretch>
        </p:blipFill>
        <p:spPr>
          <a:xfrm>
            <a:off x="4728210" y="1689100"/>
            <a:ext cx="1630045" cy="1882140"/>
          </a:xfrm>
          <a:prstGeom prst="rect">
            <a:avLst/>
          </a:prstGeom>
        </p:spPr>
      </p:pic>
      <p:sp>
        <p:nvSpPr>
          <p:cNvPr id="22" name="标题 1">
            <a:extLst>
              <a:ext uri="{FF2B5EF4-FFF2-40B4-BE49-F238E27FC236}">
                <a16:creationId xmlns:a16="http://schemas.microsoft.com/office/drawing/2014/main" xmlns="" id="{855F6FC8-DB36-4AA7-A084-9781D98DE8FF}"/>
              </a:ext>
            </a:extLst>
          </p:cNvPr>
          <p:cNvSpPr>
            <a:spLocks noGrp="1"/>
          </p:cNvSpPr>
          <p:nvPr>
            <p:ph type="title"/>
          </p:nvPr>
        </p:nvSpPr>
        <p:spPr>
          <a:xfrm>
            <a:off x="241300" y="454025"/>
            <a:ext cx="8620125" cy="627063"/>
          </a:xfrm>
        </p:spPr>
        <p:txBody>
          <a:bodyPr/>
          <a:lstStyle/>
          <a:p>
            <a:r>
              <a:rPr lang="en-US" altLang="zh-CN" dirty="0"/>
              <a:t>3.1</a:t>
            </a:r>
            <a:r>
              <a:rPr lang="zh-CN" altLang="en-US" dirty="0"/>
              <a:t>单幅</a:t>
            </a:r>
            <a:r>
              <a:rPr lang="zh-CN" altLang="en-US" dirty="0">
                <a:sym typeface="+mn-ea"/>
              </a:rPr>
              <a:t>图像交互对象</a:t>
            </a:r>
            <a:r>
              <a:rPr lang="zh-CN" altLang="zh-CN" dirty="0">
                <a:sym typeface="+mn-ea"/>
              </a:rPr>
              <a:t>位姿估计 </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9CB5DFE-CB92-4D7E-A76C-F40B16AFA645}" type="slidenum">
              <a:rPr lang="en-US" altLang="zh-CN" smtClean="0"/>
              <a:t>64</a:t>
            </a:fld>
            <a:endParaRPr lang="en-US" altLang="zh-CN"/>
          </a:p>
        </p:txBody>
      </p:sp>
      <p:sp>
        <p:nvSpPr>
          <p:cNvPr id="11" name="右箭头 10"/>
          <p:cNvSpPr/>
          <p:nvPr/>
        </p:nvSpPr>
        <p:spPr>
          <a:xfrm>
            <a:off x="3827780" y="3578860"/>
            <a:ext cx="1427480" cy="294005"/>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22" name="图片 21" descr="2"/>
          <p:cNvPicPr>
            <a:picLocks noChangeAspect="1"/>
          </p:cNvPicPr>
          <p:nvPr/>
        </p:nvPicPr>
        <p:blipFill>
          <a:blip r:embed="rId2"/>
          <a:stretch>
            <a:fillRect/>
          </a:stretch>
        </p:blipFill>
        <p:spPr>
          <a:xfrm>
            <a:off x="1318895" y="2112645"/>
            <a:ext cx="2147570" cy="3226435"/>
          </a:xfrm>
          <a:prstGeom prst="rect">
            <a:avLst/>
          </a:prstGeom>
        </p:spPr>
      </p:pic>
      <p:pic>
        <p:nvPicPr>
          <p:cNvPr id="5" name="图片 4"/>
          <p:cNvPicPr>
            <a:picLocks noChangeAspect="1"/>
          </p:cNvPicPr>
          <p:nvPr/>
        </p:nvPicPr>
        <p:blipFill>
          <a:blip r:embed="rId3"/>
          <a:stretch>
            <a:fillRect/>
          </a:stretch>
        </p:blipFill>
        <p:spPr>
          <a:xfrm>
            <a:off x="5501005" y="2112645"/>
            <a:ext cx="2369185" cy="3230245"/>
          </a:xfrm>
          <a:prstGeom prst="rect">
            <a:avLst/>
          </a:prstGeom>
        </p:spPr>
      </p:pic>
      <p:sp>
        <p:nvSpPr>
          <p:cNvPr id="12" name="标题 1">
            <a:extLst>
              <a:ext uri="{FF2B5EF4-FFF2-40B4-BE49-F238E27FC236}">
                <a16:creationId xmlns:a16="http://schemas.microsoft.com/office/drawing/2014/main" xmlns="" id="{E858660E-5FDA-4404-964D-6C746F9A67E5}"/>
              </a:ext>
            </a:extLst>
          </p:cNvPr>
          <p:cNvSpPr txBox="1">
            <a:spLocks/>
          </p:cNvSpPr>
          <p:nvPr/>
        </p:nvSpPr>
        <p:spPr bwMode="auto">
          <a:xfrm>
            <a:off x="271420" y="477996"/>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dirty="0"/>
              <a:t>3.3</a:t>
            </a:r>
            <a:r>
              <a:rPr lang="zh-CN" altLang="en-US" dirty="0"/>
              <a:t>单幅图三维交互场景构建</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325" y="349250"/>
            <a:ext cx="67373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7"/>
          <p:cNvSpPr txBox="1"/>
          <p:nvPr/>
        </p:nvSpPr>
        <p:spPr>
          <a:xfrm>
            <a:off x="-54429" y="2357576"/>
            <a:ext cx="9252857" cy="1446550"/>
          </a:xfrm>
          <a:prstGeom prst="rect">
            <a:avLst/>
          </a:prstGeom>
          <a:noFill/>
        </p:spPr>
        <p:txBody>
          <a:bodyPr wrap="square">
            <a:spAutoFit/>
          </a:bodyPr>
          <a:lstStyle/>
          <a:p>
            <a:pPr algn="ctr">
              <a:defRPr/>
            </a:pPr>
            <a:r>
              <a:rPr lang="zh-CN" altLang="en-US" sz="4400" b="1" dirty="0">
                <a:solidFill>
                  <a:srgbClr val="00008A"/>
                </a:solidFill>
                <a:latin typeface="+mj-ea"/>
                <a:ea typeface="+mj-ea"/>
                <a:cs typeface="+mj-cs"/>
              </a:rPr>
              <a:t>三维场景人体与对象交互的接触点标注工具</a:t>
            </a:r>
            <a:endParaRPr lang="en-US" altLang="zh-CN" sz="4400" b="1" dirty="0">
              <a:solidFill>
                <a:srgbClr val="00008A"/>
              </a:solidFill>
              <a:latin typeface="+mj-ea"/>
              <a:ea typeface="+mj-ea"/>
              <a:cs typeface="+mj-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401" y="465931"/>
            <a:ext cx="8620125" cy="627063"/>
          </a:xfrm>
        </p:spPr>
        <p:txBody>
          <a:bodyPr/>
          <a:lstStyle/>
          <a:p>
            <a:pPr eaLnBrk="1" hangingPunct="1">
              <a:defRPr/>
            </a:pPr>
            <a:r>
              <a:rPr lang="en-US" altLang="zh-CN" dirty="0"/>
              <a:t>3.3</a:t>
            </a:r>
            <a:r>
              <a:rPr lang="zh-CN" altLang="en-US" dirty="0"/>
              <a:t>维场景人体与对象交互的接触点标注工具</a:t>
            </a:r>
          </a:p>
        </p:txBody>
      </p:sp>
      <p:sp>
        <p:nvSpPr>
          <p:cNvPr id="31747" name="内容占位符 2"/>
          <p:cNvSpPr>
            <a:spLocks noGrp="1"/>
          </p:cNvSpPr>
          <p:nvPr>
            <p:ph idx="1"/>
          </p:nvPr>
        </p:nvSpPr>
        <p:spPr>
          <a:xfrm>
            <a:off x="374465" y="1672963"/>
            <a:ext cx="8626475" cy="3864928"/>
          </a:xfrm>
        </p:spPr>
        <p:txBody>
          <a:bodyPr/>
          <a:lstStyle/>
          <a:p>
            <a:pPr eaLnBrk="1" hangingPunct="1">
              <a:buClr>
                <a:schemeClr val="accent2"/>
              </a:buClr>
              <a:buFont typeface="Wingdings" panose="05000000000000000000" pitchFamily="2" charset="2"/>
              <a:buChar char="l"/>
            </a:pPr>
            <a:r>
              <a:rPr lang="zh-CN" altLang="en-US" sz="2000" dirty="0"/>
              <a:t>研究目标</a:t>
            </a:r>
            <a:endParaRPr lang="en-US" altLang="zh-CN" sz="2000" dirty="0"/>
          </a:p>
          <a:p>
            <a:pPr lvl="1" eaLnBrk="1" hangingPunct="1"/>
            <a:r>
              <a:rPr lang="zh-CN" altLang="en-US" sz="2000" b="0" dirty="0">
                <a:solidFill>
                  <a:schemeClr val="tx1"/>
                </a:solidFill>
              </a:rPr>
              <a:t>对于输入的三维场景，求出人和物体的</a:t>
            </a:r>
            <a:r>
              <a:rPr lang="zh-CN" altLang="en-US" sz="2000" b="0" dirty="0">
                <a:solidFill>
                  <a:schemeClr val="accent2"/>
                </a:solidFill>
              </a:rPr>
              <a:t>接触点</a:t>
            </a:r>
            <a:r>
              <a:rPr lang="zh-CN" altLang="en-US" sz="2000" b="0" dirty="0">
                <a:solidFill>
                  <a:schemeClr val="tx1"/>
                </a:solidFill>
              </a:rPr>
              <a:t>。</a:t>
            </a:r>
            <a:endParaRPr lang="en-US" altLang="zh-CN" sz="2000" b="0" dirty="0">
              <a:solidFill>
                <a:schemeClr val="tx1"/>
              </a:solidFill>
            </a:endParaRPr>
          </a:p>
          <a:p>
            <a:pPr lvl="1" eaLnBrk="1" hangingPunct="1"/>
            <a:endParaRPr lang="en-US" altLang="zh-CN" sz="2000" b="0" dirty="0">
              <a:solidFill>
                <a:schemeClr val="tx1"/>
              </a:solidFill>
            </a:endParaRPr>
          </a:p>
          <a:p>
            <a:pPr marL="342900" lvl="1" indent="0" eaLnBrk="1" hangingPunct="1">
              <a:buNone/>
            </a:pPr>
            <a:endParaRPr lang="en-US" altLang="zh-CN" sz="2000" b="0" dirty="0">
              <a:solidFill>
                <a:schemeClr val="tx1"/>
              </a:solidFill>
            </a:endParaRPr>
          </a:p>
          <a:p>
            <a:pPr eaLnBrk="1" hangingPunct="1">
              <a:buClr>
                <a:schemeClr val="accent2"/>
              </a:buClr>
              <a:buFont typeface="Wingdings" panose="05000000000000000000" pitchFamily="2" charset="2"/>
              <a:buChar char="l"/>
            </a:pPr>
            <a:r>
              <a:rPr lang="zh-CN" altLang="en-US" sz="2000" dirty="0"/>
              <a:t>研究内容</a:t>
            </a:r>
            <a:endParaRPr lang="en-US" altLang="zh-CN" sz="2000" dirty="0"/>
          </a:p>
          <a:p>
            <a:pPr lvl="1" eaLnBrk="1" hangingPunct="1"/>
            <a:r>
              <a:rPr lang="zh-CN" altLang="en-US" sz="2000" b="0" dirty="0">
                <a:solidFill>
                  <a:schemeClr val="tx1"/>
                </a:solidFill>
              </a:rPr>
              <a:t>研究内容一：三维场景</a:t>
            </a:r>
            <a:r>
              <a:rPr lang="zh-CN" altLang="en-US" sz="2000" b="0" dirty="0">
                <a:solidFill>
                  <a:schemeClr val="accent2"/>
                </a:solidFill>
              </a:rPr>
              <a:t>手动标注</a:t>
            </a:r>
            <a:r>
              <a:rPr lang="zh-CN" altLang="en-US" sz="2000" b="0" dirty="0">
                <a:solidFill>
                  <a:schemeClr val="tx1"/>
                </a:solidFill>
              </a:rPr>
              <a:t>接触点工具；</a:t>
            </a:r>
          </a:p>
          <a:p>
            <a:pPr lvl="1" eaLnBrk="1" hangingPunct="1"/>
            <a:r>
              <a:rPr lang="zh-CN" altLang="en-US" sz="2000" b="0" dirty="0">
                <a:solidFill>
                  <a:schemeClr val="tx1"/>
                </a:solidFill>
              </a:rPr>
              <a:t>研究内容二：三维场景</a:t>
            </a:r>
            <a:r>
              <a:rPr lang="zh-CN" altLang="en-US" sz="2000" b="0" dirty="0">
                <a:solidFill>
                  <a:schemeClr val="accent2"/>
                </a:solidFill>
              </a:rPr>
              <a:t>自动标注</a:t>
            </a:r>
            <a:r>
              <a:rPr lang="zh-CN" altLang="en-US" sz="2000" b="0" dirty="0">
                <a:solidFill>
                  <a:schemeClr val="tx1"/>
                </a:solidFill>
              </a:rPr>
              <a:t>接触点工具；</a:t>
            </a:r>
          </a:p>
          <a:p>
            <a:pPr lvl="1" eaLnBrk="1" hangingPunct="1"/>
            <a:r>
              <a:rPr lang="zh-CN" altLang="en-US" sz="2000" b="0" dirty="0">
                <a:solidFill>
                  <a:schemeClr val="tx1"/>
                </a:solidFill>
              </a:rPr>
              <a:t>研究内容三：单幅图像</a:t>
            </a:r>
            <a:r>
              <a:rPr lang="zh-CN" altLang="en-US" sz="2000" b="0" dirty="0">
                <a:solidFill>
                  <a:schemeClr val="accent2"/>
                </a:solidFill>
              </a:rPr>
              <a:t>二维三维接触点</a:t>
            </a:r>
            <a:r>
              <a:rPr lang="zh-CN" altLang="en-US" sz="2000" b="0" dirty="0">
                <a:solidFill>
                  <a:schemeClr val="tx1"/>
                </a:solidFill>
              </a:rPr>
              <a:t>标注工具。</a:t>
            </a:r>
          </a:p>
          <a:p>
            <a:pPr marL="0" indent="0" eaLnBrk="1" hangingPunct="1">
              <a:buNone/>
            </a:pPr>
            <a:endParaRPr lang="en-US" altLang="zh-CN" dirty="0"/>
          </a:p>
        </p:txBody>
      </p:sp>
      <p:sp>
        <p:nvSpPr>
          <p:cNvPr id="31748"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8C854746-E3B8-4A0E-95EE-19E251592DC2}" type="slidenum">
              <a:rPr lang="en-US" altLang="zh-CN" sz="1800">
                <a:ea typeface="宋体" panose="02010600030101010101" pitchFamily="2" charset="-122"/>
              </a:rPr>
              <a:t>66</a:t>
            </a:fld>
            <a:endParaRPr lang="en-US" altLang="zh-CN" sz="1800">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67</a:t>
            </a:fld>
            <a:endParaRPr lang="en-US" altLang="zh-CN" sz="1800">
              <a:ea typeface="宋体" panose="02010600030101010101" pitchFamily="2" charset="-122"/>
            </a:endParaRPr>
          </a:p>
        </p:txBody>
      </p:sp>
      <p:sp>
        <p:nvSpPr>
          <p:cNvPr id="5" name="文本框 4"/>
          <p:cNvSpPr txBox="1"/>
          <p:nvPr/>
        </p:nvSpPr>
        <p:spPr>
          <a:xfrm>
            <a:off x="1624046" y="5339455"/>
            <a:ext cx="2242511"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输入三维场景</a:t>
            </a:r>
          </a:p>
        </p:txBody>
      </p:sp>
      <p:cxnSp>
        <p:nvCxnSpPr>
          <p:cNvPr id="19" name="直接箭头连接符 18"/>
          <p:cNvCxnSpPr/>
          <p:nvPr/>
        </p:nvCxnSpPr>
        <p:spPr bwMode="auto">
          <a:xfrm>
            <a:off x="3460941" y="3604432"/>
            <a:ext cx="1878495" cy="0"/>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981" y="2301632"/>
            <a:ext cx="1841237" cy="2938748"/>
          </a:xfrm>
          <a:prstGeom prst="rect">
            <a:avLst/>
          </a:prstGeom>
        </p:spPr>
      </p:pic>
      <p:sp>
        <p:nvSpPr>
          <p:cNvPr id="18" name="文本框 4"/>
          <p:cNvSpPr txBox="1"/>
          <p:nvPr/>
        </p:nvSpPr>
        <p:spPr>
          <a:xfrm>
            <a:off x="3350558" y="2979860"/>
            <a:ext cx="2242511"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手动标注接触点</a:t>
            </a:r>
          </a:p>
        </p:txBody>
      </p:sp>
      <p:pic>
        <p:nvPicPr>
          <p:cNvPr id="16386" name="Picture 2" descr="C:\Users\A\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088" y="2306680"/>
            <a:ext cx="1838325" cy="2933700"/>
          </a:xfrm>
          <a:prstGeom prst="rect">
            <a:avLst/>
          </a:prstGeom>
          <a:noFill/>
          <a:extLst>
            <a:ext uri="{909E8E84-426E-40DD-AFC4-6F175D3DCCD1}">
              <a14:hiddenFill xmlns:a14="http://schemas.microsoft.com/office/drawing/2010/main">
                <a:solidFill>
                  <a:srgbClr val="FFFFFF"/>
                </a:solidFill>
              </a14:hiddenFill>
            </a:ext>
          </a:extLst>
        </p:spPr>
      </p:pic>
      <p:sp>
        <p:nvSpPr>
          <p:cNvPr id="14" name="标题 1">
            <a:extLst>
              <a:ext uri="{FF2B5EF4-FFF2-40B4-BE49-F238E27FC236}">
                <a16:creationId xmlns:a16="http://schemas.microsoft.com/office/drawing/2014/main" xmlns="" id="{542C629F-6738-47FB-82FA-76039B2B9417}"/>
              </a:ext>
            </a:extLst>
          </p:cNvPr>
          <p:cNvSpPr>
            <a:spLocks noGrp="1"/>
          </p:cNvSpPr>
          <p:nvPr>
            <p:ph type="title"/>
          </p:nvPr>
        </p:nvSpPr>
        <p:spPr>
          <a:xfrm>
            <a:off x="161401" y="465931"/>
            <a:ext cx="8620125" cy="627063"/>
          </a:xfrm>
        </p:spPr>
        <p:txBody>
          <a:bodyPr/>
          <a:lstStyle/>
          <a:p>
            <a:pPr eaLnBrk="1" hangingPunct="1">
              <a:defRPr/>
            </a:pPr>
            <a:r>
              <a:rPr lang="en-US" altLang="zh-CN" dirty="0"/>
              <a:t>3.3.1</a:t>
            </a:r>
            <a:r>
              <a:rPr lang="zh-CN" altLang="en-US" dirty="0"/>
              <a:t>三维场景手动标注接触点工具</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68</a:t>
            </a:fld>
            <a:endParaRPr lang="en-US" altLang="zh-CN" sz="1800">
              <a:ea typeface="宋体" panose="02010600030101010101" pitchFamily="2" charset="-122"/>
            </a:endParaRPr>
          </a:p>
        </p:txBody>
      </p:sp>
      <p:sp>
        <p:nvSpPr>
          <p:cNvPr id="5" name="文本框 4"/>
          <p:cNvSpPr txBox="1"/>
          <p:nvPr/>
        </p:nvSpPr>
        <p:spPr>
          <a:xfrm>
            <a:off x="1668434" y="5213570"/>
            <a:ext cx="2242511"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输入三维场景</a:t>
            </a: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592" y="2248366"/>
            <a:ext cx="1841237" cy="2938748"/>
          </a:xfrm>
          <a:prstGeom prst="rect">
            <a:avLst/>
          </a:prstGeom>
        </p:spPr>
      </p:pic>
      <p:sp>
        <p:nvSpPr>
          <p:cNvPr id="18" name="文本框 4"/>
          <p:cNvSpPr txBox="1"/>
          <p:nvPr/>
        </p:nvSpPr>
        <p:spPr>
          <a:xfrm>
            <a:off x="3306169" y="2926594"/>
            <a:ext cx="2242511"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自动标注接触点</a:t>
            </a:r>
          </a:p>
        </p:txBody>
      </p:sp>
      <p:pic>
        <p:nvPicPr>
          <p:cNvPr id="16386" name="Picture 2" descr="C:\Users\A\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699" y="2253414"/>
            <a:ext cx="1838325" cy="293370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a:extLst>
              <a:ext uri="{FF2B5EF4-FFF2-40B4-BE49-F238E27FC236}">
                <a16:creationId xmlns:a16="http://schemas.microsoft.com/office/drawing/2014/main" xmlns="" id="{A90DC471-4C65-4DE5-9AA5-2AF9D2EC06D5}"/>
              </a:ext>
            </a:extLst>
          </p:cNvPr>
          <p:cNvSpPr>
            <a:spLocks noGrp="1"/>
          </p:cNvSpPr>
          <p:nvPr>
            <p:ph type="title"/>
          </p:nvPr>
        </p:nvSpPr>
        <p:spPr>
          <a:xfrm>
            <a:off x="161401" y="465931"/>
            <a:ext cx="8620125" cy="627063"/>
          </a:xfrm>
        </p:spPr>
        <p:txBody>
          <a:bodyPr/>
          <a:lstStyle/>
          <a:p>
            <a:pPr eaLnBrk="1" hangingPunct="1">
              <a:defRPr/>
            </a:pPr>
            <a:r>
              <a:rPr lang="en-US" altLang="zh-CN" dirty="0"/>
              <a:t>3.3.2</a:t>
            </a:r>
            <a:r>
              <a:rPr lang="zh-CN" altLang="en-US" dirty="0"/>
              <a:t>三维场景自动标注接触点工具</a:t>
            </a:r>
          </a:p>
        </p:txBody>
      </p:sp>
      <p:cxnSp>
        <p:nvCxnSpPr>
          <p:cNvPr id="15" name="直接箭头连接符 14">
            <a:extLst>
              <a:ext uri="{FF2B5EF4-FFF2-40B4-BE49-F238E27FC236}">
                <a16:creationId xmlns:a16="http://schemas.microsoft.com/office/drawing/2014/main" xmlns="" id="{B2BA75F7-D7D4-470B-BDB0-3A65E028055A}"/>
              </a:ext>
            </a:extLst>
          </p:cNvPr>
          <p:cNvCxnSpPr/>
          <p:nvPr/>
        </p:nvCxnSpPr>
        <p:spPr bwMode="auto">
          <a:xfrm>
            <a:off x="3434308" y="3595554"/>
            <a:ext cx="1878495" cy="0"/>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3647604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a:t>3.3.3</a:t>
            </a:r>
            <a:r>
              <a:rPr lang="zh-CN" altLang="en-US" dirty="0"/>
              <a:t>单幅图像二维三维接触点标注工具</a:t>
            </a:r>
          </a:p>
        </p:txBody>
      </p:sp>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69</a:t>
            </a:fld>
            <a:endParaRPr lang="en-US" altLang="zh-CN" sz="1800">
              <a:ea typeface="宋体" panose="02010600030101010101" pitchFamily="2" charset="-122"/>
            </a:endParaRPr>
          </a:p>
        </p:txBody>
      </p:sp>
      <p:sp>
        <p:nvSpPr>
          <p:cNvPr id="5" name="文本框 4"/>
          <p:cNvSpPr txBox="1"/>
          <p:nvPr/>
        </p:nvSpPr>
        <p:spPr>
          <a:xfrm>
            <a:off x="5964361" y="4385800"/>
            <a:ext cx="2643929" cy="400110"/>
          </a:xfrm>
          <a:prstGeom prst="rect">
            <a:avLst/>
          </a:prstGeom>
          <a:solidFill>
            <a:schemeClr val="bg1"/>
          </a:solidFill>
        </p:spPr>
        <p:txBody>
          <a:bodyPr wrap="square" rtlCol="0">
            <a:spAutoFit/>
          </a:bodyPr>
          <a:lstStyle/>
          <a:p>
            <a:r>
              <a:rPr lang="zh-CN" altLang="en-US" sz="2000" dirty="0">
                <a:latin typeface="+mn-lt"/>
                <a:ea typeface="+mn-ea"/>
              </a:rPr>
              <a:t>三维接触点结果</a:t>
            </a: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0533" y="2424689"/>
            <a:ext cx="1208447" cy="1928769"/>
          </a:xfrm>
          <a:prstGeom prst="rect">
            <a:avLst/>
          </a:prstGeom>
        </p:spPr>
      </p:pic>
      <p:pic>
        <p:nvPicPr>
          <p:cNvPr id="16386" name="Picture 2" descr="C:\Users\A\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343" y="2444366"/>
            <a:ext cx="1216548" cy="194143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412" y="2443564"/>
            <a:ext cx="1471435" cy="1741486"/>
          </a:xfrm>
          <a:prstGeom prst="rect">
            <a:avLst/>
          </a:prstGeom>
        </p:spPr>
      </p:pic>
      <p:sp>
        <p:nvSpPr>
          <p:cNvPr id="11" name="文本框 4"/>
          <p:cNvSpPr txBox="1"/>
          <p:nvPr/>
        </p:nvSpPr>
        <p:spPr>
          <a:xfrm>
            <a:off x="470914" y="4353458"/>
            <a:ext cx="2242511" cy="400110"/>
          </a:xfrm>
          <a:prstGeom prst="rect">
            <a:avLst/>
          </a:prstGeom>
          <a:solidFill>
            <a:schemeClr val="bg1"/>
          </a:solidFill>
        </p:spPr>
        <p:txBody>
          <a:bodyPr wrap="square" rtlCol="0">
            <a:spAutoFit/>
          </a:bodyPr>
          <a:lstStyle/>
          <a:p>
            <a:r>
              <a:rPr lang="zh-CN" altLang="en-US" sz="2000" dirty="0">
                <a:latin typeface="+mn-lt"/>
                <a:ea typeface="+mn-ea"/>
              </a:rPr>
              <a:t>输入图像</a:t>
            </a:r>
          </a:p>
        </p:txBody>
      </p:sp>
      <p:sp>
        <p:nvSpPr>
          <p:cNvPr id="14" name="右箭头 13"/>
          <p:cNvSpPr/>
          <p:nvPr/>
        </p:nvSpPr>
        <p:spPr>
          <a:xfrm>
            <a:off x="1786058" y="2911979"/>
            <a:ext cx="1605823" cy="954188"/>
          </a:xfrm>
          <a:prstGeom prst="rightArrow">
            <a:avLst/>
          </a:prstGeom>
          <a:noFill/>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600" b="1" dirty="0">
                <a:solidFill>
                  <a:schemeClr val="accent2"/>
                </a:solidFill>
              </a:rPr>
              <a:t>获得对应</a:t>
            </a:r>
            <a:r>
              <a:rPr lang="en-US" altLang="zh-CN" sz="1600" b="1" dirty="0">
                <a:solidFill>
                  <a:schemeClr val="accent2"/>
                </a:solidFill>
              </a:rPr>
              <a:t>3D</a:t>
            </a:r>
            <a:r>
              <a:rPr lang="zh-CN" altLang="en-US" sz="1600" b="1" dirty="0">
                <a:solidFill>
                  <a:schemeClr val="accent2"/>
                </a:solidFill>
              </a:rPr>
              <a:t>场景</a:t>
            </a:r>
          </a:p>
        </p:txBody>
      </p:sp>
      <p:sp>
        <p:nvSpPr>
          <p:cNvPr id="15" name="右箭头 14"/>
          <p:cNvSpPr/>
          <p:nvPr/>
        </p:nvSpPr>
        <p:spPr>
          <a:xfrm>
            <a:off x="4711191" y="2946838"/>
            <a:ext cx="1766151" cy="954188"/>
          </a:xfrm>
          <a:prstGeom prst="rightArrow">
            <a:avLst/>
          </a:prstGeom>
          <a:noFill/>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600" b="1" dirty="0">
                <a:solidFill>
                  <a:schemeClr val="accent2"/>
                </a:solidFill>
              </a:rPr>
              <a:t>接触点自动估计</a:t>
            </a:r>
            <a:r>
              <a:rPr lang="en-US" altLang="zh-CN" sz="1600" b="1" dirty="0">
                <a:solidFill>
                  <a:schemeClr val="accent2"/>
                </a:solidFill>
              </a:rPr>
              <a:t>+</a:t>
            </a:r>
            <a:r>
              <a:rPr lang="zh-CN" altLang="en-US" sz="1600" b="1" dirty="0">
                <a:solidFill>
                  <a:schemeClr val="accent2"/>
                </a:solidFill>
              </a:rPr>
              <a:t>手动调整</a:t>
            </a:r>
          </a:p>
        </p:txBody>
      </p:sp>
    </p:spTree>
    <p:extLst>
      <p:ext uri="{BB962C8B-B14F-4D97-AF65-F5344CB8AC3E}">
        <p14:creationId xmlns:p14="http://schemas.microsoft.com/office/powerpoint/2010/main" val="2871825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8464" y="4623561"/>
            <a:ext cx="8640000" cy="557213"/>
          </a:xfrm>
        </p:spPr>
        <p:txBody>
          <a:bodyPr/>
          <a:lstStyle/>
          <a:p>
            <a:r>
              <a:rPr lang="zh-CN" altLang="en-US" sz="2000" dirty="0"/>
              <a:t>输入视频序列      </a:t>
            </a:r>
            <a:r>
              <a:rPr lang="en-US" altLang="zh-CN" sz="2000" dirty="0"/>
              <a:t> imitation learning</a:t>
            </a:r>
          </a:p>
          <a:p>
            <a:r>
              <a:rPr lang="zh-CN" altLang="en-US" sz="2000" dirty="0"/>
              <a:t>提取</a:t>
            </a:r>
            <a:r>
              <a:rPr lang="en-US" altLang="zh-CN" sz="2000" dirty="0" err="1">
                <a:solidFill>
                  <a:srgbClr val="FF0000"/>
                </a:solidFill>
              </a:rPr>
              <a:t>object&amp;actionfeatures</a:t>
            </a:r>
            <a:r>
              <a:rPr lang="en-US" altLang="zh-CN" sz="2000" dirty="0">
                <a:solidFill>
                  <a:srgbClr val="FF0000"/>
                </a:solidFill>
              </a:rPr>
              <a:t> </a:t>
            </a:r>
            <a:r>
              <a:rPr lang="zh-CN" altLang="en-US" sz="2000" dirty="0"/>
              <a:t>对他们之间的相关性进行建模 建一个矩阵表示</a:t>
            </a:r>
            <a:r>
              <a:rPr lang="en-US" altLang="zh-CN" sz="2000" dirty="0"/>
              <a:t>object</a:t>
            </a:r>
            <a:r>
              <a:rPr lang="zh-CN" altLang="en-US" sz="2000" dirty="0"/>
              <a:t>和</a:t>
            </a:r>
            <a:r>
              <a:rPr lang="en-US" altLang="zh-CN" sz="2000" dirty="0"/>
              <a:t>action</a:t>
            </a:r>
            <a:r>
              <a:rPr lang="zh-CN" altLang="en-US" sz="2000" dirty="0"/>
              <a:t>之间的相关程度</a:t>
            </a:r>
            <a:endParaRPr lang="en-US" altLang="zh-CN" sz="2000" dirty="0"/>
          </a:p>
          <a:p>
            <a:r>
              <a:rPr lang="zh-CN" altLang="en-US" sz="2000" dirty="0"/>
              <a:t>输出 </a:t>
            </a:r>
            <a:r>
              <a:rPr lang="en-US" altLang="zh-CN" sz="2000" dirty="0"/>
              <a:t>object</a:t>
            </a:r>
            <a:r>
              <a:rPr lang="zh-CN" altLang="en-US" sz="2000" dirty="0"/>
              <a:t>分类 </a:t>
            </a:r>
            <a:r>
              <a:rPr lang="en-US" altLang="zh-CN" sz="2000" dirty="0"/>
              <a:t>action</a:t>
            </a:r>
            <a:r>
              <a:rPr lang="zh-CN" altLang="en-US" sz="2000" dirty="0"/>
              <a:t>分类  观察</a:t>
            </a:r>
            <a:r>
              <a:rPr lang="zh-CN" altLang="en-US" sz="2000" dirty="0">
                <a:solidFill>
                  <a:srgbClr val="FF0000"/>
                </a:solidFill>
              </a:rPr>
              <a:t>不同组合的可能性</a:t>
            </a:r>
          </a:p>
        </p:txBody>
      </p:sp>
      <p:sp>
        <p:nvSpPr>
          <p:cNvPr id="4" name="灯片编号占位符 3"/>
          <p:cNvSpPr>
            <a:spLocks noGrp="1"/>
          </p:cNvSpPr>
          <p:nvPr>
            <p:ph type="sldNum" sz="quarter" idx="4"/>
          </p:nvPr>
        </p:nvSpPr>
        <p:spPr/>
        <p:txBody>
          <a:bodyPr/>
          <a:lstStyle/>
          <a:p>
            <a:fld id="{1678372E-5616-4E32-89EA-E84D62BCDCF3}" type="slidenum">
              <a:rPr lang="en-US" altLang="zh-CN" smtClean="0"/>
              <a:t>7</a:t>
            </a:fld>
            <a:endParaRPr lang="en-US" altLang="zh-CN" dirty="0"/>
          </a:p>
        </p:txBody>
      </p:sp>
      <p:pic>
        <p:nvPicPr>
          <p:cNvPr id="5" name="图片 4"/>
          <p:cNvPicPr>
            <a:picLocks noChangeAspect="1"/>
          </p:cNvPicPr>
          <p:nvPr/>
        </p:nvPicPr>
        <p:blipFill>
          <a:blip r:embed="rId2"/>
          <a:stretch>
            <a:fillRect/>
          </a:stretch>
        </p:blipFill>
        <p:spPr>
          <a:xfrm>
            <a:off x="395536" y="1556792"/>
            <a:ext cx="8352928" cy="2376264"/>
          </a:xfrm>
          <a:prstGeom prst="rect">
            <a:avLst/>
          </a:prstGeom>
        </p:spPr>
      </p:pic>
      <p:sp>
        <p:nvSpPr>
          <p:cNvPr id="6" name="矩形 5"/>
          <p:cNvSpPr/>
          <p:nvPr/>
        </p:nvSpPr>
        <p:spPr>
          <a:xfrm>
            <a:off x="1331640" y="4097338"/>
            <a:ext cx="2518638" cy="369332"/>
          </a:xfrm>
          <a:prstGeom prst="rect">
            <a:avLst/>
          </a:prstGeom>
        </p:spPr>
        <p:txBody>
          <a:bodyPr wrap="none">
            <a:spAutoFit/>
          </a:bodyPr>
          <a:lstStyle/>
          <a:p>
            <a:r>
              <a:rPr lang="en-US" altLang="zh-CN" dirty="0"/>
              <a:t>actor-object interaction</a:t>
            </a:r>
            <a:endParaRPr lang="zh-CN" altLang="en-US" dirty="0"/>
          </a:p>
        </p:txBody>
      </p:sp>
      <p:sp>
        <p:nvSpPr>
          <p:cNvPr id="7" name="矩形 6"/>
          <p:cNvSpPr/>
          <p:nvPr/>
        </p:nvSpPr>
        <p:spPr>
          <a:xfrm>
            <a:off x="180865" y="1103175"/>
            <a:ext cx="8782269" cy="646331"/>
          </a:xfrm>
          <a:prstGeom prst="rect">
            <a:avLst/>
          </a:prstGeom>
        </p:spPr>
        <p:txBody>
          <a:bodyPr wrap="square">
            <a:spAutoFit/>
          </a:bodyPr>
          <a:lstStyle/>
          <a:p>
            <a:r>
              <a:rPr lang="en-US" altLang="zh-CN" b="1" dirty="0">
                <a:solidFill>
                  <a:schemeClr val="dk1"/>
                </a:solidFill>
              </a:rPr>
              <a:t>Visual </a:t>
            </a:r>
            <a:r>
              <a:rPr lang="en-US" altLang="zh-CN" b="1" dirty="0"/>
              <a:t>object-action recognition: </a:t>
            </a:r>
            <a:r>
              <a:rPr lang="en-US" altLang="zh-CN" b="1" dirty="0">
                <a:solidFill>
                  <a:srgbClr val="FF0000"/>
                </a:solidFill>
              </a:rPr>
              <a:t>Inferring</a:t>
            </a:r>
            <a:r>
              <a:rPr lang="en-US" altLang="zh-CN" b="1" dirty="0"/>
              <a:t> object affordances from human demo</a:t>
            </a:r>
            <a:r>
              <a:rPr lang="en-US" altLang="zh-CN" b="1" dirty="0">
                <a:solidFill>
                  <a:schemeClr val="dk1"/>
                </a:solidFill>
              </a:rPr>
              <a:t>nstration</a:t>
            </a:r>
            <a:endParaRPr lang="zh-CN" altLang="en-US" dirty="0"/>
          </a:p>
        </p:txBody>
      </p:sp>
      <p:sp>
        <p:nvSpPr>
          <p:cNvPr id="9" name="矩形 8"/>
          <p:cNvSpPr/>
          <p:nvPr/>
        </p:nvSpPr>
        <p:spPr>
          <a:xfrm>
            <a:off x="323528" y="6488668"/>
            <a:ext cx="3416320" cy="369332"/>
          </a:xfrm>
          <a:prstGeom prst="rect">
            <a:avLst/>
          </a:prstGeom>
        </p:spPr>
        <p:txBody>
          <a:bodyPr wrap="none">
            <a:spAutoFit/>
          </a:bodyPr>
          <a:lstStyle/>
          <a:p>
            <a:r>
              <a:rPr lang="en-US" altLang="zh-CN" dirty="0">
                <a:solidFill>
                  <a:schemeClr val="accent5">
                    <a:lumMod val="60000"/>
                    <a:lumOff val="40000"/>
                  </a:schemeClr>
                </a:solidFill>
              </a:rPr>
              <a:t>Discovering object functionality </a:t>
            </a:r>
            <a:endParaRPr lang="zh-CN" altLang="en-US" dirty="0">
              <a:solidFill>
                <a:schemeClr val="accent5">
                  <a:lumMod val="60000"/>
                  <a:lumOff val="40000"/>
                </a:schemeClr>
              </a:solidFill>
            </a:endParaRPr>
          </a:p>
        </p:txBody>
      </p:sp>
      <p:sp>
        <p:nvSpPr>
          <p:cNvPr id="11" name="标题 1">
            <a:extLst>
              <a:ext uri="{FF2B5EF4-FFF2-40B4-BE49-F238E27FC236}">
                <a16:creationId xmlns:a16="http://schemas.microsoft.com/office/drawing/2014/main" xmlns="" id="{E7533C98-8799-4CE3-9ED7-142FFA525F61}"/>
              </a:ext>
            </a:extLst>
          </p:cNvPr>
          <p:cNvSpPr txBox="1">
            <a:spLocks/>
          </p:cNvSpPr>
          <p:nvPr/>
        </p:nvSpPr>
        <p:spPr bwMode="auto">
          <a:xfrm>
            <a:off x="241300" y="454025"/>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pPr eaLnBrk="1" hangingPunct="1">
              <a:defRPr/>
            </a:pPr>
            <a:r>
              <a:rPr lang="en-US" altLang="zh-CN" dirty="0"/>
              <a:t>1. 2D Affordance from Image(s)</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a:t>3.3</a:t>
            </a:r>
            <a:r>
              <a:rPr lang="zh-CN" altLang="en-US" dirty="0"/>
              <a:t>技术路线及研究难点</a:t>
            </a:r>
          </a:p>
        </p:txBody>
      </p:sp>
      <p:sp>
        <p:nvSpPr>
          <p:cNvPr id="41988"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3B0FF02-2F0B-40B0-8CF2-742E23E16E80}" type="slidenum">
              <a:rPr lang="en-US" altLang="zh-CN" sz="1800">
                <a:ea typeface="宋体" panose="02010600030101010101" pitchFamily="2" charset="-122"/>
              </a:rPr>
              <a:t>70</a:t>
            </a:fld>
            <a:endParaRPr lang="en-US" altLang="zh-CN" sz="1800">
              <a:ea typeface="宋体" panose="02010600030101010101" pitchFamily="2" charset="-122"/>
            </a:endParaRPr>
          </a:p>
        </p:txBody>
      </p:sp>
      <p:sp>
        <p:nvSpPr>
          <p:cNvPr id="13" name="右箭头 12"/>
          <p:cNvSpPr/>
          <p:nvPr/>
        </p:nvSpPr>
        <p:spPr>
          <a:xfrm>
            <a:off x="2633247" y="4621591"/>
            <a:ext cx="3011437" cy="602083"/>
          </a:xfrm>
          <a:prstGeom prst="rightArrow">
            <a:avLst/>
          </a:prstGeom>
          <a:noFill/>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600" b="1" dirty="0">
                <a:solidFill>
                  <a:schemeClr val="accent2"/>
                </a:solidFill>
              </a:rPr>
              <a:t>求解物体三维接触点</a:t>
            </a:r>
          </a:p>
        </p:txBody>
      </p:sp>
      <p:grpSp>
        <p:nvGrpSpPr>
          <p:cNvPr id="15" name="组合 14"/>
          <p:cNvGrpSpPr/>
          <p:nvPr/>
        </p:nvGrpSpPr>
        <p:grpSpPr>
          <a:xfrm>
            <a:off x="559980" y="3555991"/>
            <a:ext cx="1980242" cy="2847984"/>
            <a:chOff x="225131" y="1465122"/>
            <a:chExt cx="2766652" cy="4680704"/>
          </a:xfrm>
        </p:grpSpPr>
        <p:sp>
          <p:nvSpPr>
            <p:cNvPr id="16" name="矩形 15"/>
            <p:cNvSpPr/>
            <p:nvPr/>
          </p:nvSpPr>
          <p:spPr>
            <a:xfrm>
              <a:off x="225131" y="1465122"/>
              <a:ext cx="2766652" cy="4680704"/>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grpSp>
          <p:nvGrpSpPr>
            <p:cNvPr id="17" name="组合 16"/>
            <p:cNvGrpSpPr/>
            <p:nvPr/>
          </p:nvGrpSpPr>
          <p:grpSpPr>
            <a:xfrm>
              <a:off x="296519" y="2138808"/>
              <a:ext cx="2623877" cy="3604918"/>
              <a:chOff x="296519" y="2138808"/>
              <a:chExt cx="2623877" cy="3604918"/>
            </a:xfrm>
          </p:grpSpPr>
          <p:sp>
            <p:nvSpPr>
              <p:cNvPr id="18" name="文本框 17"/>
              <p:cNvSpPr txBox="1"/>
              <p:nvPr/>
            </p:nvSpPr>
            <p:spPr>
              <a:xfrm>
                <a:off x="417623" y="5436026"/>
                <a:ext cx="2081593" cy="307700"/>
              </a:xfrm>
              <a:prstGeom prst="rect">
                <a:avLst/>
              </a:prstGeom>
              <a:noFill/>
            </p:spPr>
            <p:txBody>
              <a:bodyPr wrap="none" lIns="0" tIns="0" rIns="0" bIns="0" rtlCol="0">
                <a:spAutoFit/>
              </a:bodyPr>
              <a:lstStyle/>
              <a:p>
                <a:r>
                  <a:rPr lang="zh-CN" altLang="en-US" sz="1600" dirty="0">
                    <a:latin typeface="+mn-lt"/>
                    <a:ea typeface="+mn-ea"/>
                  </a:rPr>
                  <a:t>三维交互场景数据集</a:t>
                </a:r>
              </a:p>
            </p:txBody>
          </p:sp>
          <p:pic>
            <p:nvPicPr>
              <p:cNvPr id="19" name="图片 18"/>
              <p:cNvPicPr>
                <a:picLocks noChangeAspect="1"/>
              </p:cNvPicPr>
              <p:nvPr/>
            </p:nvPicPr>
            <p:blipFill>
              <a:blip r:embed="rId3"/>
              <a:stretch>
                <a:fillRect/>
              </a:stretch>
            </p:blipFill>
            <p:spPr>
              <a:xfrm>
                <a:off x="296519" y="2138808"/>
                <a:ext cx="2623877" cy="3144821"/>
              </a:xfrm>
              <a:prstGeom prst="rect">
                <a:avLst/>
              </a:prstGeom>
            </p:spPr>
          </p:pic>
        </p:grpSp>
      </p:grpSp>
      <p:sp>
        <p:nvSpPr>
          <p:cNvPr id="24" name="文本框 23"/>
          <p:cNvSpPr txBox="1"/>
          <p:nvPr/>
        </p:nvSpPr>
        <p:spPr>
          <a:xfrm>
            <a:off x="3820185" y="3333973"/>
            <a:ext cx="3248378" cy="338554"/>
          </a:xfrm>
          <a:prstGeom prst="rect">
            <a:avLst/>
          </a:prstGeom>
          <a:solidFill>
            <a:schemeClr val="bg1"/>
          </a:solidFill>
        </p:spPr>
        <p:txBody>
          <a:bodyPr wrap="square" rtlCol="0">
            <a:spAutoFit/>
          </a:bodyPr>
          <a:lstStyle/>
          <a:p>
            <a:endParaRPr lang="zh-CN" altLang="en-US" sz="1600"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7709" y="3794853"/>
            <a:ext cx="1130488" cy="180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7098" y="6466222"/>
            <a:ext cx="8528527" cy="400110"/>
          </a:xfrm>
          <a:prstGeom prst="rect">
            <a:avLst/>
          </a:prstGeom>
          <a:solidFill>
            <a:schemeClr val="bg1"/>
          </a:solidFill>
        </p:spPr>
        <p:txBody>
          <a:bodyPr wrap="square" rtlCol="0">
            <a:spAutoFit/>
          </a:bodyPr>
          <a:lstStyle/>
          <a:p>
            <a:r>
              <a:rPr lang="en-US" altLang="zh-CN" sz="2000" dirty="0"/>
              <a:t>ObjectNet3D: A Large Scale Database for 3D Object Recognition. ECCV, 2016</a:t>
            </a:r>
            <a:endParaRPr lang="zh-CN" altLang="en-US" sz="2000" dirty="0">
              <a:latin typeface="+mn-lt"/>
              <a:ea typeface="+mn-ea"/>
            </a:endParaRPr>
          </a:p>
        </p:txBody>
      </p:sp>
      <p:sp>
        <p:nvSpPr>
          <p:cNvPr id="14" name="内容占位符 2">
            <a:extLst>
              <a:ext uri="{FF2B5EF4-FFF2-40B4-BE49-F238E27FC236}">
                <a16:creationId xmlns:a16="http://schemas.microsoft.com/office/drawing/2014/main" xmlns="" id="{C57F11EA-88A3-43DA-A795-72021FA99ADE}"/>
              </a:ext>
            </a:extLst>
          </p:cNvPr>
          <p:cNvSpPr>
            <a:spLocks noGrp="1"/>
          </p:cNvSpPr>
          <p:nvPr>
            <p:ph idx="1"/>
          </p:nvPr>
        </p:nvSpPr>
        <p:spPr>
          <a:xfrm>
            <a:off x="2461011" y="949976"/>
            <a:ext cx="8528527" cy="3144821"/>
          </a:xfrm>
        </p:spPr>
        <p:txBody>
          <a:bodyPr/>
          <a:lstStyle/>
          <a:p>
            <a:pPr marL="0" indent="0" eaLnBrk="1" hangingPunct="1">
              <a:buNone/>
              <a:defRPr/>
            </a:pPr>
            <a:endParaRPr lang="en-US" altLang="zh-CN" kern="1200" dirty="0">
              <a:latin typeface="+mn-ea"/>
            </a:endParaRPr>
          </a:p>
          <a:p>
            <a:pPr lvl="1" eaLnBrk="1" hangingPunct="1">
              <a:buClr>
                <a:schemeClr val="accent2"/>
              </a:buClr>
              <a:buFont typeface="Wingdings" panose="05000000000000000000" pitchFamily="2" charset="2"/>
              <a:buChar char="l"/>
              <a:defRPr/>
            </a:pPr>
            <a:r>
              <a:rPr lang="zh-CN" altLang="en-US" sz="1800" b="0" dirty="0">
                <a:solidFill>
                  <a:schemeClr val="tx1"/>
                </a:solidFill>
                <a:latin typeface="+mn-ea"/>
              </a:rPr>
              <a:t>如何定义接触点？</a:t>
            </a:r>
            <a:endParaRPr lang="en-US" altLang="zh-CN" sz="1800" b="0" dirty="0">
              <a:solidFill>
                <a:schemeClr val="tx1"/>
              </a:solidFill>
              <a:latin typeface="+mn-ea"/>
            </a:endParaRPr>
          </a:p>
          <a:p>
            <a:pPr lvl="1" eaLnBrk="1" hangingPunct="1">
              <a:buClr>
                <a:schemeClr val="accent2"/>
              </a:buClr>
              <a:buFont typeface="Wingdings" panose="05000000000000000000" pitchFamily="2" charset="2"/>
              <a:buChar char="l"/>
              <a:defRPr/>
            </a:pPr>
            <a:endParaRPr lang="en-US" altLang="zh-CN" sz="1800" b="0" kern="1200" dirty="0">
              <a:solidFill>
                <a:schemeClr val="accent2"/>
              </a:solidFill>
              <a:latin typeface="+mn-ea"/>
            </a:endParaRPr>
          </a:p>
          <a:p>
            <a:pPr lvl="1" eaLnBrk="1" hangingPunct="1">
              <a:buClr>
                <a:schemeClr val="accent2"/>
              </a:buClr>
              <a:buFont typeface="Wingdings" panose="05000000000000000000" pitchFamily="2" charset="2"/>
              <a:buChar char="l"/>
              <a:defRPr/>
            </a:pPr>
            <a:r>
              <a:rPr lang="en-US" altLang="zh-CN" sz="1800" b="0" kern="1200" dirty="0">
                <a:solidFill>
                  <a:schemeClr val="accent2"/>
                </a:solidFill>
                <a:latin typeface="+mn-ea"/>
              </a:rPr>
              <a:t>2D</a:t>
            </a:r>
            <a:r>
              <a:rPr lang="en-US" altLang="zh-CN" sz="1800" b="0" kern="1200" dirty="0">
                <a:solidFill>
                  <a:schemeClr val="tx1"/>
                </a:solidFill>
                <a:latin typeface="+mn-ea"/>
              </a:rPr>
              <a:t> affordance      </a:t>
            </a:r>
            <a:r>
              <a:rPr lang="en-US" altLang="zh-CN" sz="1800" b="0" kern="1200" dirty="0">
                <a:solidFill>
                  <a:schemeClr val="accent2"/>
                </a:solidFill>
                <a:latin typeface="+mn-ea"/>
              </a:rPr>
              <a:t>3D </a:t>
            </a:r>
            <a:r>
              <a:rPr lang="en-US" altLang="zh-CN" sz="1800" b="0" kern="1200" dirty="0">
                <a:solidFill>
                  <a:schemeClr val="tx1"/>
                </a:solidFill>
                <a:latin typeface="+mn-ea"/>
              </a:rPr>
              <a:t>affordance?</a:t>
            </a:r>
          </a:p>
          <a:p>
            <a:pPr marL="342900" lvl="1" indent="0" eaLnBrk="1" hangingPunct="1">
              <a:buNone/>
              <a:defRPr/>
            </a:pPr>
            <a:endParaRPr lang="en-US" altLang="zh-CN" sz="1800" b="0" kern="1200" dirty="0">
              <a:solidFill>
                <a:schemeClr val="tx1"/>
              </a:solidFill>
              <a:latin typeface="+mn-ea"/>
            </a:endParaRPr>
          </a:p>
          <a:p>
            <a:pPr lvl="1" eaLnBrk="1" hangingPunct="1">
              <a:buClr>
                <a:schemeClr val="accent2"/>
              </a:buClr>
              <a:buFont typeface="Wingdings" panose="05000000000000000000" pitchFamily="2" charset="2"/>
              <a:buChar char="l"/>
              <a:defRPr/>
            </a:pPr>
            <a:r>
              <a:rPr lang="zh-CN" altLang="en-US" sz="1800" b="0" kern="1200" dirty="0">
                <a:solidFill>
                  <a:schemeClr val="tx1"/>
                </a:solidFill>
                <a:latin typeface="+mn-ea"/>
              </a:rPr>
              <a:t>如何从</a:t>
            </a:r>
            <a:r>
              <a:rPr lang="en-US" altLang="zh-CN" sz="1800" b="0" kern="1200" dirty="0">
                <a:solidFill>
                  <a:schemeClr val="tx1"/>
                </a:solidFill>
                <a:latin typeface="+mn-ea"/>
              </a:rPr>
              <a:t>3D</a:t>
            </a:r>
            <a:r>
              <a:rPr lang="zh-CN" altLang="en-US" sz="1800" b="0" kern="1200" dirty="0">
                <a:solidFill>
                  <a:schemeClr val="tx1"/>
                </a:solidFill>
                <a:latin typeface="+mn-ea"/>
              </a:rPr>
              <a:t>的交互场景，估计</a:t>
            </a:r>
            <a:r>
              <a:rPr lang="en-US" altLang="zh-CN" sz="1800" b="0" kern="1200" dirty="0">
                <a:solidFill>
                  <a:schemeClr val="tx1"/>
                </a:solidFill>
                <a:latin typeface="+mn-ea"/>
              </a:rPr>
              <a:t>3D</a:t>
            </a:r>
            <a:r>
              <a:rPr lang="zh-CN" altLang="en-US" sz="1800" b="0" kern="1200" dirty="0">
                <a:solidFill>
                  <a:schemeClr val="tx1"/>
                </a:solidFill>
                <a:latin typeface="+mn-ea"/>
              </a:rPr>
              <a:t>的人与物体的接触点？</a:t>
            </a:r>
            <a:endParaRPr lang="en-US" altLang="zh-CN" sz="1800" b="0" kern="1200" dirty="0">
              <a:solidFill>
                <a:schemeClr val="tx1"/>
              </a:solidFill>
              <a:latin typeface="+mn-ea"/>
            </a:endParaRPr>
          </a:p>
          <a:p>
            <a:pPr marL="342900" lvl="1" indent="0" eaLnBrk="1" hangingPunct="1">
              <a:buNone/>
              <a:defRPr/>
            </a:pPr>
            <a:endParaRPr lang="en-US" altLang="zh-CN" sz="1800" b="0" kern="1200" dirty="0">
              <a:solidFill>
                <a:schemeClr val="tx1"/>
              </a:solidFill>
              <a:latin typeface="+mn-ea"/>
            </a:endParaRPr>
          </a:p>
          <a:p>
            <a:pPr lvl="1" eaLnBrk="1" hangingPunct="1">
              <a:buClr>
                <a:schemeClr val="accent2"/>
              </a:buClr>
              <a:buFont typeface="Wingdings" panose="05000000000000000000" pitchFamily="2" charset="2"/>
              <a:buChar char="l"/>
              <a:defRPr/>
            </a:pPr>
            <a:r>
              <a:rPr lang="zh-CN" altLang="en-US" sz="1800" b="0" kern="1200" dirty="0">
                <a:solidFill>
                  <a:schemeClr val="tx1"/>
                </a:solidFill>
                <a:latin typeface="+mn-ea"/>
              </a:rPr>
              <a:t>如何从人与物体的接触点归纳出物体的</a:t>
            </a:r>
            <a:r>
              <a:rPr lang="en-US" altLang="zh-CN" sz="1800" b="0" kern="1200" dirty="0">
                <a:solidFill>
                  <a:schemeClr val="tx1"/>
                </a:solidFill>
                <a:latin typeface="+mn-ea"/>
              </a:rPr>
              <a:t>affordance</a:t>
            </a:r>
            <a:r>
              <a:rPr lang="zh-CN" altLang="en-US" sz="1800" b="0" kern="1200" dirty="0">
                <a:solidFill>
                  <a:schemeClr val="tx1"/>
                </a:solidFill>
                <a:latin typeface="+mn-ea"/>
              </a:rPr>
              <a:t>？</a:t>
            </a:r>
            <a:endParaRPr lang="en-US" altLang="zh-CN" sz="1800" b="0" kern="1200" dirty="0">
              <a:solidFill>
                <a:schemeClr val="tx1"/>
              </a:solidFill>
              <a:latin typeface="+mn-ea"/>
            </a:endParaRPr>
          </a:p>
          <a:p>
            <a:pPr marL="342900" lvl="1" indent="0" eaLnBrk="1" hangingPunct="1">
              <a:buNone/>
              <a:defRPr/>
            </a:pPr>
            <a:endParaRPr lang="en-US" altLang="zh-CN" sz="1800" b="0" kern="1200" dirty="0">
              <a:solidFill>
                <a:schemeClr val="tx1"/>
              </a:solidFill>
              <a:latin typeface="+mn-ea"/>
            </a:endParaRPr>
          </a:p>
        </p:txBody>
      </p:sp>
      <p:cxnSp>
        <p:nvCxnSpPr>
          <p:cNvPr id="20" name="直接箭头连接符 19">
            <a:extLst>
              <a:ext uri="{FF2B5EF4-FFF2-40B4-BE49-F238E27FC236}">
                <a16:creationId xmlns:a16="http://schemas.microsoft.com/office/drawing/2014/main" xmlns="" id="{694852C3-D3D3-4F26-8081-D41D4C126D2C}"/>
              </a:ext>
            </a:extLst>
          </p:cNvPr>
          <p:cNvCxnSpPr>
            <a:cxnSpLocks/>
          </p:cNvCxnSpPr>
          <p:nvPr/>
        </p:nvCxnSpPr>
        <p:spPr bwMode="auto">
          <a:xfrm>
            <a:off x="4847209" y="2308292"/>
            <a:ext cx="598760" cy="0"/>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907FB3C5-F525-4744-AB09-144FE386F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917" y="1282806"/>
            <a:ext cx="993820" cy="1285664"/>
          </a:xfrm>
          <a:prstGeom prst="rect">
            <a:avLst/>
          </a:prstGeom>
        </p:spPr>
      </p:pic>
      <p:sp>
        <p:nvSpPr>
          <p:cNvPr id="9219" name="Text Box 2">
            <a:extLst>
              <a:ext uri="{FF2B5EF4-FFF2-40B4-BE49-F238E27FC236}">
                <a16:creationId xmlns:a16="http://schemas.microsoft.com/office/drawing/2014/main" xmlns="" id="{86CE5F94-38E4-4365-BC2D-6AC6317E1234}"/>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04DB3C4-9C79-4DB9-96F9-E0EB8BB789AF}" type="slidenum">
              <a:rPr kumimoji="0"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71</a:t>
            </a:fld>
            <a:endPar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endParaRPr>
          </a:p>
        </p:txBody>
      </p:sp>
      <p:sp>
        <p:nvSpPr>
          <p:cNvPr id="10" name="标题 1">
            <a:extLst>
              <a:ext uri="{FF2B5EF4-FFF2-40B4-BE49-F238E27FC236}">
                <a16:creationId xmlns:a16="http://schemas.microsoft.com/office/drawing/2014/main" xmlns="" id="{38D188A3-58BA-4DA8-8FE2-F1F127A91DA8}"/>
              </a:ext>
            </a:extLst>
          </p:cNvPr>
          <p:cNvSpPr txBox="1">
            <a:spLocks/>
          </p:cNvSpPr>
          <p:nvPr/>
        </p:nvSpPr>
        <p:spPr>
          <a:xfrm>
            <a:off x="241300" y="454025"/>
            <a:ext cx="8902700" cy="501869"/>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t>Future work</a:t>
            </a:r>
            <a:endParaRPr lang="zh-CN" altLang="en-US" sz="2800" dirty="0"/>
          </a:p>
          <a:p>
            <a:endParaRPr lang="zh-CN" altLang="en-US" sz="2800" dirty="0"/>
          </a:p>
        </p:txBody>
      </p:sp>
      <p:pic>
        <p:nvPicPr>
          <p:cNvPr id="11" name="图片 10">
            <a:extLst>
              <a:ext uri="{FF2B5EF4-FFF2-40B4-BE49-F238E27FC236}">
                <a16:creationId xmlns:a16="http://schemas.microsoft.com/office/drawing/2014/main" xmlns="" id="{1F0F3002-5268-429A-AA58-821397D416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696" y="1842025"/>
            <a:ext cx="1161376" cy="1273858"/>
          </a:xfrm>
          <a:prstGeom prst="rect">
            <a:avLst/>
          </a:prstGeom>
        </p:spPr>
      </p:pic>
      <p:pic>
        <p:nvPicPr>
          <p:cNvPr id="12" name="图片 11">
            <a:extLst>
              <a:ext uri="{FF2B5EF4-FFF2-40B4-BE49-F238E27FC236}">
                <a16:creationId xmlns:a16="http://schemas.microsoft.com/office/drawing/2014/main" xmlns="" id="{7794A3D0-0A9F-4059-9BBE-AC2B0B23B2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2110" y="2536342"/>
            <a:ext cx="1078334" cy="1273859"/>
          </a:xfrm>
          <a:prstGeom prst="rect">
            <a:avLst/>
          </a:prstGeom>
        </p:spPr>
      </p:pic>
      <p:pic>
        <p:nvPicPr>
          <p:cNvPr id="14" name="图片 13">
            <a:extLst>
              <a:ext uri="{FF2B5EF4-FFF2-40B4-BE49-F238E27FC236}">
                <a16:creationId xmlns:a16="http://schemas.microsoft.com/office/drawing/2014/main" xmlns="" id="{FBAEE326-FBF7-4283-B2BB-7FAC8C7A45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5068" y="1857844"/>
            <a:ext cx="1161376" cy="1853641"/>
          </a:xfrm>
          <a:prstGeom prst="rect">
            <a:avLst/>
          </a:prstGeom>
        </p:spPr>
      </p:pic>
      <p:grpSp>
        <p:nvGrpSpPr>
          <p:cNvPr id="15" name="组合 14">
            <a:extLst>
              <a:ext uri="{FF2B5EF4-FFF2-40B4-BE49-F238E27FC236}">
                <a16:creationId xmlns:a16="http://schemas.microsoft.com/office/drawing/2014/main" xmlns="" id="{AD71E926-571A-46EC-AA98-AA71F09AAAFE}"/>
              </a:ext>
            </a:extLst>
          </p:cNvPr>
          <p:cNvGrpSpPr/>
          <p:nvPr/>
        </p:nvGrpSpPr>
        <p:grpSpPr>
          <a:xfrm>
            <a:off x="6130180" y="1689658"/>
            <a:ext cx="1184748" cy="1693368"/>
            <a:chOff x="2112326" y="1751537"/>
            <a:chExt cx="3281309" cy="3599112"/>
          </a:xfrm>
        </p:grpSpPr>
        <p:pic>
          <p:nvPicPr>
            <p:cNvPr id="16" name="图片 15">
              <a:extLst>
                <a:ext uri="{FF2B5EF4-FFF2-40B4-BE49-F238E27FC236}">
                  <a16:creationId xmlns:a16="http://schemas.microsoft.com/office/drawing/2014/main" xmlns="" id="{E8E6DA04-43AF-4FC2-A88A-78F71BC899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2326" y="1751537"/>
              <a:ext cx="3281309" cy="3599112"/>
            </a:xfrm>
            <a:prstGeom prst="rect">
              <a:avLst/>
            </a:prstGeom>
          </p:spPr>
        </p:pic>
        <p:pic>
          <p:nvPicPr>
            <p:cNvPr id="17" name="图片 16">
              <a:extLst>
                <a:ext uri="{FF2B5EF4-FFF2-40B4-BE49-F238E27FC236}">
                  <a16:creationId xmlns:a16="http://schemas.microsoft.com/office/drawing/2014/main" xmlns="" id="{DB5AD916-A91C-4B66-AA77-260DF08E27F0}"/>
                </a:ext>
              </a:extLst>
            </p:cNvPr>
            <p:cNvPicPr>
              <a:picLocks noChangeAspect="1"/>
            </p:cNvPicPr>
            <p:nvPr/>
          </p:nvPicPr>
          <p:blipFill>
            <a:blip r:embed="rId8"/>
            <a:stretch>
              <a:fillRect/>
            </a:stretch>
          </p:blipFill>
          <p:spPr>
            <a:xfrm>
              <a:off x="3594668" y="2745470"/>
              <a:ext cx="384312" cy="328339"/>
            </a:xfrm>
            <a:prstGeom prst="rect">
              <a:avLst/>
            </a:prstGeom>
          </p:spPr>
        </p:pic>
      </p:grpSp>
      <p:grpSp>
        <p:nvGrpSpPr>
          <p:cNvPr id="18" name="组合 17">
            <a:extLst>
              <a:ext uri="{FF2B5EF4-FFF2-40B4-BE49-F238E27FC236}">
                <a16:creationId xmlns:a16="http://schemas.microsoft.com/office/drawing/2014/main" xmlns="" id="{B50A644C-0D9E-43D2-AC71-D78A1A02BF71}"/>
              </a:ext>
            </a:extLst>
          </p:cNvPr>
          <p:cNvGrpSpPr/>
          <p:nvPr/>
        </p:nvGrpSpPr>
        <p:grpSpPr>
          <a:xfrm>
            <a:off x="3437154" y="4259919"/>
            <a:ext cx="1615827" cy="1778879"/>
            <a:chOff x="-100337" y="434901"/>
            <a:chExt cx="2992573" cy="3578182"/>
          </a:xfrm>
        </p:grpSpPr>
        <p:sp>
          <p:nvSpPr>
            <p:cNvPr id="19" name="文本框 18">
              <a:extLst>
                <a:ext uri="{FF2B5EF4-FFF2-40B4-BE49-F238E27FC236}">
                  <a16:creationId xmlns:a16="http://schemas.microsoft.com/office/drawing/2014/main" xmlns="" id="{082550BB-14B7-46D4-BBDC-C1501C0C5D9D}"/>
                </a:ext>
              </a:extLst>
            </p:cNvPr>
            <p:cNvSpPr txBox="1"/>
            <p:nvPr/>
          </p:nvSpPr>
          <p:spPr>
            <a:xfrm>
              <a:off x="-100337" y="3579721"/>
              <a:ext cx="2992573" cy="433362"/>
            </a:xfrm>
            <a:prstGeom prst="rect">
              <a:avLst/>
            </a:prstGeom>
            <a:noFill/>
          </p:spPr>
          <p:txBody>
            <a:bodyPr wrap="none" lIns="0" tIns="0" rIns="0" bIns="0" rtlCol="0">
              <a:spAutoFit/>
            </a:bodyPr>
            <a:lstStyle/>
            <a:p>
              <a:r>
                <a:rPr lang="zh-CN" altLang="en-US" sz="1400" dirty="0">
                  <a:latin typeface="+mn-lt"/>
                  <a:ea typeface="+mn-ea"/>
                </a:rPr>
                <a:t>三维交互场景数据集</a:t>
              </a:r>
            </a:p>
          </p:txBody>
        </p:sp>
        <p:pic>
          <p:nvPicPr>
            <p:cNvPr id="20" name="图片 19">
              <a:extLst>
                <a:ext uri="{FF2B5EF4-FFF2-40B4-BE49-F238E27FC236}">
                  <a16:creationId xmlns:a16="http://schemas.microsoft.com/office/drawing/2014/main" xmlns="" id="{36913A3C-70F3-470D-ABF5-486B6637D34D}"/>
                </a:ext>
              </a:extLst>
            </p:cNvPr>
            <p:cNvPicPr>
              <a:picLocks noChangeAspect="1"/>
            </p:cNvPicPr>
            <p:nvPr/>
          </p:nvPicPr>
          <p:blipFill>
            <a:blip r:embed="rId9"/>
            <a:stretch>
              <a:fillRect/>
            </a:stretch>
          </p:blipFill>
          <p:spPr>
            <a:xfrm>
              <a:off x="-78896" y="434901"/>
              <a:ext cx="2623877" cy="3144820"/>
            </a:xfrm>
            <a:prstGeom prst="rect">
              <a:avLst/>
            </a:prstGeom>
          </p:spPr>
        </p:pic>
      </p:grpSp>
      <p:cxnSp>
        <p:nvCxnSpPr>
          <p:cNvPr id="26" name="直接箭头连接符 25">
            <a:extLst>
              <a:ext uri="{FF2B5EF4-FFF2-40B4-BE49-F238E27FC236}">
                <a16:creationId xmlns:a16="http://schemas.microsoft.com/office/drawing/2014/main" xmlns="" id="{99AB0EC4-ABEB-4C1B-89A7-7A53909E30B5}"/>
              </a:ext>
            </a:extLst>
          </p:cNvPr>
          <p:cNvCxnSpPr>
            <a:cxnSpLocks/>
          </p:cNvCxnSpPr>
          <p:nvPr/>
        </p:nvCxnSpPr>
        <p:spPr bwMode="auto">
          <a:xfrm flipV="1">
            <a:off x="1994412" y="1887608"/>
            <a:ext cx="492672" cy="453908"/>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33" name="直接箭头连接符 32">
            <a:extLst>
              <a:ext uri="{FF2B5EF4-FFF2-40B4-BE49-F238E27FC236}">
                <a16:creationId xmlns:a16="http://schemas.microsoft.com/office/drawing/2014/main" xmlns="" id="{C9E93042-9649-48BE-8724-62F5BD621013}"/>
              </a:ext>
            </a:extLst>
          </p:cNvPr>
          <p:cNvCxnSpPr>
            <a:cxnSpLocks/>
          </p:cNvCxnSpPr>
          <p:nvPr/>
        </p:nvCxnSpPr>
        <p:spPr bwMode="auto">
          <a:xfrm>
            <a:off x="3791713" y="2723609"/>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xmlns="" id="{E045B2E3-7275-44C0-9FDB-6DB5C611066A}"/>
              </a:ext>
            </a:extLst>
          </p:cNvPr>
          <p:cNvSpPr txBox="1"/>
          <p:nvPr/>
        </p:nvSpPr>
        <p:spPr>
          <a:xfrm>
            <a:off x="3791713" y="1212828"/>
            <a:ext cx="519611" cy="1200329"/>
          </a:xfrm>
          <a:prstGeom prst="rect">
            <a:avLst/>
          </a:prstGeom>
          <a:noFill/>
          <a:ln>
            <a:noFill/>
          </a:ln>
        </p:spPr>
        <p:txBody>
          <a:bodyPr wrap="square" rtlCol="0">
            <a:spAutoFit/>
          </a:bodyPr>
          <a:lstStyle/>
          <a:p>
            <a:pPr algn="l"/>
            <a:r>
              <a:rPr lang="zh-CN" altLang="en-US" dirty="0">
                <a:solidFill>
                  <a:schemeClr val="accent2"/>
                </a:solidFill>
              </a:rPr>
              <a:t>场景构建</a:t>
            </a:r>
          </a:p>
        </p:txBody>
      </p:sp>
      <p:cxnSp>
        <p:nvCxnSpPr>
          <p:cNvPr id="36" name="直接箭头连接符 35">
            <a:extLst>
              <a:ext uri="{FF2B5EF4-FFF2-40B4-BE49-F238E27FC236}">
                <a16:creationId xmlns:a16="http://schemas.microsoft.com/office/drawing/2014/main" xmlns="" id="{1F95076B-3B2D-4C95-A114-D0F783F7C8EC}"/>
              </a:ext>
            </a:extLst>
          </p:cNvPr>
          <p:cNvCxnSpPr>
            <a:cxnSpLocks/>
          </p:cNvCxnSpPr>
          <p:nvPr/>
        </p:nvCxnSpPr>
        <p:spPr bwMode="auto">
          <a:xfrm>
            <a:off x="1999773" y="2568470"/>
            <a:ext cx="394845" cy="547413"/>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38" name="文本框 37">
            <a:extLst>
              <a:ext uri="{FF2B5EF4-FFF2-40B4-BE49-F238E27FC236}">
                <a16:creationId xmlns:a16="http://schemas.microsoft.com/office/drawing/2014/main" xmlns="" id="{C47FCFB6-3F1D-4336-BBB3-B0BBCCE9FD45}"/>
              </a:ext>
            </a:extLst>
          </p:cNvPr>
          <p:cNvSpPr txBox="1"/>
          <p:nvPr/>
        </p:nvSpPr>
        <p:spPr>
          <a:xfrm>
            <a:off x="5290258" y="1246281"/>
            <a:ext cx="523880" cy="1477328"/>
          </a:xfrm>
          <a:prstGeom prst="rect">
            <a:avLst/>
          </a:prstGeom>
          <a:noFill/>
          <a:ln>
            <a:noFill/>
          </a:ln>
        </p:spPr>
        <p:txBody>
          <a:bodyPr wrap="square" rtlCol="0">
            <a:spAutoFit/>
          </a:bodyPr>
          <a:lstStyle/>
          <a:p>
            <a:pPr algn="l"/>
            <a:r>
              <a:rPr lang="zh-CN" altLang="en-US" dirty="0">
                <a:solidFill>
                  <a:schemeClr val="accent2"/>
                </a:solidFill>
              </a:rPr>
              <a:t>接触点估计</a:t>
            </a:r>
          </a:p>
        </p:txBody>
      </p:sp>
      <p:cxnSp>
        <p:nvCxnSpPr>
          <p:cNvPr id="41" name="直接箭头连接符 40">
            <a:extLst>
              <a:ext uri="{FF2B5EF4-FFF2-40B4-BE49-F238E27FC236}">
                <a16:creationId xmlns:a16="http://schemas.microsoft.com/office/drawing/2014/main" xmlns="" id="{AB815262-2888-4DCF-8A1F-9024B3281A2E}"/>
              </a:ext>
            </a:extLst>
          </p:cNvPr>
          <p:cNvCxnSpPr>
            <a:cxnSpLocks/>
          </p:cNvCxnSpPr>
          <p:nvPr/>
        </p:nvCxnSpPr>
        <p:spPr bwMode="auto">
          <a:xfrm>
            <a:off x="5316943" y="2723609"/>
            <a:ext cx="813237"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xmlns="" id="{F6007531-004F-4513-8A95-82F7AFEA3978}"/>
              </a:ext>
            </a:extLst>
          </p:cNvPr>
          <p:cNvSpPr txBox="1"/>
          <p:nvPr/>
        </p:nvSpPr>
        <p:spPr>
          <a:xfrm>
            <a:off x="5277077" y="2998763"/>
            <a:ext cx="738664" cy="2076879"/>
          </a:xfrm>
          <a:prstGeom prst="rect">
            <a:avLst/>
          </a:prstGeom>
          <a:noFill/>
          <a:ln>
            <a:noFill/>
          </a:ln>
        </p:spPr>
        <p:txBody>
          <a:bodyPr vert="eaVert" wrap="square" rtlCol="0">
            <a:spAutoFit/>
          </a:bodyPr>
          <a:lstStyle/>
          <a:p>
            <a:r>
              <a:rPr lang="zh-CN" altLang="en-US" dirty="0">
                <a:solidFill>
                  <a:schemeClr val="accent2"/>
                </a:solidFill>
              </a:rPr>
              <a:t>构建三维交互场景</a:t>
            </a:r>
            <a:endParaRPr lang="en-US" altLang="zh-CN" dirty="0">
              <a:solidFill>
                <a:schemeClr val="accent2"/>
              </a:solidFill>
            </a:endParaRPr>
          </a:p>
          <a:p>
            <a:r>
              <a:rPr lang="zh-CN" altLang="en-US" dirty="0">
                <a:solidFill>
                  <a:schemeClr val="accent2"/>
                </a:solidFill>
              </a:rPr>
              <a:t>数据集</a:t>
            </a:r>
          </a:p>
        </p:txBody>
      </p:sp>
      <p:sp>
        <p:nvSpPr>
          <p:cNvPr id="47" name="文本框 46">
            <a:extLst>
              <a:ext uri="{FF2B5EF4-FFF2-40B4-BE49-F238E27FC236}">
                <a16:creationId xmlns:a16="http://schemas.microsoft.com/office/drawing/2014/main" xmlns="" id="{38AB6F92-5294-43FA-8623-86C7AC20972F}"/>
              </a:ext>
            </a:extLst>
          </p:cNvPr>
          <p:cNvSpPr txBox="1"/>
          <p:nvPr/>
        </p:nvSpPr>
        <p:spPr>
          <a:xfrm>
            <a:off x="1409434" y="1130506"/>
            <a:ext cx="1015663" cy="1043982"/>
          </a:xfrm>
          <a:prstGeom prst="rect">
            <a:avLst/>
          </a:prstGeom>
          <a:noFill/>
          <a:ln>
            <a:noFill/>
          </a:ln>
        </p:spPr>
        <p:txBody>
          <a:bodyPr vert="eaVert" wrap="square" rtlCol="0">
            <a:spAutoFit/>
          </a:bodyPr>
          <a:lstStyle/>
          <a:p>
            <a:r>
              <a:rPr lang="zh-CN" altLang="en-US" dirty="0">
                <a:solidFill>
                  <a:schemeClr val="accent2"/>
                </a:solidFill>
              </a:rPr>
              <a:t>人体几何估计</a:t>
            </a:r>
          </a:p>
          <a:p>
            <a:endParaRPr lang="zh-CN" altLang="en-US" dirty="0">
              <a:solidFill>
                <a:schemeClr val="accent2"/>
              </a:solidFill>
            </a:endParaRPr>
          </a:p>
        </p:txBody>
      </p:sp>
      <p:sp>
        <p:nvSpPr>
          <p:cNvPr id="48" name="文本框 47">
            <a:extLst>
              <a:ext uri="{FF2B5EF4-FFF2-40B4-BE49-F238E27FC236}">
                <a16:creationId xmlns:a16="http://schemas.microsoft.com/office/drawing/2014/main" xmlns="" id="{57BF4B16-E8E5-48E7-A73B-7C2C641D1999}"/>
              </a:ext>
            </a:extLst>
          </p:cNvPr>
          <p:cNvSpPr txBox="1"/>
          <p:nvPr/>
        </p:nvSpPr>
        <p:spPr>
          <a:xfrm>
            <a:off x="1412878" y="3205156"/>
            <a:ext cx="1015663" cy="1043982"/>
          </a:xfrm>
          <a:prstGeom prst="rect">
            <a:avLst/>
          </a:prstGeom>
          <a:noFill/>
          <a:ln>
            <a:noFill/>
          </a:ln>
        </p:spPr>
        <p:txBody>
          <a:bodyPr vert="eaVert" wrap="square" rtlCol="0">
            <a:spAutoFit/>
          </a:bodyPr>
          <a:lstStyle/>
          <a:p>
            <a:r>
              <a:rPr lang="zh-CN" altLang="en-US" dirty="0">
                <a:solidFill>
                  <a:schemeClr val="accent2"/>
                </a:solidFill>
              </a:rPr>
              <a:t>对象几何估计</a:t>
            </a:r>
          </a:p>
          <a:p>
            <a:endParaRPr lang="zh-CN" altLang="en-US" dirty="0">
              <a:solidFill>
                <a:schemeClr val="accent2"/>
              </a:solidFill>
            </a:endParaRPr>
          </a:p>
        </p:txBody>
      </p:sp>
      <p:pic>
        <p:nvPicPr>
          <p:cNvPr id="52" name="内容占位符 30">
            <a:extLst>
              <a:ext uri="{FF2B5EF4-FFF2-40B4-BE49-F238E27FC236}">
                <a16:creationId xmlns:a16="http://schemas.microsoft.com/office/drawing/2014/main" xmlns="" id="{89759350-5234-40A9-B828-8D301C7DF78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60890" y="4691095"/>
            <a:ext cx="912750" cy="1464710"/>
          </a:xfrm>
          <a:prstGeom prst="rect">
            <a:avLst/>
          </a:prstGeom>
        </p:spPr>
      </p:pic>
      <p:cxnSp>
        <p:nvCxnSpPr>
          <p:cNvPr id="9225" name="连接符: 肘形 9224">
            <a:extLst>
              <a:ext uri="{FF2B5EF4-FFF2-40B4-BE49-F238E27FC236}">
                <a16:creationId xmlns:a16="http://schemas.microsoft.com/office/drawing/2014/main" xmlns="" id="{98BD2A2C-F224-45A9-8FE3-F724AD639D06}"/>
              </a:ext>
            </a:extLst>
          </p:cNvPr>
          <p:cNvCxnSpPr>
            <a:cxnSpLocks/>
            <a:endCxn id="20" idx="3"/>
          </p:cNvCxnSpPr>
          <p:nvPr/>
        </p:nvCxnSpPr>
        <p:spPr bwMode="auto">
          <a:xfrm rot="5400000">
            <a:off x="3927169" y="3661922"/>
            <a:ext cx="2318028" cy="441402"/>
          </a:xfrm>
          <a:prstGeom prst="bentConnector2">
            <a:avLst/>
          </a:prstGeom>
          <a:solidFill>
            <a:srgbClr val="00B8FF"/>
          </a:solidFill>
          <a:ln w="28575" cap="flat" cmpd="sng" algn="ctr">
            <a:solidFill>
              <a:srgbClr val="0F04B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箭头连接符 65">
            <a:extLst>
              <a:ext uri="{FF2B5EF4-FFF2-40B4-BE49-F238E27FC236}">
                <a16:creationId xmlns:a16="http://schemas.microsoft.com/office/drawing/2014/main" xmlns="" id="{F4661253-5108-49CB-947C-62F3B8969935}"/>
              </a:ext>
            </a:extLst>
          </p:cNvPr>
          <p:cNvCxnSpPr>
            <a:cxnSpLocks/>
          </p:cNvCxnSpPr>
          <p:nvPr/>
        </p:nvCxnSpPr>
        <p:spPr bwMode="auto">
          <a:xfrm flipH="1">
            <a:off x="2514554" y="5380965"/>
            <a:ext cx="562130" cy="7042"/>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69" name="文本框 68">
            <a:extLst>
              <a:ext uri="{FF2B5EF4-FFF2-40B4-BE49-F238E27FC236}">
                <a16:creationId xmlns:a16="http://schemas.microsoft.com/office/drawing/2014/main" xmlns="" id="{709DB983-5202-46AB-A055-C93D242EC39F}"/>
              </a:ext>
            </a:extLst>
          </p:cNvPr>
          <p:cNvSpPr txBox="1"/>
          <p:nvPr/>
        </p:nvSpPr>
        <p:spPr>
          <a:xfrm>
            <a:off x="2535365" y="4523621"/>
            <a:ext cx="523880" cy="1477328"/>
          </a:xfrm>
          <a:prstGeom prst="rect">
            <a:avLst/>
          </a:prstGeom>
          <a:noFill/>
          <a:ln>
            <a:noFill/>
          </a:ln>
        </p:spPr>
        <p:txBody>
          <a:bodyPr wrap="square" rtlCol="0">
            <a:spAutoFit/>
          </a:bodyPr>
          <a:lstStyle/>
          <a:p>
            <a:pPr algn="l"/>
            <a:r>
              <a:rPr lang="zh-CN" altLang="en-US" dirty="0">
                <a:solidFill>
                  <a:schemeClr val="accent2"/>
                </a:solidFill>
              </a:rPr>
              <a:t>接触点估计</a:t>
            </a:r>
          </a:p>
        </p:txBody>
      </p:sp>
    </p:spTree>
    <p:extLst>
      <p:ext uri="{BB962C8B-B14F-4D97-AF65-F5344CB8AC3E}">
        <p14:creationId xmlns:p14="http://schemas.microsoft.com/office/powerpoint/2010/main" val="19758496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2">
            <a:extLst>
              <a:ext uri="{FF2B5EF4-FFF2-40B4-BE49-F238E27FC236}">
                <a16:creationId xmlns:a16="http://schemas.microsoft.com/office/drawing/2014/main" xmlns="" id="{86CE5F94-38E4-4365-BC2D-6AC6317E1234}"/>
              </a:ext>
            </a:extLst>
          </p:cNvPr>
          <p:cNvSpPr txBox="1">
            <a:spLocks noChangeArrowheads="1"/>
          </p:cNvSpPr>
          <p:nvPr/>
        </p:nvSpPr>
        <p:spPr bwMode="auto">
          <a:xfrm>
            <a:off x="8035925" y="1588"/>
            <a:ext cx="109061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000000"/>
                </a:solidFill>
                <a:latin typeface="Times New Roman" panose="02020603050405020304" pitchFamily="18" charset="0"/>
                <a:ea typeface="黑体" panose="02010609060101010101" pitchFamily="49" charset="-122"/>
              </a:defRPr>
            </a:lvl1pPr>
            <a:lvl2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b="1">
                <a:solidFill>
                  <a:srgbClr val="808080"/>
                </a:solidFill>
                <a:latin typeface="Times New Roman" panose="02020603050405020304" pitchFamily="18" charset="0"/>
                <a:ea typeface="黑体" panose="02010609060101010101" pitchFamily="49"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宋体" panose="02010600030101010101" pitchFamily="2"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Times New Roman" panose="02020603050405020304" pitchFamily="18" charset="0"/>
                <a:ea typeface="宋体" panose="02010600030101010101" pitchFamily="2" charset="-122"/>
              </a:defRPr>
            </a:lvl9pPr>
          </a:lstStyle>
          <a:p>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04DB3C4-9C79-4DB9-96F9-E0EB8BB789AF}" type="slidenum">
              <a:rPr kumimoji="0"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rPr>
              <a:pPr marL="0" marR="0" lvl="0" indent="0" algn="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8</a:t>
            </a:fld>
            <a:endPar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华文行楷" panose="02010800040101010101" pitchFamily="2" charset="-122"/>
            </a:endParaRPr>
          </a:p>
        </p:txBody>
      </p:sp>
      <p:sp>
        <p:nvSpPr>
          <p:cNvPr id="2" name="文本框 1">
            <a:extLst>
              <a:ext uri="{FF2B5EF4-FFF2-40B4-BE49-F238E27FC236}">
                <a16:creationId xmlns:a16="http://schemas.microsoft.com/office/drawing/2014/main" xmlns="" id="{369495A5-DB19-4939-90EF-DC2C714804F3}"/>
              </a:ext>
            </a:extLst>
          </p:cNvPr>
          <p:cNvSpPr txBox="1"/>
          <p:nvPr/>
        </p:nvSpPr>
        <p:spPr>
          <a:xfrm>
            <a:off x="3592528" y="1609391"/>
            <a:ext cx="1958943" cy="954107"/>
          </a:xfrm>
          <a:prstGeom prst="rect">
            <a:avLst/>
          </a:prstGeom>
          <a:noFill/>
          <a:ln>
            <a:noFill/>
          </a:ln>
        </p:spPr>
        <p:txBody>
          <a:bodyPr wrap="square" rtlCol="0">
            <a:spAutoFit/>
          </a:bodyPr>
          <a:lstStyle/>
          <a:p>
            <a:pPr algn="ctr"/>
            <a:r>
              <a:rPr lang="zh-CN" altLang="en-US" sz="2800" b="1" dirty="0">
                <a:solidFill>
                  <a:schemeClr val="accent2"/>
                </a:solidFill>
              </a:rPr>
              <a:t>如何分析</a:t>
            </a:r>
            <a:r>
              <a:rPr lang="en-US" altLang="zh-CN" sz="2800" b="1" dirty="0">
                <a:solidFill>
                  <a:schemeClr val="accent2"/>
                </a:solidFill>
              </a:rPr>
              <a:t>Affordance</a:t>
            </a:r>
            <a:endParaRPr lang="zh-CN" altLang="en-US" sz="2800" b="1" dirty="0">
              <a:solidFill>
                <a:schemeClr val="accent2"/>
              </a:solidFill>
            </a:endParaRPr>
          </a:p>
        </p:txBody>
      </p:sp>
      <p:sp>
        <p:nvSpPr>
          <p:cNvPr id="150" name="标题 1">
            <a:extLst>
              <a:ext uri="{FF2B5EF4-FFF2-40B4-BE49-F238E27FC236}">
                <a16:creationId xmlns:a16="http://schemas.microsoft.com/office/drawing/2014/main" xmlns="" id="{33C64D32-6A83-4A13-855A-431D00B6D984}"/>
              </a:ext>
            </a:extLst>
          </p:cNvPr>
          <p:cNvSpPr txBox="1">
            <a:spLocks/>
          </p:cNvSpPr>
          <p:nvPr/>
        </p:nvSpPr>
        <p:spPr>
          <a:xfrm>
            <a:off x="241300" y="454025"/>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t>Related Work</a:t>
            </a:r>
            <a:endParaRPr lang="zh-CN" altLang="en-US" sz="2400" dirty="0"/>
          </a:p>
        </p:txBody>
      </p:sp>
      <p:sp>
        <p:nvSpPr>
          <p:cNvPr id="12" name="文本框 11">
            <a:extLst>
              <a:ext uri="{FF2B5EF4-FFF2-40B4-BE49-F238E27FC236}">
                <a16:creationId xmlns:a16="http://schemas.microsoft.com/office/drawing/2014/main" xmlns="" id="{0FE72070-01B4-4934-A072-628900E42992}"/>
              </a:ext>
            </a:extLst>
          </p:cNvPr>
          <p:cNvSpPr txBox="1"/>
          <p:nvPr/>
        </p:nvSpPr>
        <p:spPr>
          <a:xfrm>
            <a:off x="2158378" y="2528891"/>
            <a:ext cx="9266555" cy="2546338"/>
          </a:xfrm>
          <a:prstGeom prst="rect">
            <a:avLst/>
          </a:prstGeom>
          <a:noFill/>
        </p:spPr>
        <p:txBody>
          <a:bodyPr wrap="square" rtlCol="0">
            <a:spAutoFit/>
          </a:bodyPr>
          <a:lstStyle/>
          <a:p>
            <a:pPr>
              <a:lnSpc>
                <a:spcPct val="200000"/>
              </a:lnSpc>
            </a:pPr>
            <a:r>
              <a:rPr lang="en-US" altLang="zh-CN" sz="2800" b="1" dirty="0">
                <a:solidFill>
                  <a:srgbClr val="C00000"/>
                </a:solidFill>
              </a:rPr>
              <a:t> </a:t>
            </a:r>
            <a:r>
              <a:rPr lang="en-US" altLang="zh-CN" sz="2800" b="1" dirty="0">
                <a:solidFill>
                  <a:srgbClr val="C00000"/>
                </a:solidFill>
                <a:sym typeface="+mn-ea"/>
              </a:rPr>
              <a:t>2D Affordance </a:t>
            </a:r>
            <a:r>
              <a:rPr lang="en-US" altLang="zh-CN" sz="2800" b="1" dirty="0">
                <a:solidFill>
                  <a:schemeClr val="accent2"/>
                </a:solidFill>
                <a:sym typeface="+mn-ea"/>
              </a:rPr>
              <a:t>from </a:t>
            </a:r>
            <a:r>
              <a:rPr lang="en-US" altLang="zh-CN" sz="2800" b="1" dirty="0">
                <a:solidFill>
                  <a:srgbClr val="C00000"/>
                </a:solidFill>
                <a:sym typeface="+mn-ea"/>
              </a:rPr>
              <a:t>Image(s)</a:t>
            </a:r>
          </a:p>
          <a:p>
            <a:pPr>
              <a:lnSpc>
                <a:spcPct val="200000"/>
              </a:lnSpc>
            </a:pPr>
            <a:r>
              <a:rPr lang="en-US" altLang="zh-CN" sz="2800" b="1" dirty="0">
                <a:solidFill>
                  <a:schemeClr val="accent2"/>
                </a:solidFill>
              </a:rPr>
              <a:t> </a:t>
            </a:r>
            <a:r>
              <a:rPr lang="en-US" altLang="zh-CN" sz="2800" b="1" dirty="0">
                <a:solidFill>
                  <a:srgbClr val="C00000"/>
                </a:solidFill>
              </a:rPr>
              <a:t>3D</a:t>
            </a:r>
            <a:r>
              <a:rPr lang="en-US" altLang="zh-CN" sz="2800" b="1" dirty="0">
                <a:solidFill>
                  <a:schemeClr val="accent2"/>
                </a:solidFill>
              </a:rPr>
              <a:t> Affordance from </a:t>
            </a:r>
            <a:r>
              <a:rPr lang="en-US" altLang="zh-CN" sz="2800" b="1" dirty="0">
                <a:solidFill>
                  <a:srgbClr val="C00000"/>
                </a:solidFill>
              </a:rPr>
              <a:t>RGBD(s)</a:t>
            </a:r>
          </a:p>
          <a:p>
            <a:pPr>
              <a:lnSpc>
                <a:spcPct val="200000"/>
              </a:lnSpc>
            </a:pPr>
            <a:r>
              <a:rPr lang="en-US" altLang="zh-CN" sz="2800" b="1" dirty="0">
                <a:solidFill>
                  <a:schemeClr val="accent2"/>
                </a:solidFill>
              </a:rPr>
              <a:t> </a:t>
            </a:r>
            <a:r>
              <a:rPr lang="en-US" altLang="zh-CN" sz="2800" b="1" dirty="0">
                <a:solidFill>
                  <a:srgbClr val="C00000"/>
                </a:solidFill>
              </a:rPr>
              <a:t>3D</a:t>
            </a:r>
            <a:r>
              <a:rPr lang="en-US" altLang="zh-CN" sz="2800" b="1" dirty="0">
                <a:solidFill>
                  <a:schemeClr val="accent2"/>
                </a:solidFill>
              </a:rPr>
              <a:t> Affordance from </a:t>
            </a:r>
            <a:r>
              <a:rPr lang="en-US" altLang="zh-CN" sz="2800" b="1" dirty="0">
                <a:solidFill>
                  <a:srgbClr val="C00000"/>
                </a:solidFill>
              </a:rPr>
              <a:t>3D Shape</a:t>
            </a:r>
          </a:p>
        </p:txBody>
      </p:sp>
    </p:spTree>
    <p:extLst>
      <p:ext uri="{BB962C8B-B14F-4D97-AF65-F5344CB8AC3E}">
        <p14:creationId xmlns:p14="http://schemas.microsoft.com/office/powerpoint/2010/main" val="39098385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41300" y="1255713"/>
            <a:ext cx="9064625" cy="725487"/>
          </a:xfrm>
        </p:spPr>
        <p:txBody>
          <a:bodyPr/>
          <a:lstStyle/>
          <a:p>
            <a:pPr algn="ctr"/>
            <a:r>
              <a:rPr lang="en-US" altLang="zh-CN" sz="1600" dirty="0"/>
              <a:t>Modeling </a:t>
            </a:r>
            <a:r>
              <a:rPr lang="en-US" altLang="zh-CN" sz="1600" dirty="0">
                <a:solidFill>
                  <a:srgbClr val="FF0000"/>
                </a:solidFill>
              </a:rPr>
              <a:t>4D</a:t>
            </a:r>
            <a:r>
              <a:rPr lang="en-US" altLang="zh-CN" sz="1600" dirty="0"/>
              <a:t> </a:t>
            </a:r>
            <a:r>
              <a:rPr lang="en-US" altLang="zh-CN" sz="1600" dirty="0">
                <a:solidFill>
                  <a:srgbClr val="FF0000"/>
                </a:solidFill>
              </a:rPr>
              <a:t>Human-Object Interactions </a:t>
            </a:r>
            <a:r>
              <a:rPr lang="en-US" altLang="zh-CN" sz="1600" dirty="0"/>
              <a:t>for Joint Event Segmentation, Recognition, and Object Localization </a:t>
            </a:r>
            <a:endParaRPr lang="zh-CN" altLang="en-US" sz="1600" dirty="0"/>
          </a:p>
        </p:txBody>
      </p:sp>
      <p:sp>
        <p:nvSpPr>
          <p:cNvPr id="3" name="标题 2"/>
          <p:cNvSpPr>
            <a:spLocks noGrp="1"/>
          </p:cNvSpPr>
          <p:nvPr>
            <p:ph type="title"/>
          </p:nvPr>
        </p:nvSpPr>
        <p:spPr/>
        <p:txBody>
          <a:bodyPr/>
          <a:lstStyle/>
          <a:p>
            <a:r>
              <a:rPr lang="en-US" altLang="zh-CN" dirty="0"/>
              <a:t>S.-C. Zhu       PAMI, 2017+ ICCV2013</a:t>
            </a:r>
            <a:endParaRPr lang="zh-CN" altLang="en-US" dirty="0"/>
          </a:p>
        </p:txBody>
      </p:sp>
      <p:sp>
        <p:nvSpPr>
          <p:cNvPr id="4" name="灯片编号占位符 3"/>
          <p:cNvSpPr>
            <a:spLocks noGrp="1"/>
          </p:cNvSpPr>
          <p:nvPr>
            <p:ph type="sldNum" sz="quarter" idx="4"/>
          </p:nvPr>
        </p:nvSpPr>
        <p:spPr/>
        <p:txBody>
          <a:bodyPr/>
          <a:lstStyle/>
          <a:p>
            <a:fld id="{1678372E-5616-4E32-89EA-E84D62BCDCF3}" type="slidenum">
              <a:rPr lang="en-US" altLang="zh-CN" smtClean="0"/>
              <a:t>9</a:t>
            </a:fld>
            <a:endParaRPr lang="en-US" altLang="zh-CN" dirty="0"/>
          </a:p>
        </p:txBody>
      </p:sp>
      <p:pic>
        <p:nvPicPr>
          <p:cNvPr id="6" name="图片 5"/>
          <p:cNvPicPr>
            <a:picLocks noChangeAspect="1"/>
          </p:cNvPicPr>
          <p:nvPr/>
        </p:nvPicPr>
        <p:blipFill>
          <a:blip r:embed="rId3"/>
          <a:stretch>
            <a:fillRect/>
          </a:stretch>
        </p:blipFill>
        <p:spPr>
          <a:xfrm>
            <a:off x="89756" y="1895851"/>
            <a:ext cx="5604988" cy="2325178"/>
          </a:xfrm>
          <a:prstGeom prst="rect">
            <a:avLst/>
          </a:prstGeom>
        </p:spPr>
      </p:pic>
      <p:pic>
        <p:nvPicPr>
          <p:cNvPr id="15362" name="Picture 2" descr="C:\Users\A\Deskto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616" y="1748752"/>
            <a:ext cx="3332062" cy="2472277"/>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A\Desktop\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21029"/>
            <a:ext cx="9144000" cy="26369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主题​​">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lnDef>
    <a:txDef>
      <a:spPr>
        <a:noFill/>
        <a:ln>
          <a:noFill/>
        </a:ln>
      </a:spPr>
      <a:bodyPr wrap="square" rtlCol="0">
        <a:spAutoFit/>
      </a:bodyPr>
      <a:lstStyle>
        <a:defPPr algn="l">
          <a:defRPr dirty="0">
            <a:noFill/>
          </a:defRPr>
        </a:defPPr>
      </a:lstStyle>
    </a:txDef>
  </a:objectDefaults>
  <a:extraClrSchemeLst>
    <a:extraClrScheme>
      <a:clrScheme name="Office 主题​​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主题​​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主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1618</TotalTime>
  <Words>5088</Words>
  <Application>Microsoft Office PowerPoint</Application>
  <PresentationFormat>全屏显示(4:3)</PresentationFormat>
  <Paragraphs>743</Paragraphs>
  <Slides>71</Slides>
  <Notes>52</Notes>
  <HiddenSlides>0</HiddenSlides>
  <MMClips>17</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71</vt:i4>
      </vt:variant>
    </vt:vector>
  </HeadingPairs>
  <TitlesOfParts>
    <vt:vector size="74" baseType="lpstr">
      <vt:lpstr>默认设计模板</vt:lpstr>
      <vt:lpstr>1_Office 主题​​</vt:lpstr>
      <vt:lpstr>Equation</vt:lpstr>
      <vt:lpstr>PowerPoint 演示文稿</vt:lpstr>
      <vt:lpstr>PowerPoint 演示文稿</vt:lpstr>
      <vt:lpstr>PowerPoint 演示文稿</vt:lpstr>
      <vt:lpstr>1. 2D Affordance from Image(s)</vt:lpstr>
      <vt:lpstr>1.  2D Affordance from Image(s)</vt:lpstr>
      <vt:lpstr>Reasoning about Object Affordances in a Knowledge Base Representation  ECCV14</vt:lpstr>
      <vt:lpstr>PowerPoint 演示文稿</vt:lpstr>
      <vt:lpstr>PowerPoint 演示文稿</vt:lpstr>
      <vt:lpstr>S.-C. Zhu       PAMI, 2017+ ICCV2013</vt:lpstr>
      <vt:lpstr>Ashutosh              IJRR 2013</vt:lpstr>
      <vt:lpstr>Ashutosh          IJRR 2013</vt:lpstr>
      <vt:lpstr>Ashutosh        ECCV 2014</vt:lpstr>
      <vt:lpstr>Ashutosh          ECCV 2014</vt:lpstr>
      <vt:lpstr>S.-C. Zhu.            IJCAI 2016</vt:lpstr>
      <vt:lpstr>S.-C. Zhu            ICRA 2017</vt:lpstr>
      <vt:lpstr>PowerPoint 演示文稿</vt:lpstr>
      <vt:lpstr>3. 3D Affordance from 3D Shape</vt:lpstr>
      <vt:lpstr>PowerPoint 演示文稿</vt:lpstr>
      <vt:lpstr>S. C. Zhu     CVPR 2013 IJCV 2016</vt:lpstr>
      <vt:lpstr>PowerPoint 演示文稿</vt:lpstr>
      <vt:lpstr>PowerPoint 演示文稿</vt:lpstr>
      <vt:lpstr>PowerPoint 演示文稿</vt:lpstr>
      <vt:lpstr>1.1单幅图像与三维模型融合的训练集构建</vt:lpstr>
      <vt:lpstr>PowerPoint 演示文稿</vt:lpstr>
      <vt:lpstr>PowerPoint 演示文稿</vt:lpstr>
      <vt:lpstr>1.2单幅图像对象的部件级三维检测器学习</vt:lpstr>
      <vt:lpstr>PowerPoint 演示文稿</vt:lpstr>
      <vt:lpstr>PowerPoint 演示文稿</vt:lpstr>
      <vt:lpstr>PowerPoint 演示文稿</vt:lpstr>
      <vt:lpstr>PowerPoint 演示文稿</vt:lpstr>
      <vt:lpstr>PowerPoint 演示文稿</vt:lpstr>
      <vt:lpstr>PowerPoint 演示文稿</vt:lpstr>
      <vt:lpstr>1.3图像内容引导的对象三维模型自动构建</vt:lpstr>
      <vt:lpstr>PowerPoint 演示文稿</vt:lpstr>
      <vt:lpstr>2.基于单幅图像的人体交互行为解析及其三维场景构建</vt:lpstr>
      <vt:lpstr>2.1 单幅图像“人体-对象”交互关系解析</vt:lpstr>
      <vt:lpstr>2.1 单幅图像“人体-对象”交互关系解析</vt:lpstr>
      <vt:lpstr>2.1 单幅图像“人体-对象”交互关系解析</vt:lpstr>
      <vt:lpstr>2.1 单幅图像“人体-对象”交互关系解析</vt:lpstr>
      <vt:lpstr>2.1 单幅图像“人体-对象”交互关系解析</vt:lpstr>
      <vt:lpstr>1.1 单幅图像“人体-对象”交互关系解析</vt:lpstr>
      <vt:lpstr>2.1 单幅图像“人体-对象”交互关系解析</vt:lpstr>
      <vt:lpstr>2.1 单幅图像“人体-对象”交互关系解析</vt:lpstr>
      <vt:lpstr>2.2 单幅图像人体三维姿势估计</vt:lpstr>
      <vt:lpstr>2.2 单幅图像人体三维姿势估计</vt:lpstr>
      <vt:lpstr>2.2 单幅图像人体三维姿势估计</vt:lpstr>
      <vt:lpstr>2.2 单幅图像人体三维姿势估计</vt:lpstr>
      <vt:lpstr>1.2 单幅图像人体三维姿势估计</vt:lpstr>
      <vt:lpstr>2.2 单幅图像人体三维姿势估计</vt:lpstr>
      <vt:lpstr>2.2 单幅图像人体三维姿势估计</vt:lpstr>
      <vt:lpstr>2.2 单幅图像人体三维姿势估计</vt:lpstr>
      <vt:lpstr>2.2 单幅图像人体三维姿势估计</vt:lpstr>
      <vt:lpstr>2.3 单幅图像人体三维交互场景构建</vt:lpstr>
      <vt:lpstr>2.3 单幅图像人体三维交互场景构建</vt:lpstr>
      <vt:lpstr>2.3 单幅图像人体三维交互场景构建</vt:lpstr>
      <vt:lpstr>PowerPoint 演示文稿</vt:lpstr>
      <vt:lpstr>3.基于单幅图像的三维交互场景构建与解析</vt:lpstr>
      <vt:lpstr>3.1单幅图像人体三维姿势估计及生成模型</vt:lpstr>
      <vt:lpstr>PowerPoint 演示文稿</vt:lpstr>
      <vt:lpstr>PowerPoint 演示文稿</vt:lpstr>
      <vt:lpstr>PowerPoint 演示文稿</vt:lpstr>
      <vt:lpstr>3.1单幅图像交互对象位姿估计 </vt:lpstr>
      <vt:lpstr>3.1单幅图像交互对象位姿估计 </vt:lpstr>
      <vt:lpstr>PowerPoint 演示文稿</vt:lpstr>
      <vt:lpstr>PowerPoint 演示文稿</vt:lpstr>
      <vt:lpstr>3.3维场景人体与对象交互的接触点标注工具</vt:lpstr>
      <vt:lpstr>3.3.1三维场景手动标注接触点工具</vt:lpstr>
      <vt:lpstr>3.3.2三维场景自动标注接触点工具</vt:lpstr>
      <vt:lpstr>3.3.3单幅图像二维三维接触点标注工具</vt:lpstr>
      <vt:lpstr>3.3技术路线及研究难点</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gwz112@yahoo.com</dc:creator>
  <cp:lastModifiedBy>A</cp:lastModifiedBy>
  <cp:revision>148</cp:revision>
  <dcterms:created xsi:type="dcterms:W3CDTF">2018-10-31T11:00:59Z</dcterms:created>
  <dcterms:modified xsi:type="dcterms:W3CDTF">2018-11-02T09:28:38Z</dcterms:modified>
</cp:coreProperties>
</file>